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4912E22" w14:textId="00E4A8A3" w:rsidR="00A474C9" w:rsidRPr="00A305AD" w:rsidRDefault="00595ED4" w:rsidP="00A33695">
      <w:pPr>
        <w:jc w:val="center"/>
        <w:rPr>
          <w:rFonts w:ascii="Times New Roman" w:hAnsi="Times New Roman"/>
          <w:b/>
          <w:sz w:val="28"/>
          <w:szCs w:val="28"/>
        </w:rPr>
      </w:pPr>
      <w:bookmarkStart w:id="0" w:name="_Toc262568021"/>
      <w:bookmarkStart w:id="1" w:name="_Toc295829847"/>
      <w:r>
        <w:rPr>
          <w:rFonts w:ascii="Times New Roman" w:hAnsi="Times New Roman"/>
          <w:b/>
          <w:sz w:val="28"/>
          <w:szCs w:val="28"/>
        </w:rPr>
        <w:br/>
      </w:r>
      <w:r w:rsidR="00A474C9" w:rsidRPr="00A305AD">
        <w:rPr>
          <w:rFonts w:ascii="Times New Roman" w:hAnsi="Times New Roman"/>
          <w:b/>
          <w:sz w:val="28"/>
          <w:szCs w:val="28"/>
        </w:rPr>
        <w:t xml:space="preserve">ANNEX </w:t>
      </w:r>
      <w:r w:rsidR="00A460E1" w:rsidRPr="00A305AD">
        <w:rPr>
          <w:rFonts w:ascii="Times New Roman" w:hAnsi="Times New Roman"/>
          <w:b/>
          <w:sz w:val="28"/>
          <w:szCs w:val="28"/>
        </w:rPr>
        <w:t>III</w:t>
      </w:r>
    </w:p>
    <w:p w14:paraId="60A3BFB7" w14:textId="77777777" w:rsidR="00A474C9" w:rsidRPr="00A305AD" w:rsidRDefault="00A474C9" w:rsidP="00A33695">
      <w:pPr>
        <w:jc w:val="center"/>
        <w:rPr>
          <w:rFonts w:ascii="Times New Roman" w:hAnsi="Times New Roman"/>
          <w:b/>
          <w:sz w:val="28"/>
          <w:szCs w:val="28"/>
        </w:rPr>
      </w:pPr>
    </w:p>
    <w:p w14:paraId="04FEC8DE" w14:textId="77777777" w:rsidR="002648B0" w:rsidRPr="00A305AD" w:rsidRDefault="00A474C9" w:rsidP="00A33695">
      <w:pPr>
        <w:jc w:val="center"/>
        <w:rPr>
          <w:rFonts w:ascii="Times New Roman" w:hAnsi="Times New Roman"/>
          <w:b/>
          <w:sz w:val="28"/>
          <w:szCs w:val="28"/>
        </w:rPr>
      </w:pPr>
      <w:r w:rsidRPr="00A305AD">
        <w:rPr>
          <w:rFonts w:ascii="Times New Roman" w:hAnsi="Times New Roman"/>
          <w:b/>
          <w:sz w:val="28"/>
          <w:szCs w:val="28"/>
        </w:rPr>
        <w:t>‘</w:t>
      </w:r>
      <w:r w:rsidR="002648B0" w:rsidRPr="00A305AD">
        <w:rPr>
          <w:rFonts w:ascii="Times New Roman" w:hAnsi="Times New Roman"/>
          <w:b/>
          <w:sz w:val="28"/>
          <w:szCs w:val="28"/>
        </w:rPr>
        <w:t xml:space="preserve">ANNEX </w:t>
      </w:r>
      <w:r w:rsidR="00A92DDE" w:rsidRPr="00A305AD">
        <w:rPr>
          <w:rFonts w:ascii="Times New Roman" w:hAnsi="Times New Roman"/>
          <w:b/>
          <w:sz w:val="28"/>
          <w:szCs w:val="28"/>
        </w:rPr>
        <w:t>V</w:t>
      </w:r>
      <w:r w:rsidR="00D60D35" w:rsidRPr="00A305AD">
        <w:rPr>
          <w:rFonts w:ascii="Times New Roman" w:hAnsi="Times New Roman"/>
          <w:b/>
          <w:sz w:val="28"/>
          <w:szCs w:val="28"/>
        </w:rPr>
        <w:t>I</w:t>
      </w:r>
    </w:p>
    <w:p w14:paraId="3D6CAA04" w14:textId="77777777" w:rsidR="00646CC9" w:rsidRPr="00A305AD" w:rsidRDefault="00242338" w:rsidP="00C87CEE">
      <w:pPr>
        <w:jc w:val="center"/>
        <w:rPr>
          <w:rFonts w:ascii="Times New Roman" w:hAnsi="Times New Roman"/>
          <w:b/>
          <w:sz w:val="24"/>
          <w:lang w:eastAsia="de-DE"/>
        </w:rPr>
      </w:pPr>
      <w:r w:rsidRPr="00A305AD">
        <w:rPr>
          <w:rFonts w:ascii="Times New Roman" w:hAnsi="Times New Roman"/>
          <w:b/>
          <w:sz w:val="24"/>
          <w:lang w:eastAsia="de-DE"/>
        </w:rPr>
        <w:t>RESULTS SUPERVISORY BENCHMARK PORTFOLIOS</w:t>
      </w:r>
    </w:p>
    <w:p w14:paraId="0CC32C3B" w14:textId="77777777" w:rsidR="00436204" w:rsidRPr="00A305AD" w:rsidRDefault="00436204" w:rsidP="00C87CEE">
      <w:pPr>
        <w:jc w:val="center"/>
        <w:rPr>
          <w:rFonts w:ascii="Times New Roman" w:hAnsi="Times New Roman"/>
          <w:b/>
          <w:sz w:val="24"/>
          <w:lang w:eastAsia="de-DE"/>
        </w:rPr>
      </w:pPr>
    </w:p>
    <w:p w14:paraId="141EB6FE" w14:textId="77777777" w:rsidR="00CA77A2" w:rsidRPr="00A305AD" w:rsidRDefault="00CA77A2" w:rsidP="00C87CEE">
      <w:pPr>
        <w:jc w:val="center"/>
        <w:rPr>
          <w:rFonts w:ascii="Times New Roman" w:hAnsi="Times New Roman"/>
          <w:b/>
          <w:sz w:val="24"/>
          <w:lang w:eastAsia="de-DE"/>
        </w:rPr>
      </w:pPr>
    </w:p>
    <w:p w14:paraId="272525C6" w14:textId="50EE256C" w:rsidR="007E7B09" w:rsidRDefault="00745369">
      <w:pPr>
        <w:pStyle w:val="TOC2"/>
        <w:rPr>
          <w:rFonts w:asciiTheme="minorHAnsi" w:eastAsiaTheme="minorEastAsia" w:hAnsiTheme="minorHAnsi" w:cstheme="minorBidi"/>
          <w:b w:val="0"/>
          <w:smallCaps w:val="0"/>
          <w:kern w:val="2"/>
          <w:sz w:val="24"/>
          <w:szCs w:val="24"/>
          <w:lang w:eastAsia="en-GB"/>
          <w14:ligatures w14:val="standardContextual"/>
        </w:rPr>
      </w:pPr>
      <w:r w:rsidRPr="00A305AD">
        <w:rPr>
          <w:rFonts w:ascii="Times New Roman" w:hAnsi="Times New Roman"/>
        </w:rPr>
        <w:fldChar w:fldCharType="begin"/>
      </w:r>
      <w:r w:rsidR="002648B0" w:rsidRPr="00A305AD">
        <w:rPr>
          <w:rFonts w:ascii="Times New Roman" w:hAnsi="Times New Roman"/>
        </w:rPr>
        <w:instrText xml:space="preserve"> TOC \o "1-3" \h \z \u </w:instrText>
      </w:r>
      <w:r w:rsidRPr="00A305AD">
        <w:rPr>
          <w:rFonts w:ascii="Times New Roman" w:hAnsi="Times New Roman"/>
        </w:rPr>
        <w:fldChar w:fldCharType="separate"/>
      </w:r>
      <w:hyperlink w:anchor="_Toc199237743" w:history="1">
        <w:r w:rsidR="007E7B09" w:rsidRPr="003E7696">
          <w:rPr>
            <w:rStyle w:val="Hyperlink"/>
            <w:rFonts w:ascii="Times New Roman" w:hAnsi="Times New Roman"/>
          </w:rPr>
          <w:t>TEMPLATE RELATED INSTRUCTIONS</w:t>
        </w:r>
        <w:r w:rsidR="007E7B09">
          <w:rPr>
            <w:webHidden/>
          </w:rPr>
          <w:tab/>
        </w:r>
        <w:r w:rsidR="007E7B09">
          <w:rPr>
            <w:webHidden/>
          </w:rPr>
          <w:fldChar w:fldCharType="begin"/>
        </w:r>
        <w:r w:rsidR="007E7B09">
          <w:rPr>
            <w:webHidden/>
          </w:rPr>
          <w:instrText xml:space="preserve"> PAGEREF _Toc199237743 \h </w:instrText>
        </w:r>
        <w:r w:rsidR="007E7B09">
          <w:rPr>
            <w:webHidden/>
          </w:rPr>
        </w:r>
        <w:r w:rsidR="007E7B09">
          <w:rPr>
            <w:webHidden/>
          </w:rPr>
          <w:fldChar w:fldCharType="separate"/>
        </w:r>
        <w:r w:rsidR="007E7B09">
          <w:rPr>
            <w:webHidden/>
          </w:rPr>
          <w:t>2</w:t>
        </w:r>
        <w:r w:rsidR="007E7B09">
          <w:rPr>
            <w:webHidden/>
          </w:rPr>
          <w:fldChar w:fldCharType="end"/>
        </w:r>
      </w:hyperlink>
    </w:p>
    <w:p w14:paraId="5726F365" w14:textId="751F4084"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44" w:history="1">
        <w:r w:rsidRPr="003E7696">
          <w:rPr>
            <w:rStyle w:val="Hyperlink"/>
          </w:rPr>
          <w:t>C 106.00 – Initial Market Valuation and exclusion justification</w:t>
        </w:r>
        <w:r>
          <w:rPr>
            <w:webHidden/>
          </w:rPr>
          <w:tab/>
        </w:r>
        <w:r>
          <w:rPr>
            <w:webHidden/>
          </w:rPr>
          <w:fldChar w:fldCharType="begin"/>
        </w:r>
        <w:r>
          <w:rPr>
            <w:webHidden/>
          </w:rPr>
          <w:instrText xml:space="preserve"> PAGEREF _Toc199237744 \h </w:instrText>
        </w:r>
        <w:r>
          <w:rPr>
            <w:webHidden/>
          </w:rPr>
        </w:r>
        <w:r>
          <w:rPr>
            <w:webHidden/>
          </w:rPr>
          <w:fldChar w:fldCharType="separate"/>
        </w:r>
        <w:r>
          <w:rPr>
            <w:webHidden/>
          </w:rPr>
          <w:t>2</w:t>
        </w:r>
        <w:r>
          <w:rPr>
            <w:webHidden/>
          </w:rPr>
          <w:fldChar w:fldCharType="end"/>
        </w:r>
      </w:hyperlink>
    </w:p>
    <w:p w14:paraId="0C545B10" w14:textId="2ED6B191"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45" w:history="1">
        <w:r w:rsidRPr="003E7696">
          <w:rPr>
            <w:rStyle w:val="Hyperlink"/>
          </w:rPr>
          <w:t>C 106.01 – SBM. Risk sensitivities by Instrument</w:t>
        </w:r>
        <w:r>
          <w:rPr>
            <w:webHidden/>
          </w:rPr>
          <w:tab/>
        </w:r>
        <w:r>
          <w:rPr>
            <w:webHidden/>
          </w:rPr>
          <w:fldChar w:fldCharType="begin"/>
        </w:r>
        <w:r>
          <w:rPr>
            <w:webHidden/>
          </w:rPr>
          <w:instrText xml:space="preserve"> PAGEREF _Toc199237745 \h </w:instrText>
        </w:r>
        <w:r>
          <w:rPr>
            <w:webHidden/>
          </w:rPr>
        </w:r>
        <w:r>
          <w:rPr>
            <w:webHidden/>
          </w:rPr>
          <w:fldChar w:fldCharType="separate"/>
        </w:r>
        <w:r>
          <w:rPr>
            <w:webHidden/>
          </w:rPr>
          <w:t>3</w:t>
        </w:r>
        <w:r>
          <w:rPr>
            <w:webHidden/>
          </w:rPr>
          <w:fldChar w:fldCharType="end"/>
        </w:r>
      </w:hyperlink>
    </w:p>
    <w:p w14:paraId="1B362179" w14:textId="5EA1883A"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46" w:history="1">
        <w:r w:rsidRPr="003E7696">
          <w:rPr>
            <w:rStyle w:val="Hyperlink"/>
          </w:rPr>
          <w:t>C 106.02 – SBM. OFR Composition by SBM Validation Portfolio</w:t>
        </w:r>
        <w:r>
          <w:rPr>
            <w:webHidden/>
          </w:rPr>
          <w:tab/>
        </w:r>
        <w:r>
          <w:rPr>
            <w:webHidden/>
          </w:rPr>
          <w:fldChar w:fldCharType="begin"/>
        </w:r>
        <w:r>
          <w:rPr>
            <w:webHidden/>
          </w:rPr>
          <w:instrText xml:space="preserve"> PAGEREF _Toc199237746 \h </w:instrText>
        </w:r>
        <w:r>
          <w:rPr>
            <w:webHidden/>
          </w:rPr>
        </w:r>
        <w:r>
          <w:rPr>
            <w:webHidden/>
          </w:rPr>
          <w:fldChar w:fldCharType="separate"/>
        </w:r>
        <w:r>
          <w:rPr>
            <w:webHidden/>
          </w:rPr>
          <w:t>6</w:t>
        </w:r>
        <w:r>
          <w:rPr>
            <w:webHidden/>
          </w:rPr>
          <w:fldChar w:fldCharType="end"/>
        </w:r>
      </w:hyperlink>
    </w:p>
    <w:p w14:paraId="06AEDC54" w14:textId="0610796C"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47" w:history="1">
        <w:r w:rsidRPr="003E7696">
          <w:rPr>
            <w:rStyle w:val="Hyperlink"/>
          </w:rPr>
          <w:t>C 107.01 – VaR &amp; sVaR Non-CTP. Details.</w:t>
        </w:r>
        <w:r>
          <w:rPr>
            <w:webHidden/>
          </w:rPr>
          <w:tab/>
        </w:r>
        <w:r>
          <w:rPr>
            <w:webHidden/>
          </w:rPr>
          <w:fldChar w:fldCharType="begin"/>
        </w:r>
        <w:r>
          <w:rPr>
            <w:webHidden/>
          </w:rPr>
          <w:instrText xml:space="preserve"> PAGEREF _Toc199237747 \h </w:instrText>
        </w:r>
        <w:r>
          <w:rPr>
            <w:webHidden/>
          </w:rPr>
        </w:r>
        <w:r>
          <w:rPr>
            <w:webHidden/>
          </w:rPr>
          <w:fldChar w:fldCharType="separate"/>
        </w:r>
        <w:r>
          <w:rPr>
            <w:webHidden/>
          </w:rPr>
          <w:t>8</w:t>
        </w:r>
        <w:r>
          <w:rPr>
            <w:webHidden/>
          </w:rPr>
          <w:fldChar w:fldCharType="end"/>
        </w:r>
      </w:hyperlink>
    </w:p>
    <w:p w14:paraId="7D472CEC" w14:textId="7858E390"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48" w:history="1">
        <w:r w:rsidRPr="003E7696">
          <w:rPr>
            <w:rStyle w:val="Hyperlink"/>
          </w:rPr>
          <w:t>C 107.02 – VaR, sVaR and PV - Non-CTP. EBA portfolio currency results.</w:t>
        </w:r>
        <w:r>
          <w:rPr>
            <w:webHidden/>
          </w:rPr>
          <w:tab/>
        </w:r>
        <w:r>
          <w:rPr>
            <w:webHidden/>
          </w:rPr>
          <w:fldChar w:fldCharType="begin"/>
        </w:r>
        <w:r>
          <w:rPr>
            <w:webHidden/>
          </w:rPr>
          <w:instrText xml:space="preserve"> PAGEREF _Toc199237748 \h </w:instrText>
        </w:r>
        <w:r>
          <w:rPr>
            <w:webHidden/>
          </w:rPr>
        </w:r>
        <w:r>
          <w:rPr>
            <w:webHidden/>
          </w:rPr>
          <w:fldChar w:fldCharType="separate"/>
        </w:r>
        <w:r>
          <w:rPr>
            <w:webHidden/>
          </w:rPr>
          <w:t>11</w:t>
        </w:r>
        <w:r>
          <w:rPr>
            <w:webHidden/>
          </w:rPr>
          <w:fldChar w:fldCharType="end"/>
        </w:r>
      </w:hyperlink>
    </w:p>
    <w:p w14:paraId="2E935298" w14:textId="3B7D9C51"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49" w:history="1">
        <w:r w:rsidRPr="003E7696">
          <w:rPr>
            <w:rStyle w:val="Hyperlink"/>
          </w:rPr>
          <w:t>C 108.00 – Profit &amp; Loss Time Series</w:t>
        </w:r>
        <w:r>
          <w:rPr>
            <w:webHidden/>
          </w:rPr>
          <w:tab/>
        </w:r>
        <w:r>
          <w:rPr>
            <w:webHidden/>
          </w:rPr>
          <w:fldChar w:fldCharType="begin"/>
        </w:r>
        <w:r>
          <w:rPr>
            <w:webHidden/>
          </w:rPr>
          <w:instrText xml:space="preserve"> PAGEREF _Toc199237749 \h </w:instrText>
        </w:r>
        <w:r>
          <w:rPr>
            <w:webHidden/>
          </w:rPr>
        </w:r>
        <w:r>
          <w:rPr>
            <w:webHidden/>
          </w:rPr>
          <w:fldChar w:fldCharType="separate"/>
        </w:r>
        <w:r>
          <w:rPr>
            <w:webHidden/>
          </w:rPr>
          <w:t>12</w:t>
        </w:r>
        <w:r>
          <w:rPr>
            <w:webHidden/>
          </w:rPr>
          <w:fldChar w:fldCharType="end"/>
        </w:r>
      </w:hyperlink>
    </w:p>
    <w:p w14:paraId="64D46A9B" w14:textId="4AD3CEE8"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0" w:history="1">
        <w:r w:rsidRPr="003E7696">
          <w:rPr>
            <w:rStyle w:val="Hyperlink"/>
          </w:rPr>
          <w:t>C 109.01 – IRC. Details of the Model</w:t>
        </w:r>
        <w:r>
          <w:rPr>
            <w:webHidden/>
          </w:rPr>
          <w:tab/>
        </w:r>
        <w:r>
          <w:rPr>
            <w:webHidden/>
          </w:rPr>
          <w:fldChar w:fldCharType="begin"/>
        </w:r>
        <w:r>
          <w:rPr>
            <w:webHidden/>
          </w:rPr>
          <w:instrText xml:space="preserve"> PAGEREF _Toc199237750 \h </w:instrText>
        </w:r>
        <w:r>
          <w:rPr>
            <w:webHidden/>
          </w:rPr>
        </w:r>
        <w:r>
          <w:rPr>
            <w:webHidden/>
          </w:rPr>
          <w:fldChar w:fldCharType="separate"/>
        </w:r>
        <w:r>
          <w:rPr>
            <w:webHidden/>
          </w:rPr>
          <w:t>13</w:t>
        </w:r>
        <w:r>
          <w:rPr>
            <w:webHidden/>
          </w:rPr>
          <w:fldChar w:fldCharType="end"/>
        </w:r>
      </w:hyperlink>
    </w:p>
    <w:p w14:paraId="440AB0E6" w14:textId="5BC5CF59"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1" w:history="1">
        <w:r w:rsidRPr="003E7696">
          <w:rPr>
            <w:rStyle w:val="Hyperlink"/>
          </w:rPr>
          <w:t>C 109.02 – IRC. Details by Portfolio</w:t>
        </w:r>
        <w:r>
          <w:rPr>
            <w:webHidden/>
          </w:rPr>
          <w:tab/>
        </w:r>
        <w:r>
          <w:rPr>
            <w:webHidden/>
          </w:rPr>
          <w:fldChar w:fldCharType="begin"/>
        </w:r>
        <w:r>
          <w:rPr>
            <w:webHidden/>
          </w:rPr>
          <w:instrText xml:space="preserve"> PAGEREF _Toc199237751 \h </w:instrText>
        </w:r>
        <w:r>
          <w:rPr>
            <w:webHidden/>
          </w:rPr>
        </w:r>
        <w:r>
          <w:rPr>
            <w:webHidden/>
          </w:rPr>
          <w:fldChar w:fldCharType="separate"/>
        </w:r>
        <w:r>
          <w:rPr>
            <w:webHidden/>
          </w:rPr>
          <w:t>14</w:t>
        </w:r>
        <w:r>
          <w:rPr>
            <w:webHidden/>
          </w:rPr>
          <w:fldChar w:fldCharType="end"/>
        </w:r>
      </w:hyperlink>
    </w:p>
    <w:p w14:paraId="6931334E" w14:textId="6E263900"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2" w:history="1">
        <w:r w:rsidRPr="003E7696">
          <w:rPr>
            <w:rStyle w:val="Hyperlink"/>
          </w:rPr>
          <w:t>C 109.03 – IRC. Amount by Portfolio/Date.</w:t>
        </w:r>
        <w:r>
          <w:rPr>
            <w:webHidden/>
          </w:rPr>
          <w:tab/>
        </w:r>
        <w:r>
          <w:rPr>
            <w:webHidden/>
          </w:rPr>
          <w:fldChar w:fldCharType="begin"/>
        </w:r>
        <w:r>
          <w:rPr>
            <w:webHidden/>
          </w:rPr>
          <w:instrText xml:space="preserve"> PAGEREF _Toc199237752 \h </w:instrText>
        </w:r>
        <w:r>
          <w:rPr>
            <w:webHidden/>
          </w:rPr>
        </w:r>
        <w:r>
          <w:rPr>
            <w:webHidden/>
          </w:rPr>
          <w:fldChar w:fldCharType="separate"/>
        </w:r>
        <w:r>
          <w:rPr>
            <w:webHidden/>
          </w:rPr>
          <w:t>15</w:t>
        </w:r>
        <w:r>
          <w:rPr>
            <w:webHidden/>
          </w:rPr>
          <w:fldChar w:fldCharType="end"/>
        </w:r>
      </w:hyperlink>
    </w:p>
    <w:p w14:paraId="1F8A29AE" w14:textId="33B9CE6B"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3" w:history="1">
        <w:r w:rsidRPr="003E7696">
          <w:rPr>
            <w:rStyle w:val="Hyperlink"/>
          </w:rPr>
          <w:t>C 110.01 – CT. Details of the Model.</w:t>
        </w:r>
        <w:r>
          <w:rPr>
            <w:webHidden/>
          </w:rPr>
          <w:tab/>
        </w:r>
        <w:r>
          <w:rPr>
            <w:webHidden/>
          </w:rPr>
          <w:fldChar w:fldCharType="begin"/>
        </w:r>
        <w:r>
          <w:rPr>
            <w:webHidden/>
          </w:rPr>
          <w:instrText xml:space="preserve"> PAGEREF _Toc199237753 \h </w:instrText>
        </w:r>
        <w:r>
          <w:rPr>
            <w:webHidden/>
          </w:rPr>
        </w:r>
        <w:r>
          <w:rPr>
            <w:webHidden/>
          </w:rPr>
          <w:fldChar w:fldCharType="separate"/>
        </w:r>
        <w:r>
          <w:rPr>
            <w:webHidden/>
          </w:rPr>
          <w:t>16</w:t>
        </w:r>
        <w:r>
          <w:rPr>
            <w:webHidden/>
          </w:rPr>
          <w:fldChar w:fldCharType="end"/>
        </w:r>
      </w:hyperlink>
    </w:p>
    <w:p w14:paraId="126DB2BC" w14:textId="7EBDAC1B"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4" w:history="1">
        <w:r w:rsidRPr="003E7696">
          <w:rPr>
            <w:rStyle w:val="Hyperlink"/>
          </w:rPr>
          <w:t>C 110.02 – CT. Details by Portfolio.</w:t>
        </w:r>
        <w:r>
          <w:rPr>
            <w:webHidden/>
          </w:rPr>
          <w:tab/>
        </w:r>
        <w:r>
          <w:rPr>
            <w:webHidden/>
          </w:rPr>
          <w:fldChar w:fldCharType="begin"/>
        </w:r>
        <w:r>
          <w:rPr>
            <w:webHidden/>
          </w:rPr>
          <w:instrText xml:space="preserve"> PAGEREF _Toc199237754 \h </w:instrText>
        </w:r>
        <w:r>
          <w:rPr>
            <w:webHidden/>
          </w:rPr>
        </w:r>
        <w:r>
          <w:rPr>
            <w:webHidden/>
          </w:rPr>
          <w:fldChar w:fldCharType="separate"/>
        </w:r>
        <w:r>
          <w:rPr>
            <w:webHidden/>
          </w:rPr>
          <w:t>17</w:t>
        </w:r>
        <w:r>
          <w:rPr>
            <w:webHidden/>
          </w:rPr>
          <w:fldChar w:fldCharType="end"/>
        </w:r>
      </w:hyperlink>
    </w:p>
    <w:p w14:paraId="156E8475" w14:textId="6471C383"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5" w:history="1">
        <w:r w:rsidRPr="003E7696">
          <w:rPr>
            <w:rStyle w:val="Hyperlink"/>
          </w:rPr>
          <w:t>C 110.03 – CT. APR by Portfolio/Date</w:t>
        </w:r>
        <w:r>
          <w:rPr>
            <w:webHidden/>
          </w:rPr>
          <w:tab/>
        </w:r>
        <w:r>
          <w:rPr>
            <w:webHidden/>
          </w:rPr>
          <w:fldChar w:fldCharType="begin"/>
        </w:r>
        <w:r>
          <w:rPr>
            <w:webHidden/>
          </w:rPr>
          <w:instrText xml:space="preserve"> PAGEREF _Toc199237755 \h </w:instrText>
        </w:r>
        <w:r>
          <w:rPr>
            <w:webHidden/>
          </w:rPr>
        </w:r>
        <w:r>
          <w:rPr>
            <w:webHidden/>
          </w:rPr>
          <w:fldChar w:fldCharType="separate"/>
        </w:r>
        <w:r>
          <w:rPr>
            <w:webHidden/>
          </w:rPr>
          <w:t>18</w:t>
        </w:r>
        <w:r>
          <w:rPr>
            <w:webHidden/>
          </w:rPr>
          <w:fldChar w:fldCharType="end"/>
        </w:r>
      </w:hyperlink>
    </w:p>
    <w:p w14:paraId="4BDC2BC9" w14:textId="3FF7B9FA"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6" w:history="1">
        <w:r w:rsidRPr="003E7696">
          <w:rPr>
            <w:rStyle w:val="Hyperlink"/>
          </w:rPr>
          <w:t>C 120.01 – SBM. RISK SENSITIVITIES BY INSTRUMENT/PORTFOLIO</w:t>
        </w:r>
        <w:r>
          <w:rPr>
            <w:webHidden/>
          </w:rPr>
          <w:tab/>
        </w:r>
        <w:r>
          <w:rPr>
            <w:webHidden/>
          </w:rPr>
          <w:fldChar w:fldCharType="begin"/>
        </w:r>
        <w:r>
          <w:rPr>
            <w:webHidden/>
          </w:rPr>
          <w:instrText xml:space="preserve"> PAGEREF _Toc199237756 \h </w:instrText>
        </w:r>
        <w:r>
          <w:rPr>
            <w:webHidden/>
          </w:rPr>
        </w:r>
        <w:r>
          <w:rPr>
            <w:webHidden/>
          </w:rPr>
          <w:fldChar w:fldCharType="separate"/>
        </w:r>
        <w:r>
          <w:rPr>
            <w:webHidden/>
          </w:rPr>
          <w:t>19</w:t>
        </w:r>
        <w:r>
          <w:rPr>
            <w:webHidden/>
          </w:rPr>
          <w:fldChar w:fldCharType="end"/>
        </w:r>
      </w:hyperlink>
    </w:p>
    <w:p w14:paraId="58888919" w14:textId="49C3401B"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7" w:history="1">
        <w:r w:rsidRPr="003E7696">
          <w:rPr>
            <w:rStyle w:val="Hyperlink"/>
          </w:rPr>
          <w:t>C 120.02 – SBM. OFR COMPOSITION BY PORTFOLIO</w:t>
        </w:r>
        <w:r>
          <w:rPr>
            <w:webHidden/>
          </w:rPr>
          <w:tab/>
        </w:r>
        <w:r>
          <w:rPr>
            <w:webHidden/>
          </w:rPr>
          <w:fldChar w:fldCharType="begin"/>
        </w:r>
        <w:r>
          <w:rPr>
            <w:webHidden/>
          </w:rPr>
          <w:instrText xml:space="preserve"> PAGEREF _Toc199237757 \h </w:instrText>
        </w:r>
        <w:r>
          <w:rPr>
            <w:webHidden/>
          </w:rPr>
        </w:r>
        <w:r>
          <w:rPr>
            <w:webHidden/>
          </w:rPr>
          <w:fldChar w:fldCharType="separate"/>
        </w:r>
        <w:r>
          <w:rPr>
            <w:webHidden/>
          </w:rPr>
          <w:t>22</w:t>
        </w:r>
        <w:r>
          <w:rPr>
            <w:webHidden/>
          </w:rPr>
          <w:fldChar w:fldCharType="end"/>
        </w:r>
      </w:hyperlink>
    </w:p>
    <w:p w14:paraId="09005E13" w14:textId="3F6B0BE8"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8" w:history="1">
        <w:r w:rsidRPr="003E7696">
          <w:rPr>
            <w:rStyle w:val="Hyperlink"/>
          </w:rPr>
          <w:t>C 120.04 – DRC. MARKET VALUES AND GROSS JTD AMOUNTS BY INSTRUMENT/PORTFOLIO</w:t>
        </w:r>
        <w:r>
          <w:rPr>
            <w:webHidden/>
          </w:rPr>
          <w:tab/>
        </w:r>
        <w:r>
          <w:rPr>
            <w:webHidden/>
          </w:rPr>
          <w:fldChar w:fldCharType="begin"/>
        </w:r>
        <w:r>
          <w:rPr>
            <w:webHidden/>
          </w:rPr>
          <w:instrText xml:space="preserve"> PAGEREF _Toc199237758 \h </w:instrText>
        </w:r>
        <w:r>
          <w:rPr>
            <w:webHidden/>
          </w:rPr>
        </w:r>
        <w:r>
          <w:rPr>
            <w:webHidden/>
          </w:rPr>
          <w:fldChar w:fldCharType="separate"/>
        </w:r>
        <w:r>
          <w:rPr>
            <w:webHidden/>
          </w:rPr>
          <w:t>25</w:t>
        </w:r>
        <w:r>
          <w:rPr>
            <w:webHidden/>
          </w:rPr>
          <w:fldChar w:fldCharType="end"/>
        </w:r>
      </w:hyperlink>
    </w:p>
    <w:p w14:paraId="6E25B825" w14:textId="5B090899"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59" w:history="1">
        <w:r w:rsidRPr="003E7696">
          <w:rPr>
            <w:rStyle w:val="Hyperlink"/>
          </w:rPr>
          <w:t>C 120.05 – DRC. OFR COMPOSITION BY PORTFOLIO</w:t>
        </w:r>
        <w:r>
          <w:rPr>
            <w:webHidden/>
          </w:rPr>
          <w:tab/>
        </w:r>
        <w:r>
          <w:rPr>
            <w:webHidden/>
          </w:rPr>
          <w:fldChar w:fldCharType="begin"/>
        </w:r>
        <w:r>
          <w:rPr>
            <w:webHidden/>
          </w:rPr>
          <w:instrText xml:space="preserve"> PAGEREF _Toc199237759 \h </w:instrText>
        </w:r>
        <w:r>
          <w:rPr>
            <w:webHidden/>
          </w:rPr>
        </w:r>
        <w:r>
          <w:rPr>
            <w:webHidden/>
          </w:rPr>
          <w:fldChar w:fldCharType="separate"/>
        </w:r>
        <w:r>
          <w:rPr>
            <w:webHidden/>
          </w:rPr>
          <w:t>31</w:t>
        </w:r>
        <w:r>
          <w:rPr>
            <w:webHidden/>
          </w:rPr>
          <w:fldChar w:fldCharType="end"/>
        </w:r>
      </w:hyperlink>
    </w:p>
    <w:p w14:paraId="38165AF4" w14:textId="4282A094" w:rsidR="007E7B09" w:rsidRDefault="007E7B09">
      <w:pPr>
        <w:pStyle w:val="TOC3"/>
        <w:rPr>
          <w:rFonts w:asciiTheme="minorHAnsi" w:eastAsiaTheme="minorEastAsia" w:hAnsiTheme="minorHAnsi" w:cstheme="minorBidi"/>
          <w:smallCaps w:val="0"/>
          <w:kern w:val="2"/>
          <w:sz w:val="24"/>
          <w:lang w:eastAsia="en-GB"/>
          <w14:ligatures w14:val="standardContextual"/>
        </w:rPr>
      </w:pPr>
      <w:hyperlink w:anchor="_Toc199237760" w:history="1">
        <w:r w:rsidRPr="003E7696">
          <w:rPr>
            <w:rStyle w:val="Hyperlink"/>
          </w:rPr>
          <w:t>C 120.06 – ASA. OFR</w:t>
        </w:r>
        <w:r>
          <w:rPr>
            <w:webHidden/>
          </w:rPr>
          <w:tab/>
        </w:r>
        <w:r>
          <w:rPr>
            <w:webHidden/>
          </w:rPr>
          <w:fldChar w:fldCharType="begin"/>
        </w:r>
        <w:r>
          <w:rPr>
            <w:webHidden/>
          </w:rPr>
          <w:instrText xml:space="preserve"> PAGEREF _Toc199237760 \h </w:instrText>
        </w:r>
        <w:r>
          <w:rPr>
            <w:webHidden/>
          </w:rPr>
        </w:r>
        <w:r>
          <w:rPr>
            <w:webHidden/>
          </w:rPr>
          <w:fldChar w:fldCharType="separate"/>
        </w:r>
        <w:r>
          <w:rPr>
            <w:webHidden/>
          </w:rPr>
          <w:t>34</w:t>
        </w:r>
        <w:r>
          <w:rPr>
            <w:webHidden/>
          </w:rPr>
          <w:fldChar w:fldCharType="end"/>
        </w:r>
      </w:hyperlink>
    </w:p>
    <w:p w14:paraId="2A8C28D0" w14:textId="4CAC11B1" w:rsidR="002648B0" w:rsidRPr="00A305AD" w:rsidRDefault="00745369" w:rsidP="00005FFC">
      <w:pPr>
        <w:rPr>
          <w:rFonts w:ascii="Times New Roman" w:hAnsi="Times New Roman"/>
        </w:rPr>
        <w:sectPr w:rsidR="002648B0" w:rsidRPr="00A305AD" w:rsidSect="004D4419">
          <w:headerReference w:type="even" r:id="rId15"/>
          <w:headerReference w:type="default" r:id="rId16"/>
          <w:footerReference w:type="even" r:id="rId17"/>
          <w:footerReference w:type="default" r:id="rId18"/>
          <w:headerReference w:type="first" r:id="rId19"/>
          <w:footerReference w:type="first" r:id="rId20"/>
          <w:endnotePr>
            <w:numFmt w:val="decimal"/>
          </w:endnotePr>
          <w:type w:val="continuous"/>
          <w:pgSz w:w="11906" w:h="16838"/>
          <w:pgMar w:top="1417" w:right="1417" w:bottom="1134" w:left="1417" w:header="708" w:footer="708" w:gutter="0"/>
          <w:cols w:space="708"/>
          <w:titlePg/>
          <w:docGrid w:linePitch="360"/>
        </w:sectPr>
      </w:pPr>
      <w:r w:rsidRPr="00A305AD">
        <w:rPr>
          <w:rFonts w:ascii="Times New Roman" w:hAnsi="Times New Roman"/>
        </w:rPr>
        <w:fldChar w:fldCharType="end"/>
      </w:r>
    </w:p>
    <w:p w14:paraId="5E067845" w14:textId="77777777" w:rsidR="002648B0" w:rsidRPr="00A305AD" w:rsidRDefault="002648B0" w:rsidP="00EC5046">
      <w:pPr>
        <w:rPr>
          <w:rFonts w:ascii="Times New Roman" w:hAnsi="Times New Roman"/>
        </w:rPr>
      </w:pPr>
    </w:p>
    <w:p w14:paraId="3940DE8F" w14:textId="77777777" w:rsidR="002648B0" w:rsidRPr="00A305AD" w:rsidRDefault="002648B0" w:rsidP="00D64B66">
      <w:pPr>
        <w:pStyle w:val="Heading2"/>
        <w:rPr>
          <w:rFonts w:ascii="Times New Roman" w:hAnsi="Times New Roman"/>
          <w:lang w:val="en-GB"/>
        </w:rPr>
      </w:pPr>
      <w:bookmarkStart w:id="2" w:name="_Toc360188322"/>
      <w:bookmarkStart w:id="3" w:name="_Toc199237743"/>
      <w:r w:rsidRPr="00A305AD">
        <w:rPr>
          <w:rFonts w:ascii="Times New Roman" w:hAnsi="Times New Roman"/>
          <w:lang w:val="en-GB"/>
        </w:rPr>
        <w:t>TEMPLATE RELATED INSTRUCTIONS</w:t>
      </w:r>
      <w:bookmarkEnd w:id="2"/>
      <w:bookmarkEnd w:id="3"/>
    </w:p>
    <w:p w14:paraId="08A6F895" w14:textId="77777777" w:rsidR="000F7FF6" w:rsidRPr="00A305AD" w:rsidRDefault="000F7FF6" w:rsidP="000F7FF6">
      <w:pPr>
        <w:rPr>
          <w:rStyle w:val="InstructionsTabelleText"/>
          <w:rFonts w:ascii="Times New Roman" w:hAnsi="Times New Roman"/>
          <w:szCs w:val="20"/>
        </w:rPr>
      </w:pPr>
    </w:p>
    <w:p w14:paraId="089B1D6F" w14:textId="77777777" w:rsidR="002648B0" w:rsidRPr="00A305AD" w:rsidRDefault="001A30E5" w:rsidP="000B211D">
      <w:pPr>
        <w:pStyle w:val="Heading3"/>
      </w:pPr>
      <w:bookmarkStart w:id="4" w:name="_Toc199237744"/>
      <w:r w:rsidRPr="00A305AD">
        <w:t xml:space="preserve">C 106.00 </w:t>
      </w:r>
      <w:r w:rsidR="007B03CE" w:rsidRPr="00A305AD">
        <w:t>–</w:t>
      </w:r>
      <w:r w:rsidR="000E342C" w:rsidRPr="00A305AD">
        <w:t xml:space="preserve"> </w:t>
      </w:r>
      <w:proofErr w:type="spellStart"/>
      <w:r w:rsidR="000E342C" w:rsidRPr="00A305AD">
        <w:t>Initial</w:t>
      </w:r>
      <w:proofErr w:type="spellEnd"/>
      <w:r w:rsidR="000E342C" w:rsidRPr="00A305AD">
        <w:t xml:space="preserve"> </w:t>
      </w:r>
      <w:proofErr w:type="spellStart"/>
      <w:r w:rsidR="000E342C" w:rsidRPr="00A305AD">
        <w:t>Market</w:t>
      </w:r>
      <w:proofErr w:type="spellEnd"/>
      <w:r w:rsidR="000E342C" w:rsidRPr="00A305AD">
        <w:t xml:space="preserve"> </w:t>
      </w:r>
      <w:proofErr w:type="spellStart"/>
      <w:r w:rsidR="000E342C" w:rsidRPr="00A305AD">
        <w:t>V</w:t>
      </w:r>
      <w:r w:rsidR="002608CB" w:rsidRPr="00A305AD">
        <w:t>aluation</w:t>
      </w:r>
      <w:proofErr w:type="spellEnd"/>
      <w:r w:rsidR="002608CB" w:rsidRPr="00A305AD">
        <w:t xml:space="preserve"> and </w:t>
      </w:r>
      <w:proofErr w:type="spellStart"/>
      <w:r w:rsidR="002608CB" w:rsidRPr="00A305AD">
        <w:t>exclusion</w:t>
      </w:r>
      <w:proofErr w:type="spellEnd"/>
      <w:r w:rsidR="002608CB" w:rsidRPr="00A305AD">
        <w:t xml:space="preserve"> </w:t>
      </w:r>
      <w:proofErr w:type="spellStart"/>
      <w:r w:rsidR="002608CB" w:rsidRPr="00A305AD">
        <w:t>justification</w:t>
      </w:r>
      <w:bookmarkEnd w:id="4"/>
      <w:proofErr w:type="spellEnd"/>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984"/>
        <w:gridCol w:w="1843"/>
        <w:gridCol w:w="9497"/>
      </w:tblGrid>
      <w:tr w:rsidR="00CF3065" w:rsidRPr="00120E8E" w14:paraId="6DA2D92A" w14:textId="77777777" w:rsidTr="00A24526">
        <w:tc>
          <w:tcPr>
            <w:tcW w:w="993" w:type="dxa"/>
            <w:shd w:val="clear" w:color="auto" w:fill="D9D9D9"/>
          </w:tcPr>
          <w:bookmarkEnd w:id="0"/>
          <w:bookmarkEnd w:id="1"/>
          <w:p w14:paraId="522A539C" w14:textId="77777777" w:rsidR="00CF3065" w:rsidRPr="00B75444" w:rsidRDefault="00CF3065" w:rsidP="00A24526">
            <w:pPr>
              <w:pStyle w:val="InstructionsText"/>
              <w:rPr>
                <w:rStyle w:val="InstructionsTabelleText"/>
                <w:rFonts w:ascii="Times New Roman" w:hAnsi="Times New Roman"/>
              </w:rPr>
            </w:pPr>
            <w:r w:rsidRPr="00120E8E">
              <w:rPr>
                <w:rStyle w:val="InstructionsTabelleText"/>
                <w:rFonts w:ascii="Times New Roman" w:hAnsi="Times New Roman"/>
              </w:rPr>
              <w:t>Column</w:t>
            </w:r>
          </w:p>
        </w:tc>
        <w:tc>
          <w:tcPr>
            <w:tcW w:w="1984" w:type="dxa"/>
            <w:shd w:val="clear" w:color="auto" w:fill="D9D9D9"/>
          </w:tcPr>
          <w:p w14:paraId="3CD66C9A" w14:textId="77777777" w:rsidR="00CF3065" w:rsidRPr="00120E8E" w:rsidRDefault="00CF3065" w:rsidP="00A24526">
            <w:pPr>
              <w:pStyle w:val="InstructionsText"/>
              <w:rPr>
                <w:rStyle w:val="InstructionsTabelleText"/>
                <w:rFonts w:ascii="Times New Roman" w:hAnsi="Times New Roman"/>
                <w:bCs/>
              </w:rPr>
            </w:pPr>
            <w:r w:rsidRPr="00120E8E">
              <w:rPr>
                <w:rStyle w:val="InstructionsTabelleText"/>
                <w:rFonts w:ascii="Times New Roman" w:hAnsi="Times New Roman"/>
              </w:rPr>
              <w:t>Label</w:t>
            </w:r>
          </w:p>
        </w:tc>
        <w:tc>
          <w:tcPr>
            <w:tcW w:w="1843" w:type="dxa"/>
            <w:shd w:val="clear" w:color="auto" w:fill="D9D9D9"/>
          </w:tcPr>
          <w:p w14:paraId="09111D20" w14:textId="77777777" w:rsidR="00CF3065" w:rsidRPr="00120E8E" w:rsidRDefault="00CF3065" w:rsidP="00A24526">
            <w:pPr>
              <w:pStyle w:val="InstructionsText"/>
              <w:rPr>
                <w:rStyle w:val="InstructionsTabelleText"/>
                <w:rFonts w:ascii="Times New Roman" w:hAnsi="Times New Roman"/>
              </w:rPr>
            </w:pPr>
            <w:r w:rsidRPr="00120E8E">
              <w:rPr>
                <w:rStyle w:val="InstructionsTabelleText"/>
                <w:rFonts w:ascii="Times New Roman" w:hAnsi="Times New Roman"/>
              </w:rPr>
              <w:t>Legal reference</w:t>
            </w:r>
          </w:p>
        </w:tc>
        <w:tc>
          <w:tcPr>
            <w:tcW w:w="9497" w:type="dxa"/>
            <w:shd w:val="clear" w:color="auto" w:fill="D9D9D9"/>
          </w:tcPr>
          <w:p w14:paraId="70970B8B" w14:textId="77777777" w:rsidR="00CF3065" w:rsidRPr="00120E8E" w:rsidRDefault="00CF3065" w:rsidP="00A24526">
            <w:pPr>
              <w:pStyle w:val="InstructionsText"/>
              <w:rPr>
                <w:rStyle w:val="InstructionsTabelleText"/>
                <w:rFonts w:ascii="Times New Roman" w:hAnsi="Times New Roman"/>
                <w:b/>
                <w:bCs/>
                <w:smallCaps/>
                <w:noProof/>
                <w:szCs w:val="22"/>
                <w:lang w:eastAsia="en-US"/>
              </w:rPr>
            </w:pPr>
            <w:r w:rsidRPr="00120E8E">
              <w:rPr>
                <w:rStyle w:val="InstructionsTabelleText"/>
                <w:rFonts w:ascii="Times New Roman" w:hAnsi="Times New Roman"/>
              </w:rPr>
              <w:t>Instructions</w:t>
            </w:r>
          </w:p>
        </w:tc>
      </w:tr>
      <w:tr w:rsidR="00CF3065" w:rsidRPr="00120E8E" w14:paraId="6FB0CA17" w14:textId="77777777" w:rsidTr="00A24526">
        <w:tc>
          <w:tcPr>
            <w:tcW w:w="993" w:type="dxa"/>
          </w:tcPr>
          <w:p w14:paraId="1B722243" w14:textId="77777777" w:rsidR="00CF3065" w:rsidRPr="00B75444" w:rsidRDefault="00CF3065" w:rsidP="00A24526">
            <w:pPr>
              <w:pStyle w:val="InstructionsText"/>
              <w:rPr>
                <w:rStyle w:val="InstructionsTabelleText"/>
                <w:rFonts w:ascii="Times New Roman" w:hAnsi="Times New Roman"/>
                <w:bCs/>
              </w:rPr>
            </w:pPr>
            <w:r w:rsidRPr="00120E8E">
              <w:rPr>
                <w:rStyle w:val="InstructionsTabelleText"/>
                <w:rFonts w:ascii="Times New Roman" w:hAnsi="Times New Roman"/>
              </w:rPr>
              <w:t>0010</w:t>
            </w:r>
          </w:p>
        </w:tc>
        <w:tc>
          <w:tcPr>
            <w:tcW w:w="1984" w:type="dxa"/>
          </w:tcPr>
          <w:p w14:paraId="04991D84" w14:textId="77777777" w:rsidR="00CF3065" w:rsidRPr="00120E8E" w:rsidRDefault="00CF3065" w:rsidP="00A24526">
            <w:pPr>
              <w:pStyle w:val="InstructionsText"/>
              <w:rPr>
                <w:rStyle w:val="InstructionsTabelleText"/>
                <w:rFonts w:ascii="Times New Roman" w:hAnsi="Times New Roman"/>
                <w:bCs/>
              </w:rPr>
            </w:pPr>
            <w:r w:rsidRPr="00120E8E">
              <w:rPr>
                <w:rStyle w:val="InstructionsTabelleText"/>
                <w:rFonts w:ascii="Times New Roman" w:hAnsi="Times New Roman"/>
              </w:rPr>
              <w:t>Instrument number</w:t>
            </w:r>
          </w:p>
        </w:tc>
        <w:tc>
          <w:tcPr>
            <w:tcW w:w="1843" w:type="dxa"/>
          </w:tcPr>
          <w:p w14:paraId="010DF4C6" w14:textId="77777777" w:rsidR="00CF3065" w:rsidRPr="00120E8E" w:rsidRDefault="00CF3065" w:rsidP="00A24526">
            <w:pPr>
              <w:pStyle w:val="InstructionsText"/>
              <w:rPr>
                <w:rStyle w:val="InstructionsTabelleText"/>
                <w:rFonts w:ascii="Times New Roman" w:hAnsi="Times New Roman"/>
                <w:bCs/>
              </w:rPr>
            </w:pPr>
            <w:r w:rsidRPr="00120E8E">
              <w:rPr>
                <w:rStyle w:val="InstructionsTabelleText"/>
                <w:rFonts w:ascii="Times New Roman" w:hAnsi="Times New Roman"/>
              </w:rPr>
              <w:t>Annex V</w:t>
            </w:r>
            <w:r>
              <w:rPr>
                <w:rStyle w:val="InstructionsTabelleText"/>
                <w:rFonts w:ascii="Times New Roman" w:hAnsi="Times New Roman"/>
              </w:rPr>
              <w:t>,</w:t>
            </w:r>
            <w:r w:rsidRPr="00120E8E">
              <w:rPr>
                <w:rStyle w:val="InstructionsTabelleText"/>
                <w:rFonts w:ascii="Times New Roman" w:hAnsi="Times New Roman"/>
              </w:rPr>
              <w:t xml:space="preserve"> Section 2</w:t>
            </w:r>
            <w:r>
              <w:rPr>
                <w:rStyle w:val="InstructionsTabelleText"/>
                <w:rFonts w:ascii="Times New Roman" w:hAnsi="Times New Roman"/>
              </w:rPr>
              <w:t xml:space="preserve">, </w:t>
            </w:r>
            <w:r w:rsidRPr="00120E8E">
              <w:rPr>
                <w:rStyle w:val="InstructionsTabelleText"/>
                <w:rFonts w:ascii="Times New Roman" w:hAnsi="Times New Roman"/>
              </w:rPr>
              <w:t>to this Regulation</w:t>
            </w:r>
          </w:p>
        </w:tc>
        <w:tc>
          <w:tcPr>
            <w:tcW w:w="9497" w:type="dxa"/>
          </w:tcPr>
          <w:p w14:paraId="0F73FCAA" w14:textId="77777777" w:rsidR="00CF3065" w:rsidRPr="00120E8E" w:rsidRDefault="00CF3065" w:rsidP="00A24526">
            <w:pPr>
              <w:pStyle w:val="InstructionsText"/>
              <w:rPr>
                <w:rStyle w:val="InstructionsTabelleText"/>
                <w:rFonts w:ascii="Times New Roman" w:hAnsi="Times New Roman"/>
                <w:b/>
                <w:bCs/>
              </w:rPr>
            </w:pPr>
            <w:r w:rsidRPr="00120E8E">
              <w:rPr>
                <w:rStyle w:val="InstructionsTabelleText"/>
                <w:rFonts w:ascii="Times New Roman" w:hAnsi="Times New Roman"/>
              </w:rPr>
              <w:t xml:space="preserve">The instrument number taken from Annex V </w:t>
            </w:r>
            <w:r w:rsidRPr="00120E8E">
              <w:t xml:space="preserve">to this Regulation </w:t>
            </w:r>
            <w:r w:rsidRPr="00120E8E">
              <w:rPr>
                <w:rStyle w:val="InstructionsTabelleText"/>
                <w:rFonts w:ascii="Times New Roman" w:hAnsi="Times New Roman"/>
              </w:rPr>
              <w:t>shall be reported.</w:t>
            </w:r>
          </w:p>
        </w:tc>
      </w:tr>
      <w:tr w:rsidR="00173307" w:rsidRPr="00120E8E" w14:paraId="225CC6AD" w14:textId="77777777" w:rsidTr="00A24526">
        <w:tc>
          <w:tcPr>
            <w:tcW w:w="993" w:type="dxa"/>
          </w:tcPr>
          <w:p w14:paraId="6C45D2DF" w14:textId="7FDDF99C" w:rsidR="00173307" w:rsidRPr="00120E8E" w:rsidDel="006D629F" w:rsidRDefault="00173307" w:rsidP="00173307">
            <w:pPr>
              <w:pStyle w:val="InstructionsText"/>
              <w:rPr>
                <w:rStyle w:val="InstructionsTabelleText"/>
                <w:rFonts w:ascii="Times New Roman" w:hAnsi="Times New Roman"/>
              </w:rPr>
            </w:pPr>
            <w:r w:rsidRPr="00A305AD">
              <w:rPr>
                <w:rStyle w:val="InstructionsTabelleText"/>
                <w:rFonts w:ascii="Times New Roman" w:hAnsi="Times New Roman"/>
              </w:rPr>
              <w:t>0020</w:t>
            </w:r>
          </w:p>
        </w:tc>
        <w:tc>
          <w:tcPr>
            <w:tcW w:w="1984" w:type="dxa"/>
          </w:tcPr>
          <w:p w14:paraId="171B057F" w14:textId="01BDE1F1" w:rsidR="00173307" w:rsidRPr="00120E8E" w:rsidDel="006D629F" w:rsidRDefault="00173307" w:rsidP="00173307">
            <w:pPr>
              <w:pStyle w:val="InstructionsText"/>
              <w:rPr>
                <w:rStyle w:val="InstructionsTabelleText"/>
                <w:rFonts w:ascii="Times New Roman" w:hAnsi="Times New Roman"/>
              </w:rPr>
            </w:pPr>
            <w:r w:rsidRPr="00A305AD">
              <w:rPr>
                <w:rStyle w:val="InstructionsTabelleText"/>
                <w:rFonts w:ascii="Times New Roman" w:hAnsi="Times New Roman"/>
              </w:rPr>
              <w:t xml:space="preserve">Instrument modelled for VaR and </w:t>
            </w:r>
            <w:proofErr w:type="spellStart"/>
            <w:r w:rsidRPr="00A305AD">
              <w:rPr>
                <w:rStyle w:val="InstructionsTabelleText"/>
                <w:rFonts w:ascii="Times New Roman" w:hAnsi="Times New Roman"/>
              </w:rPr>
              <w:t>sVaR</w:t>
            </w:r>
            <w:proofErr w:type="spellEnd"/>
            <w:r w:rsidRPr="00A305AD">
              <w:rPr>
                <w:rStyle w:val="InstructionsTabelleText"/>
                <w:rFonts w:ascii="Times New Roman" w:hAnsi="Times New Roman"/>
              </w:rPr>
              <w:t xml:space="preserve"> (TRUE/FALSE)</w:t>
            </w:r>
          </w:p>
        </w:tc>
        <w:tc>
          <w:tcPr>
            <w:tcW w:w="1843" w:type="dxa"/>
          </w:tcPr>
          <w:p w14:paraId="02AE8C8B" w14:textId="6253BCDE" w:rsidR="00173307" w:rsidRPr="00120E8E" w:rsidRDefault="00173307" w:rsidP="00173307">
            <w:pPr>
              <w:pStyle w:val="InstructionsText"/>
              <w:rPr>
                <w:rStyle w:val="InstructionsTabelleText"/>
                <w:rFonts w:ascii="Times New Roman" w:hAnsi="Times New Roman"/>
                <w:bCs/>
              </w:rPr>
            </w:pPr>
          </w:p>
        </w:tc>
        <w:tc>
          <w:tcPr>
            <w:tcW w:w="9497" w:type="dxa"/>
          </w:tcPr>
          <w:p w14:paraId="7F8B698A" w14:textId="6C918F39" w:rsidR="00173307" w:rsidRPr="00985150" w:rsidDel="006D629F" w:rsidRDefault="00173307" w:rsidP="00173307">
            <w:pPr>
              <w:pStyle w:val="InstructionsText"/>
              <w:numPr>
                <w:ilvl w:val="0"/>
                <w:numId w:val="68"/>
              </w:numPr>
              <w:rPr>
                <w:rStyle w:val="InstructionsTabelleText"/>
                <w:rFonts w:ascii="Times New Roman" w:hAnsi="Times New Roman"/>
              </w:rPr>
            </w:pPr>
            <w:r w:rsidRPr="00A305AD">
              <w:rPr>
                <w:rStyle w:val="InstructionsTabelleText"/>
                <w:rFonts w:ascii="Times New Roman" w:hAnsi="Times New Roman"/>
              </w:rPr>
              <w:t>Either TRUE or FALSE shall be reported.</w:t>
            </w:r>
          </w:p>
        </w:tc>
      </w:tr>
      <w:tr w:rsidR="00173307" w:rsidRPr="00120E8E" w14:paraId="406DE386" w14:textId="77777777" w:rsidTr="00A24526">
        <w:tc>
          <w:tcPr>
            <w:tcW w:w="993" w:type="dxa"/>
          </w:tcPr>
          <w:p w14:paraId="5C3E91EB" w14:textId="27307226" w:rsidR="00173307" w:rsidRDefault="00173307" w:rsidP="00173307">
            <w:pPr>
              <w:pStyle w:val="InstructionsText"/>
              <w:rPr>
                <w:rStyle w:val="InstructionsTabelleText"/>
                <w:rFonts w:ascii="Times New Roman" w:hAnsi="Times New Roman"/>
              </w:rPr>
            </w:pPr>
            <w:r w:rsidRPr="00A305AD">
              <w:rPr>
                <w:rStyle w:val="InstructionsTabelleText"/>
                <w:rFonts w:ascii="Times New Roman" w:hAnsi="Times New Roman"/>
              </w:rPr>
              <w:t>0030</w:t>
            </w:r>
          </w:p>
        </w:tc>
        <w:tc>
          <w:tcPr>
            <w:tcW w:w="1984" w:type="dxa"/>
          </w:tcPr>
          <w:p w14:paraId="6E266DCB" w14:textId="0897F0B4" w:rsidR="00173307" w:rsidRPr="00120E8E" w:rsidDel="006D629F" w:rsidRDefault="00173307" w:rsidP="00173307">
            <w:pPr>
              <w:pStyle w:val="InstructionsText"/>
              <w:rPr>
                <w:rStyle w:val="InstructionsTabelleText"/>
                <w:rFonts w:ascii="Times New Roman" w:hAnsi="Times New Roman"/>
              </w:rPr>
            </w:pPr>
            <w:r w:rsidRPr="00A305AD">
              <w:rPr>
                <w:rStyle w:val="InstructionsTabelleText"/>
                <w:rFonts w:ascii="Times New Roman" w:hAnsi="Times New Roman"/>
              </w:rPr>
              <w:t>Instrument modelled for IRC (TRUE/FALSE)</w:t>
            </w:r>
          </w:p>
        </w:tc>
        <w:tc>
          <w:tcPr>
            <w:tcW w:w="1843" w:type="dxa"/>
          </w:tcPr>
          <w:p w14:paraId="534EE4F4" w14:textId="060D7A7F" w:rsidR="00173307" w:rsidRPr="00120E8E" w:rsidRDefault="00173307" w:rsidP="00173307">
            <w:pPr>
              <w:pStyle w:val="InstructionsText"/>
              <w:rPr>
                <w:rStyle w:val="InstructionsTabelleText"/>
                <w:rFonts w:ascii="Times New Roman" w:hAnsi="Times New Roman"/>
                <w:bCs/>
              </w:rPr>
            </w:pPr>
          </w:p>
        </w:tc>
        <w:tc>
          <w:tcPr>
            <w:tcW w:w="9497" w:type="dxa"/>
          </w:tcPr>
          <w:p w14:paraId="2A9565C4" w14:textId="47F9D526" w:rsidR="00173307" w:rsidRPr="006D629F" w:rsidRDefault="00173307" w:rsidP="00173307">
            <w:pPr>
              <w:pStyle w:val="InstructionsText"/>
              <w:numPr>
                <w:ilvl w:val="0"/>
                <w:numId w:val="68"/>
              </w:numPr>
              <w:rPr>
                <w:rStyle w:val="InstructionsTabelleText"/>
                <w:rFonts w:ascii="Times New Roman" w:hAnsi="Times New Roman"/>
              </w:rPr>
            </w:pPr>
            <w:r w:rsidRPr="00A305AD">
              <w:rPr>
                <w:rStyle w:val="InstructionsTabelleText"/>
                <w:rFonts w:ascii="Times New Roman" w:hAnsi="Times New Roman"/>
              </w:rPr>
              <w:t>Either TRUE or FALSE shall be reported.</w:t>
            </w:r>
          </w:p>
        </w:tc>
      </w:tr>
      <w:tr w:rsidR="00173307" w:rsidRPr="00120E8E" w14:paraId="3AA7EFC6" w14:textId="77777777" w:rsidTr="00A24526">
        <w:tc>
          <w:tcPr>
            <w:tcW w:w="993" w:type="dxa"/>
          </w:tcPr>
          <w:p w14:paraId="52BE64EB" w14:textId="5672EFA4" w:rsidR="00173307" w:rsidRDefault="00173307" w:rsidP="00173307">
            <w:pPr>
              <w:pStyle w:val="InstructionsText"/>
              <w:rPr>
                <w:rStyle w:val="InstructionsTabelleText"/>
                <w:rFonts w:ascii="Times New Roman" w:hAnsi="Times New Roman"/>
              </w:rPr>
            </w:pPr>
            <w:r w:rsidRPr="00A305AD">
              <w:rPr>
                <w:rStyle w:val="InstructionsTabelleText"/>
                <w:rFonts w:ascii="Times New Roman" w:hAnsi="Times New Roman"/>
              </w:rPr>
              <w:t>0040</w:t>
            </w:r>
          </w:p>
        </w:tc>
        <w:tc>
          <w:tcPr>
            <w:tcW w:w="1984" w:type="dxa"/>
          </w:tcPr>
          <w:p w14:paraId="434D242D" w14:textId="12604271" w:rsidR="00173307" w:rsidRDefault="00173307" w:rsidP="00173307">
            <w:pPr>
              <w:pStyle w:val="InstructionsText"/>
              <w:rPr>
                <w:rStyle w:val="InstructionsTabelleText"/>
                <w:rFonts w:ascii="Times New Roman" w:hAnsi="Times New Roman"/>
              </w:rPr>
            </w:pPr>
            <w:r w:rsidRPr="00A305AD">
              <w:rPr>
                <w:rStyle w:val="InstructionsTabelleText"/>
                <w:rFonts w:ascii="Times New Roman" w:hAnsi="Times New Roman"/>
              </w:rPr>
              <w:t>Instrument modelled for correlation trading (TRUE/FALSE)</w:t>
            </w:r>
          </w:p>
        </w:tc>
        <w:tc>
          <w:tcPr>
            <w:tcW w:w="1843" w:type="dxa"/>
          </w:tcPr>
          <w:p w14:paraId="01719DA8" w14:textId="1B7CF4AA" w:rsidR="00173307" w:rsidRPr="00120E8E" w:rsidRDefault="00173307" w:rsidP="00173307">
            <w:pPr>
              <w:pStyle w:val="InstructionsText"/>
              <w:rPr>
                <w:rStyle w:val="InstructionsTabelleText"/>
                <w:rFonts w:ascii="Times New Roman" w:hAnsi="Times New Roman"/>
                <w:bCs/>
              </w:rPr>
            </w:pPr>
          </w:p>
        </w:tc>
        <w:tc>
          <w:tcPr>
            <w:tcW w:w="9497" w:type="dxa"/>
          </w:tcPr>
          <w:p w14:paraId="7EB9D832" w14:textId="11E1B70E" w:rsidR="00173307" w:rsidRPr="005563D3" w:rsidRDefault="00173307" w:rsidP="00173307">
            <w:pPr>
              <w:pStyle w:val="InstructionsText"/>
              <w:rPr>
                <w:rStyle w:val="InstructionsTabelleText"/>
                <w:rFonts w:ascii="Times New Roman" w:hAnsi="Times New Roman"/>
              </w:rPr>
            </w:pPr>
            <w:r w:rsidRPr="00A305AD">
              <w:rPr>
                <w:rStyle w:val="InstructionsTabelleText"/>
                <w:rFonts w:ascii="Times New Roman" w:hAnsi="Times New Roman"/>
              </w:rPr>
              <w:t>Either TRUE or FALSE shall be reported.</w:t>
            </w:r>
          </w:p>
        </w:tc>
      </w:tr>
      <w:tr w:rsidR="00173307" w:rsidRPr="00120E8E" w14:paraId="43A4498D" w14:textId="77777777" w:rsidTr="00A24526">
        <w:tc>
          <w:tcPr>
            <w:tcW w:w="993" w:type="dxa"/>
          </w:tcPr>
          <w:p w14:paraId="57A65CD0" w14:textId="1B384AF0" w:rsidR="00173307" w:rsidRPr="00B75444" w:rsidRDefault="00173307" w:rsidP="00173307">
            <w:pPr>
              <w:pStyle w:val="InstructionsText"/>
              <w:rPr>
                <w:rStyle w:val="InstructionsTabelleText"/>
                <w:rFonts w:ascii="Times New Roman" w:hAnsi="Times New Roman"/>
                <w:bCs/>
              </w:rPr>
            </w:pPr>
            <w:r w:rsidRPr="00A305AD">
              <w:rPr>
                <w:rStyle w:val="InstructionsTabelleText"/>
                <w:rFonts w:ascii="Times New Roman" w:hAnsi="Times New Roman"/>
              </w:rPr>
              <w:t>0050</w:t>
            </w:r>
          </w:p>
        </w:tc>
        <w:tc>
          <w:tcPr>
            <w:tcW w:w="1984" w:type="dxa"/>
          </w:tcPr>
          <w:p w14:paraId="24438842" w14:textId="599F8B2A" w:rsidR="00173307" w:rsidRPr="00120E8E" w:rsidRDefault="00173307" w:rsidP="00173307">
            <w:pPr>
              <w:pStyle w:val="InstructionsText"/>
              <w:rPr>
                <w:rStyle w:val="InstructionsTabelleText"/>
                <w:rFonts w:ascii="Times New Roman" w:hAnsi="Times New Roman"/>
                <w:bCs/>
              </w:rPr>
            </w:pPr>
            <w:r w:rsidRPr="00A305AD">
              <w:rPr>
                <w:rStyle w:val="InstructionsTabelleText"/>
                <w:rFonts w:ascii="Times New Roman" w:hAnsi="Times New Roman"/>
              </w:rPr>
              <w:t>Rationale for exclusion</w:t>
            </w:r>
          </w:p>
        </w:tc>
        <w:tc>
          <w:tcPr>
            <w:tcW w:w="1843" w:type="dxa"/>
          </w:tcPr>
          <w:p w14:paraId="4DCF06A5" w14:textId="58AAAA04" w:rsidR="00173307" w:rsidRPr="00120E8E" w:rsidRDefault="00173307" w:rsidP="00173307">
            <w:pPr>
              <w:pStyle w:val="InstructionsText"/>
              <w:rPr>
                <w:rStyle w:val="InstructionsTabelleText"/>
                <w:rFonts w:ascii="Times New Roman" w:hAnsi="Times New Roman"/>
                <w:bCs/>
              </w:rPr>
            </w:pPr>
            <w:r w:rsidRPr="00A305AD">
              <w:rPr>
                <w:rStyle w:val="InstructionsTabelleText"/>
                <w:rFonts w:ascii="Times New Roman" w:hAnsi="Times New Roman"/>
              </w:rPr>
              <w:t xml:space="preserve">Article 3(2) </w:t>
            </w:r>
          </w:p>
        </w:tc>
        <w:tc>
          <w:tcPr>
            <w:tcW w:w="9497" w:type="dxa"/>
          </w:tcPr>
          <w:p w14:paraId="26493A8A" w14:textId="77777777" w:rsidR="00173307" w:rsidRPr="00A305AD" w:rsidRDefault="00173307" w:rsidP="00173307">
            <w:pPr>
              <w:pStyle w:val="InstructionsText"/>
              <w:rPr>
                <w:rStyle w:val="InstructionsTabelleText"/>
                <w:rFonts w:ascii="Times New Roman" w:hAnsi="Times New Roman"/>
                <w:bCs/>
              </w:rPr>
            </w:pPr>
            <w:r w:rsidRPr="00A305AD">
              <w:rPr>
                <w:rStyle w:val="InstructionsTabelleText"/>
                <w:rFonts w:ascii="Times New Roman" w:hAnsi="Times New Roman"/>
              </w:rPr>
              <w:t>One of the following shall be reported:</w:t>
            </w:r>
          </w:p>
          <w:p w14:paraId="625786DD" w14:textId="77777777" w:rsidR="00173307" w:rsidRPr="00A305AD" w:rsidRDefault="00173307" w:rsidP="00173307">
            <w:pPr>
              <w:pStyle w:val="InstructionsText"/>
              <w:numPr>
                <w:ilvl w:val="0"/>
                <w:numId w:val="25"/>
              </w:numPr>
              <w:rPr>
                <w:rStyle w:val="InstructionsTabelleText"/>
                <w:rFonts w:ascii="Times New Roman" w:hAnsi="Times New Roman"/>
                <w:bCs/>
              </w:rPr>
            </w:pPr>
            <w:r w:rsidRPr="00A305AD">
              <w:rPr>
                <w:rStyle w:val="InstructionsTabelleText"/>
                <w:rFonts w:ascii="Times New Roman" w:hAnsi="Times New Roman"/>
              </w:rPr>
              <w:t xml:space="preserve">Model not authorised by </w:t>
            </w:r>
            <w:proofErr w:type="gramStart"/>
            <w:r w:rsidRPr="00A305AD">
              <w:rPr>
                <w:rStyle w:val="InstructionsTabelleText"/>
                <w:rFonts w:ascii="Times New Roman" w:hAnsi="Times New Roman"/>
              </w:rPr>
              <w:t>regulator;</w:t>
            </w:r>
            <w:proofErr w:type="gramEnd"/>
          </w:p>
          <w:p w14:paraId="52DDB81B" w14:textId="77777777" w:rsidR="00173307" w:rsidRPr="00A305AD" w:rsidRDefault="00173307" w:rsidP="00173307">
            <w:pPr>
              <w:pStyle w:val="InstructionsText"/>
              <w:numPr>
                <w:ilvl w:val="0"/>
                <w:numId w:val="25"/>
              </w:numPr>
              <w:rPr>
                <w:rStyle w:val="InstructionsTabelleText"/>
                <w:rFonts w:ascii="Times New Roman" w:hAnsi="Times New Roman"/>
                <w:bCs/>
              </w:rPr>
            </w:pPr>
            <w:r w:rsidRPr="00A305AD">
              <w:rPr>
                <w:rStyle w:val="InstructionsTabelleText"/>
                <w:rFonts w:ascii="Times New Roman" w:hAnsi="Times New Roman"/>
              </w:rPr>
              <w:t xml:space="preserve">Instrument or underlying not authorised </w:t>
            </w:r>
            <w:proofErr w:type="gramStart"/>
            <w:r w:rsidRPr="00A305AD">
              <w:rPr>
                <w:rStyle w:val="InstructionsTabelleText"/>
                <w:rFonts w:ascii="Times New Roman" w:hAnsi="Times New Roman"/>
              </w:rPr>
              <w:t>internally;</w:t>
            </w:r>
            <w:proofErr w:type="gramEnd"/>
          </w:p>
          <w:p w14:paraId="1EECCC43" w14:textId="77777777" w:rsidR="00173307" w:rsidRPr="00A305AD" w:rsidRDefault="00173307" w:rsidP="00173307">
            <w:pPr>
              <w:pStyle w:val="InstructionsText"/>
              <w:numPr>
                <w:ilvl w:val="0"/>
                <w:numId w:val="25"/>
              </w:numPr>
              <w:rPr>
                <w:rStyle w:val="InstructionsTabelleText"/>
                <w:rFonts w:ascii="Times New Roman" w:hAnsi="Times New Roman"/>
                <w:bCs/>
              </w:rPr>
            </w:pPr>
            <w:r w:rsidRPr="00A305AD">
              <w:rPr>
                <w:rStyle w:val="InstructionsTabelleText"/>
                <w:rFonts w:ascii="Times New Roman" w:hAnsi="Times New Roman"/>
              </w:rPr>
              <w:t xml:space="preserve">Underlying or modelling feature not contemplated </w:t>
            </w:r>
            <w:proofErr w:type="gramStart"/>
            <w:r w:rsidRPr="00A305AD">
              <w:rPr>
                <w:rStyle w:val="InstructionsTabelleText"/>
                <w:rFonts w:ascii="Times New Roman" w:hAnsi="Times New Roman"/>
              </w:rPr>
              <w:t>internally;</w:t>
            </w:r>
            <w:proofErr w:type="gramEnd"/>
          </w:p>
          <w:p w14:paraId="24C8BA6A" w14:textId="7D64E1C1" w:rsidR="00173307" w:rsidRPr="00120E8E" w:rsidRDefault="00173307" w:rsidP="00173307">
            <w:pPr>
              <w:pStyle w:val="InstructionsText"/>
              <w:numPr>
                <w:ilvl w:val="0"/>
                <w:numId w:val="25"/>
              </w:numPr>
              <w:rPr>
                <w:rStyle w:val="InstructionsTabelleText"/>
                <w:rFonts w:ascii="Times New Roman" w:hAnsi="Times New Roman"/>
                <w:bCs/>
              </w:rPr>
            </w:pPr>
            <w:r w:rsidRPr="00A305AD">
              <w:rPr>
                <w:rStyle w:val="InstructionsTabelleText"/>
                <w:rFonts w:ascii="Times New Roman" w:hAnsi="Times New Roman"/>
              </w:rPr>
              <w:t>Other rationale for exclusion. Please, explain that rationale in column 0060.</w:t>
            </w:r>
          </w:p>
        </w:tc>
      </w:tr>
      <w:tr w:rsidR="00173307" w:rsidRPr="00120E8E" w14:paraId="3B510264" w14:textId="77777777" w:rsidTr="00A24526">
        <w:tc>
          <w:tcPr>
            <w:tcW w:w="993" w:type="dxa"/>
            <w:tcBorders>
              <w:top w:val="single" w:sz="4" w:space="0" w:color="auto"/>
              <w:left w:val="single" w:sz="4" w:space="0" w:color="auto"/>
              <w:bottom w:val="single" w:sz="4" w:space="0" w:color="auto"/>
              <w:right w:val="single" w:sz="4" w:space="0" w:color="auto"/>
            </w:tcBorders>
          </w:tcPr>
          <w:p w14:paraId="30CDEADB" w14:textId="77777777" w:rsidR="00173307" w:rsidRPr="00B75444" w:rsidRDefault="00173307" w:rsidP="00173307">
            <w:pPr>
              <w:pStyle w:val="InstructionsText"/>
              <w:rPr>
                <w:rStyle w:val="InstructionsTabelleText"/>
                <w:rFonts w:ascii="Times New Roman" w:hAnsi="Times New Roman"/>
                <w:bCs/>
              </w:rPr>
            </w:pPr>
            <w:r w:rsidRPr="00120E8E">
              <w:rPr>
                <w:rStyle w:val="InstructionsTabelleText"/>
                <w:rFonts w:ascii="Times New Roman" w:hAnsi="Times New Roman"/>
              </w:rPr>
              <w:t>0060</w:t>
            </w:r>
          </w:p>
        </w:tc>
        <w:tc>
          <w:tcPr>
            <w:tcW w:w="1984" w:type="dxa"/>
            <w:tcBorders>
              <w:top w:val="single" w:sz="4" w:space="0" w:color="auto"/>
              <w:left w:val="single" w:sz="4" w:space="0" w:color="auto"/>
              <w:bottom w:val="single" w:sz="4" w:space="0" w:color="auto"/>
              <w:right w:val="single" w:sz="4" w:space="0" w:color="auto"/>
            </w:tcBorders>
          </w:tcPr>
          <w:p w14:paraId="66B79D10" w14:textId="77777777" w:rsidR="00173307" w:rsidRPr="00120E8E" w:rsidRDefault="00173307" w:rsidP="00173307">
            <w:pPr>
              <w:pStyle w:val="InstructionsText"/>
              <w:rPr>
                <w:rStyle w:val="InstructionsTabelleText"/>
                <w:rFonts w:ascii="Times New Roman" w:hAnsi="Times New Roman"/>
                <w:bCs/>
              </w:rPr>
            </w:pPr>
            <w:r w:rsidRPr="00120E8E">
              <w:rPr>
                <w:rStyle w:val="InstructionsTabelleText"/>
                <w:rFonts w:ascii="Times New Roman" w:hAnsi="Times New Roman"/>
              </w:rPr>
              <w:t>Free text box</w:t>
            </w:r>
          </w:p>
        </w:tc>
        <w:tc>
          <w:tcPr>
            <w:tcW w:w="1843" w:type="dxa"/>
            <w:tcBorders>
              <w:top w:val="single" w:sz="4" w:space="0" w:color="auto"/>
              <w:left w:val="single" w:sz="4" w:space="0" w:color="auto"/>
              <w:bottom w:val="single" w:sz="4" w:space="0" w:color="auto"/>
              <w:right w:val="single" w:sz="4" w:space="0" w:color="auto"/>
            </w:tcBorders>
          </w:tcPr>
          <w:p w14:paraId="2D114FEC" w14:textId="77777777" w:rsidR="00173307" w:rsidRPr="00120E8E" w:rsidRDefault="00173307" w:rsidP="00173307">
            <w:pPr>
              <w:pStyle w:val="InstructionsText"/>
              <w:rPr>
                <w:rStyle w:val="InstructionsTabelleText"/>
                <w:rFonts w:ascii="Times New Roman" w:hAnsi="Times New Roman"/>
                <w:bCs/>
              </w:rPr>
            </w:pPr>
          </w:p>
        </w:tc>
        <w:tc>
          <w:tcPr>
            <w:tcW w:w="9497" w:type="dxa"/>
            <w:tcBorders>
              <w:top w:val="single" w:sz="4" w:space="0" w:color="auto"/>
              <w:left w:val="single" w:sz="4" w:space="0" w:color="auto"/>
              <w:bottom w:val="single" w:sz="4" w:space="0" w:color="auto"/>
              <w:right w:val="single" w:sz="4" w:space="0" w:color="auto"/>
            </w:tcBorders>
          </w:tcPr>
          <w:p w14:paraId="0C33D3CC" w14:textId="77777777" w:rsidR="00173307" w:rsidRPr="00120E8E" w:rsidRDefault="00173307" w:rsidP="00173307">
            <w:pPr>
              <w:pStyle w:val="InstructionsText"/>
              <w:rPr>
                <w:rStyle w:val="InstructionsTabelleText"/>
                <w:rFonts w:ascii="Times New Roman" w:hAnsi="Times New Roman"/>
                <w:bCs/>
              </w:rPr>
            </w:pPr>
            <w:r w:rsidRPr="00120E8E">
              <w:rPr>
                <w:rStyle w:val="InstructionsTabelleText"/>
                <w:rFonts w:ascii="Times New Roman" w:hAnsi="Times New Roman"/>
              </w:rPr>
              <w:t>An institution may provide any additional information in this column.</w:t>
            </w:r>
          </w:p>
        </w:tc>
      </w:tr>
      <w:tr w:rsidR="00173307" w:rsidRPr="00120E8E" w14:paraId="45FA2A6D" w14:textId="77777777" w:rsidTr="00A24526">
        <w:tc>
          <w:tcPr>
            <w:tcW w:w="993" w:type="dxa"/>
            <w:tcBorders>
              <w:top w:val="single" w:sz="4" w:space="0" w:color="auto"/>
              <w:left w:val="single" w:sz="4" w:space="0" w:color="auto"/>
              <w:bottom w:val="single" w:sz="4" w:space="0" w:color="auto"/>
              <w:right w:val="single" w:sz="4" w:space="0" w:color="auto"/>
            </w:tcBorders>
          </w:tcPr>
          <w:p w14:paraId="2DD58288" w14:textId="77777777" w:rsidR="00173307" w:rsidRPr="00B75444" w:rsidRDefault="00173307" w:rsidP="00173307">
            <w:pPr>
              <w:pStyle w:val="InstructionsText"/>
              <w:rPr>
                <w:rStyle w:val="InstructionsTabelleText"/>
                <w:rFonts w:ascii="Times New Roman" w:hAnsi="Times New Roman"/>
                <w:bCs/>
              </w:rPr>
            </w:pPr>
            <w:r w:rsidRPr="00120E8E">
              <w:rPr>
                <w:rStyle w:val="InstructionsTabelleText"/>
                <w:rFonts w:ascii="Times New Roman" w:hAnsi="Times New Roman"/>
              </w:rPr>
              <w:t>0070</w:t>
            </w:r>
          </w:p>
        </w:tc>
        <w:tc>
          <w:tcPr>
            <w:tcW w:w="1984" w:type="dxa"/>
            <w:tcBorders>
              <w:top w:val="single" w:sz="4" w:space="0" w:color="auto"/>
              <w:left w:val="single" w:sz="4" w:space="0" w:color="auto"/>
              <w:bottom w:val="single" w:sz="4" w:space="0" w:color="auto"/>
              <w:right w:val="single" w:sz="4" w:space="0" w:color="auto"/>
            </w:tcBorders>
          </w:tcPr>
          <w:p w14:paraId="72FD6AD4" w14:textId="77777777" w:rsidR="00173307" w:rsidRPr="00120E8E" w:rsidRDefault="00173307" w:rsidP="00173307">
            <w:pPr>
              <w:pStyle w:val="InstructionsText"/>
              <w:rPr>
                <w:rStyle w:val="InstructionsTabelleText"/>
                <w:rFonts w:ascii="Times New Roman" w:hAnsi="Times New Roman"/>
                <w:bCs/>
              </w:rPr>
            </w:pPr>
            <w:r w:rsidRPr="00120E8E">
              <w:rPr>
                <w:rStyle w:val="InstructionsTabelleText"/>
                <w:rFonts w:ascii="Times New Roman" w:hAnsi="Times New Roman"/>
              </w:rPr>
              <w:t>Initial market valuation (‘IMV’)</w:t>
            </w:r>
          </w:p>
        </w:tc>
        <w:tc>
          <w:tcPr>
            <w:tcW w:w="1843" w:type="dxa"/>
            <w:tcBorders>
              <w:top w:val="single" w:sz="4" w:space="0" w:color="auto"/>
              <w:left w:val="single" w:sz="4" w:space="0" w:color="auto"/>
              <w:bottom w:val="single" w:sz="4" w:space="0" w:color="auto"/>
              <w:right w:val="single" w:sz="4" w:space="0" w:color="auto"/>
            </w:tcBorders>
          </w:tcPr>
          <w:p w14:paraId="7EF83588" w14:textId="77777777" w:rsidR="00173307" w:rsidRPr="00120E8E" w:rsidRDefault="00173307" w:rsidP="00173307">
            <w:pPr>
              <w:pStyle w:val="InstructionsText"/>
              <w:rPr>
                <w:rStyle w:val="InstructionsTabelleText"/>
                <w:rFonts w:ascii="Times New Roman" w:hAnsi="Times New Roman"/>
                <w:bCs/>
              </w:rPr>
            </w:pPr>
          </w:p>
        </w:tc>
        <w:tc>
          <w:tcPr>
            <w:tcW w:w="9497" w:type="dxa"/>
            <w:tcBorders>
              <w:top w:val="single" w:sz="4" w:space="0" w:color="auto"/>
              <w:left w:val="single" w:sz="4" w:space="0" w:color="auto"/>
              <w:bottom w:val="single" w:sz="4" w:space="0" w:color="auto"/>
              <w:right w:val="single" w:sz="4" w:space="0" w:color="auto"/>
            </w:tcBorders>
          </w:tcPr>
          <w:p w14:paraId="132A9F9D" w14:textId="77777777" w:rsidR="00173307" w:rsidRPr="00120E8E" w:rsidRDefault="00173307" w:rsidP="00173307">
            <w:pPr>
              <w:pStyle w:val="InstructionsText"/>
              <w:rPr>
                <w:rStyle w:val="InstructionsTabelleText"/>
                <w:rFonts w:ascii="Times New Roman" w:hAnsi="Times New Roman"/>
                <w:bCs/>
              </w:rPr>
            </w:pPr>
            <w:r w:rsidRPr="00120E8E">
              <w:rPr>
                <w:rStyle w:val="InstructionsTabelleText"/>
                <w:rFonts w:ascii="Times New Roman" w:hAnsi="Times New Roman"/>
              </w:rPr>
              <w:t xml:space="preserve">The mark-to-market value of each instrument on the reference date at 5:30 pm CET (as referred to in Annex V, Section 1, point (b) </w:t>
            </w:r>
            <w:r w:rsidRPr="00120E8E">
              <w:t>to this Regulation</w:t>
            </w:r>
            <w:r w:rsidRPr="00120E8E">
              <w:rPr>
                <w:rStyle w:val="InstructionsTabelleText"/>
                <w:rFonts w:ascii="Times New Roman" w:hAnsi="Times New Roman"/>
              </w:rPr>
              <w:t>.</w:t>
            </w:r>
          </w:p>
          <w:p w14:paraId="653A1197" w14:textId="77777777" w:rsidR="00173307" w:rsidRPr="00120E8E" w:rsidRDefault="00173307" w:rsidP="00173307">
            <w:pPr>
              <w:pStyle w:val="InstructionsText"/>
              <w:rPr>
                <w:rStyle w:val="InstructionsTabelleText"/>
                <w:rFonts w:ascii="Times New Roman" w:hAnsi="Times New Roman"/>
                <w:bCs/>
              </w:rPr>
            </w:pPr>
          </w:p>
          <w:p w14:paraId="7FC1B999" w14:textId="77777777" w:rsidR="00173307" w:rsidRPr="00120E8E" w:rsidRDefault="00173307" w:rsidP="00173307">
            <w:pPr>
              <w:pStyle w:val="InstructionsText"/>
              <w:rPr>
                <w:rStyle w:val="InstructionsTabelleText"/>
                <w:rFonts w:ascii="Times New Roman" w:hAnsi="Times New Roman"/>
                <w:bCs/>
              </w:rPr>
            </w:pPr>
            <w:r w:rsidRPr="00B75444">
              <w:t xml:space="preserve">The cell shall be left blank </w:t>
            </w:r>
            <w:r w:rsidRPr="00120E8E">
              <w:t>where the institution does not wish to provide an IMV for a certain portfolio (i.e. zero values shall be reported only where the result of the calculation is zero).</w:t>
            </w:r>
          </w:p>
        </w:tc>
      </w:tr>
    </w:tbl>
    <w:p w14:paraId="542802B1" w14:textId="77777777" w:rsidR="00FD3588" w:rsidRPr="00A305AD" w:rsidRDefault="00FD3588" w:rsidP="00C61FF5">
      <w:pPr>
        <w:rPr>
          <w:rStyle w:val="InstructionsTabelleText"/>
          <w:rFonts w:ascii="Times New Roman" w:hAnsi="Times New Roman"/>
          <w:szCs w:val="20"/>
        </w:rPr>
      </w:pPr>
    </w:p>
    <w:p w14:paraId="3E9CA13F" w14:textId="77777777" w:rsidR="00FD3588" w:rsidRPr="00A305AD" w:rsidRDefault="00FD3588" w:rsidP="000B211D">
      <w:pPr>
        <w:pStyle w:val="Heading3"/>
      </w:pPr>
      <w:bookmarkStart w:id="5" w:name="_Toc53997871"/>
      <w:bookmarkStart w:id="6" w:name="_Toc199237745"/>
      <w:r w:rsidRPr="00A305AD">
        <w:t xml:space="preserve">C 106.01 – SBM. </w:t>
      </w:r>
      <w:proofErr w:type="spellStart"/>
      <w:r w:rsidRPr="00A305AD">
        <w:t>Risk</w:t>
      </w:r>
      <w:proofErr w:type="spellEnd"/>
      <w:r w:rsidRPr="00A305AD">
        <w:t xml:space="preserve"> </w:t>
      </w:r>
      <w:proofErr w:type="spellStart"/>
      <w:r w:rsidRPr="00A305AD">
        <w:t>sensitivities</w:t>
      </w:r>
      <w:proofErr w:type="spellEnd"/>
      <w:r w:rsidRPr="00A305AD">
        <w:t xml:space="preserve"> </w:t>
      </w:r>
      <w:proofErr w:type="spellStart"/>
      <w:r w:rsidRPr="00A305AD">
        <w:t>by</w:t>
      </w:r>
      <w:proofErr w:type="spellEnd"/>
      <w:r w:rsidRPr="00A305AD">
        <w:t xml:space="preserve"> </w:t>
      </w:r>
      <w:proofErr w:type="spellStart"/>
      <w:r w:rsidRPr="00A305AD">
        <w:t>Instrument</w:t>
      </w:r>
      <w:bookmarkEnd w:id="5"/>
      <w:bookmarkEnd w:id="6"/>
      <w:proofErr w:type="spellEnd"/>
    </w:p>
    <w:p w14:paraId="19E2BBBD" w14:textId="0341372F" w:rsidR="00FD3588" w:rsidRPr="00A305AD" w:rsidRDefault="00FD3588" w:rsidP="00FD3588">
      <w:pPr>
        <w:rPr>
          <w:rFonts w:ascii="Times New Roman" w:hAnsi="Times New Roman"/>
        </w:rPr>
      </w:pPr>
      <w:r w:rsidRPr="00A305AD">
        <w:rPr>
          <w:rFonts w:ascii="Times New Roman" w:hAnsi="Times New Roman"/>
        </w:rPr>
        <w:t>Institutions shall report the sensitivities towards the risk factors that the instrument is exposed to. One row shall be reported per risk factor/sensitivity. The upward net curvature risk position of that risk factor (</w:t>
      </w:r>
      <w:proofErr w:type="spellStart"/>
      <w:r w:rsidRPr="00A305AD">
        <w:rPr>
          <w:rFonts w:ascii="Times New Roman" w:hAnsi="Times New Roman"/>
        </w:rPr>
        <w:t>CVRk</w:t>
      </w:r>
      <w:proofErr w:type="spellEnd"/>
      <w:r w:rsidRPr="00A305AD">
        <w:rPr>
          <w:rFonts w:ascii="Times New Roman" w:hAnsi="Times New Roman"/>
        </w:rPr>
        <w:t>+) or the downward net curvature risk position of that risk factor (</w:t>
      </w:r>
      <w:proofErr w:type="spellStart"/>
      <w:r w:rsidRPr="00A305AD">
        <w:rPr>
          <w:rFonts w:ascii="Times New Roman" w:hAnsi="Times New Roman"/>
        </w:rPr>
        <w:t>CVRk</w:t>
      </w:r>
      <w:proofErr w:type="spellEnd"/>
      <w:r w:rsidRPr="00A305AD">
        <w:rPr>
          <w:rFonts w:ascii="Times New Roman" w:hAnsi="Times New Roman"/>
        </w:rPr>
        <w:t>-) as specified in Art</w:t>
      </w:r>
      <w:r w:rsidR="00EE3402" w:rsidRPr="00A305AD">
        <w:rPr>
          <w:rFonts w:ascii="Times New Roman" w:hAnsi="Times New Roman"/>
        </w:rPr>
        <w:t>icle</w:t>
      </w:r>
      <w:r w:rsidRPr="00A305AD">
        <w:rPr>
          <w:rFonts w:ascii="Times New Roman" w:hAnsi="Times New Roman"/>
        </w:rPr>
        <w:t xml:space="preserve"> 325g </w:t>
      </w:r>
      <w:r w:rsidR="00143804" w:rsidRPr="00A305AD">
        <w:rPr>
          <w:rFonts w:ascii="Times New Roman" w:hAnsi="Times New Roman"/>
        </w:rPr>
        <w:t xml:space="preserve">of Regulation (EU) 575/2013 </w:t>
      </w:r>
      <w:r w:rsidRPr="00A305AD">
        <w:rPr>
          <w:rFonts w:ascii="Times New Roman" w:hAnsi="Times New Roman"/>
        </w:rPr>
        <w:t xml:space="preserve">shall be </w:t>
      </w:r>
      <w:r w:rsidRPr="00A305AD">
        <w:rPr>
          <w:rFonts w:ascii="Times New Roman" w:hAnsi="Times New Roman"/>
        </w:rPr>
        <w:lastRenderedPageBreak/>
        <w:t>reported in individual rows. All values shall refer to the “IMV</w:t>
      </w:r>
      <w:r w:rsidR="00FD2C33" w:rsidRPr="00A305AD">
        <w:rPr>
          <w:rFonts w:ascii="Times New Roman" w:hAnsi="Times New Roman"/>
        </w:rPr>
        <w:t xml:space="preserve"> (and initial SBM)</w:t>
      </w:r>
      <w:r w:rsidRPr="00A305AD">
        <w:rPr>
          <w:rFonts w:ascii="Times New Roman" w:hAnsi="Times New Roman"/>
        </w:rPr>
        <w:t xml:space="preserve"> reference date” as </w:t>
      </w:r>
      <w:r w:rsidR="00BB48AF" w:rsidRPr="00A305AD">
        <w:rPr>
          <w:rFonts w:ascii="Times New Roman" w:hAnsi="Times New Roman"/>
        </w:rPr>
        <w:t>specified</w:t>
      </w:r>
      <w:r w:rsidRPr="00A305AD">
        <w:rPr>
          <w:rFonts w:ascii="Times New Roman" w:hAnsi="Times New Roman"/>
        </w:rPr>
        <w:t xml:space="preserve"> in Section 1</w:t>
      </w:r>
      <w:r w:rsidR="00A32E34" w:rsidRPr="00A305AD">
        <w:rPr>
          <w:rFonts w:ascii="Times New Roman" w:hAnsi="Times New Roman"/>
        </w:rPr>
        <w:t xml:space="preserve">, point </w:t>
      </w:r>
      <w:r w:rsidRPr="00A305AD">
        <w:rPr>
          <w:rFonts w:ascii="Times New Roman" w:hAnsi="Times New Roman"/>
        </w:rPr>
        <w:t>(b)</w:t>
      </w:r>
      <w:r w:rsidR="00FD2C33" w:rsidRPr="00A305AD">
        <w:rPr>
          <w:rFonts w:ascii="Times New Roman" w:hAnsi="Times New Roman"/>
        </w:rPr>
        <w:t>(ii)</w:t>
      </w:r>
      <w:r w:rsidR="00224121" w:rsidRPr="00A305AD">
        <w:rPr>
          <w:rFonts w:ascii="Times New Roman" w:hAnsi="Times New Roman"/>
        </w:rPr>
        <w:t xml:space="preserve">, </w:t>
      </w:r>
      <w:r w:rsidR="00224121" w:rsidRPr="00A305AD">
        <w:rPr>
          <w:rFonts w:ascii="Times New Roman" w:hAnsi="Times New Roman"/>
          <w:szCs w:val="20"/>
          <w:lang w:eastAsia="de-DE"/>
        </w:rPr>
        <w:t>of Annex V</w:t>
      </w:r>
      <w:r w:rsidR="000B6C33" w:rsidRPr="00A305AD">
        <w:rPr>
          <w:rFonts w:ascii="Times New Roman" w:hAnsi="Times New Roman"/>
          <w:szCs w:val="20"/>
          <w:lang w:eastAsia="de-DE"/>
        </w:rPr>
        <w:t xml:space="preserve"> to this Regulation</w:t>
      </w:r>
      <w:r w:rsidRPr="00A305AD">
        <w:rPr>
          <w:rFonts w:ascii="Times New Roman" w:hAnsi="Times New Roman"/>
        </w:rPr>
        <w:t>.</w:t>
      </w:r>
      <w:r w:rsidR="00467530" w:rsidRPr="00A305AD">
        <w:rPr>
          <w:rFonts w:ascii="Times New Roman" w:hAnsi="Times New Roman"/>
        </w:rPr>
        <w:t xml:space="preserve"> Institutions shall report each combination of Instrument number, Risk identifier (column 0010), Bucket (column 0020) and Additional identifier (column 0030) only once.</w:t>
      </w:r>
    </w:p>
    <w:p w14:paraId="501B8168" w14:textId="77777777" w:rsidR="00FD3588" w:rsidRPr="00A305AD" w:rsidRDefault="00FD3588" w:rsidP="00FD3588">
      <w:pPr>
        <w:rPr>
          <w:rFonts w:ascii="Times New Roman" w:hAnsi="Times New Roman"/>
        </w:rPr>
      </w:pPr>
      <w:r w:rsidRPr="00A305AD">
        <w:rPr>
          <w:rFonts w:ascii="Times New Roman" w:hAnsi="Times New Roman"/>
        </w:rPr>
        <w:t xml:space="preserve">Instructions concerning sheets (z-axis)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FD3588" w:rsidRPr="00A305AD" w14:paraId="03E990B3" w14:textId="77777777" w:rsidTr="00FD3588">
        <w:tc>
          <w:tcPr>
            <w:tcW w:w="1701" w:type="dxa"/>
            <w:shd w:val="clear" w:color="auto" w:fill="D9D9D9"/>
          </w:tcPr>
          <w:p w14:paraId="4A4051CA"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208E9883"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197DA32C"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FD3588" w:rsidRPr="00A305AD" w14:paraId="4A952325" w14:textId="77777777" w:rsidTr="00FD3588">
        <w:tc>
          <w:tcPr>
            <w:tcW w:w="1701" w:type="dxa"/>
            <w:shd w:val="clear" w:color="auto" w:fill="FFFFFF"/>
          </w:tcPr>
          <w:p w14:paraId="3260E1F8" w14:textId="77777777" w:rsidR="00FD3588" w:rsidRPr="00A305AD" w:rsidRDefault="00FD3588" w:rsidP="00FD3588">
            <w:pPr>
              <w:spacing w:before="0" w:after="0"/>
              <w:ind w:left="33"/>
              <w:rPr>
                <w:rFonts w:ascii="Times New Roman" w:hAnsi="Times New Roman"/>
                <w:bCs/>
              </w:rPr>
            </w:pPr>
            <w:r w:rsidRPr="00A305AD">
              <w:rPr>
                <w:rFonts w:ascii="Times New Roman" w:hAnsi="Times New Roman"/>
              </w:rPr>
              <w:t>Instrument number</w:t>
            </w:r>
            <w:r w:rsidRPr="00A305AD">
              <w:rPr>
                <w:rFonts w:ascii="Times New Roman" w:hAnsi="Times New Roman"/>
              </w:rPr>
              <w:br/>
            </w:r>
          </w:p>
        </w:tc>
        <w:tc>
          <w:tcPr>
            <w:tcW w:w="1842" w:type="dxa"/>
            <w:shd w:val="clear" w:color="auto" w:fill="FFFFFF"/>
          </w:tcPr>
          <w:p w14:paraId="49C9B0BF" w14:textId="6740980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rPr>
              <w:t xml:space="preserve"> </w:t>
            </w:r>
            <w:r w:rsidR="00CF7106" w:rsidRPr="00A305AD">
              <w:rPr>
                <w:rFonts w:ascii="Times New Roman" w:hAnsi="Times New Roman"/>
              </w:rPr>
              <w:t>Section 2</w:t>
            </w:r>
            <w:r w:rsidR="00224121" w:rsidRPr="00A305AD">
              <w:rPr>
                <w:rFonts w:ascii="Times New Roman" w:hAnsi="Times New Roman"/>
              </w:rPr>
              <w:t xml:space="preserve"> </w:t>
            </w:r>
            <w:r w:rsidR="00224121" w:rsidRPr="00A305AD">
              <w:rPr>
                <w:rFonts w:ascii="Times New Roman" w:hAnsi="Times New Roman"/>
                <w:szCs w:val="20"/>
                <w:lang w:eastAsia="de-DE"/>
              </w:rPr>
              <w:t>of Annex V</w:t>
            </w:r>
          </w:p>
        </w:tc>
        <w:tc>
          <w:tcPr>
            <w:tcW w:w="9781" w:type="dxa"/>
            <w:shd w:val="clear" w:color="auto" w:fill="FFFFFF"/>
          </w:tcPr>
          <w:p w14:paraId="598E7E6E" w14:textId="2ED00700" w:rsidR="00FD3588" w:rsidRPr="00A305AD" w:rsidRDefault="00FD3588" w:rsidP="00FD3588">
            <w:pPr>
              <w:spacing w:before="0" w:after="0"/>
              <w:ind w:left="34"/>
              <w:jc w:val="left"/>
              <w:rPr>
                <w:rFonts w:ascii="Times New Roman" w:hAnsi="Times New Roman"/>
                <w:bCs/>
                <w:szCs w:val="20"/>
                <w:lang w:eastAsia="de-DE"/>
              </w:rPr>
            </w:pPr>
            <w:r w:rsidRPr="00A305AD">
              <w:rPr>
                <w:rFonts w:ascii="Times New Roman" w:hAnsi="Times New Roman"/>
                <w:bCs/>
                <w:szCs w:val="20"/>
                <w:lang w:eastAsia="de-DE"/>
              </w:rPr>
              <w:t>The instrument number taken from Annex V shall be reported.</w:t>
            </w:r>
          </w:p>
        </w:tc>
      </w:tr>
    </w:tbl>
    <w:p w14:paraId="56720C78" w14:textId="77777777" w:rsidR="00FD3588" w:rsidRPr="00A305AD" w:rsidRDefault="00FD3588" w:rsidP="00DF777D">
      <w:pPr>
        <w:rPr>
          <w:rFonts w:ascii="Times New Roman" w:eastAsia="Arial" w:hAnsi="Times New Roman"/>
          <w:bCs/>
          <w:szCs w:val="20"/>
          <w:lang w:eastAsia="de-DE"/>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FD3588" w:rsidRPr="00A305AD" w14:paraId="62F8B22E" w14:textId="77777777" w:rsidTr="00B64C95">
        <w:tc>
          <w:tcPr>
            <w:tcW w:w="993" w:type="dxa"/>
            <w:shd w:val="clear" w:color="auto" w:fill="D9D9D9"/>
          </w:tcPr>
          <w:p w14:paraId="7055431D"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01" w:type="dxa"/>
            <w:shd w:val="clear" w:color="auto" w:fill="D9D9D9"/>
          </w:tcPr>
          <w:p w14:paraId="11FCA27A"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23F1EE60"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13529A5E"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FD3588" w:rsidRPr="00A305AD" w14:paraId="1A1CA3D0" w14:textId="77777777" w:rsidTr="00B64C95">
        <w:tc>
          <w:tcPr>
            <w:tcW w:w="993" w:type="dxa"/>
            <w:shd w:val="clear" w:color="auto" w:fill="auto"/>
          </w:tcPr>
          <w:p w14:paraId="79D88B17"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0010</w:t>
            </w:r>
          </w:p>
        </w:tc>
        <w:tc>
          <w:tcPr>
            <w:tcW w:w="1701" w:type="dxa"/>
          </w:tcPr>
          <w:p w14:paraId="035CDF48"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Risk factor identifier</w:t>
            </w:r>
            <w:r w:rsidRPr="00A305AD">
              <w:rPr>
                <w:rFonts w:ascii="Times New Roman" w:hAnsi="Times New Roman"/>
                <w:szCs w:val="20"/>
                <w:lang w:eastAsia="de-DE"/>
              </w:rPr>
              <w:br/>
            </w:r>
          </w:p>
        </w:tc>
        <w:tc>
          <w:tcPr>
            <w:tcW w:w="1842" w:type="dxa"/>
          </w:tcPr>
          <w:p w14:paraId="1CEE6C41" w14:textId="7DA9557A"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Article</w:t>
            </w:r>
            <w:r w:rsidR="00C459FB" w:rsidRPr="00A305AD">
              <w:rPr>
                <w:rFonts w:ascii="Times New Roman" w:hAnsi="Times New Roman"/>
                <w:szCs w:val="20"/>
                <w:lang w:eastAsia="de-DE"/>
              </w:rPr>
              <w:t>s</w:t>
            </w:r>
            <w:r w:rsidRPr="00A305AD">
              <w:rPr>
                <w:rFonts w:ascii="Times New Roman" w:hAnsi="Times New Roman"/>
                <w:szCs w:val="20"/>
                <w:lang w:eastAsia="de-DE"/>
              </w:rPr>
              <w:t xml:space="preserve"> 325l, 325m, 325n, 325o, 325p </w:t>
            </w:r>
            <w:r w:rsidR="00256068" w:rsidRPr="00A305AD">
              <w:rPr>
                <w:rFonts w:ascii="Times New Roman" w:hAnsi="Times New Roman"/>
                <w:szCs w:val="20"/>
                <w:lang w:eastAsia="de-DE"/>
              </w:rPr>
              <w:t xml:space="preserve">and </w:t>
            </w:r>
            <w:r w:rsidRPr="00A305AD">
              <w:rPr>
                <w:rFonts w:ascii="Times New Roman" w:hAnsi="Times New Roman"/>
                <w:szCs w:val="20"/>
                <w:lang w:eastAsia="de-DE"/>
              </w:rPr>
              <w:t>325q of Regulation (EU) No 575/2013</w:t>
            </w:r>
          </w:p>
        </w:tc>
        <w:tc>
          <w:tcPr>
            <w:tcW w:w="9781" w:type="dxa"/>
          </w:tcPr>
          <w:p w14:paraId="01BBBBB4" w14:textId="77777777" w:rsidR="00FD3588" w:rsidRPr="00A305AD" w:rsidRDefault="00FD3588" w:rsidP="00FD3588">
            <w:pPr>
              <w:spacing w:before="0" w:after="0"/>
              <w:rPr>
                <w:rFonts w:ascii="Times New Roman" w:hAnsi="Times New Roman"/>
                <w:szCs w:val="20"/>
                <w:lang w:eastAsia="de-DE"/>
              </w:rPr>
            </w:pPr>
            <w:r w:rsidRPr="00A305AD">
              <w:rPr>
                <w:rFonts w:ascii="Times New Roman" w:hAnsi="Times New Roman"/>
                <w:szCs w:val="20"/>
                <w:lang w:eastAsia="de-DE"/>
              </w:rPr>
              <w:t>The risk factor identifier as specified in the table at the end of this Annex shall be reported.</w:t>
            </w:r>
          </w:p>
        </w:tc>
      </w:tr>
      <w:tr w:rsidR="00FD3588" w:rsidRPr="00A305AD" w14:paraId="5654F246" w14:textId="77777777" w:rsidTr="00B64C95">
        <w:tc>
          <w:tcPr>
            <w:tcW w:w="993" w:type="dxa"/>
            <w:shd w:val="clear" w:color="auto" w:fill="auto"/>
          </w:tcPr>
          <w:p w14:paraId="57C5179D"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0020</w:t>
            </w:r>
          </w:p>
        </w:tc>
        <w:tc>
          <w:tcPr>
            <w:tcW w:w="1701" w:type="dxa"/>
          </w:tcPr>
          <w:p w14:paraId="3F27C398"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Bucket</w:t>
            </w:r>
            <w:r w:rsidRPr="00A305AD">
              <w:rPr>
                <w:rFonts w:ascii="Times New Roman" w:hAnsi="Times New Roman"/>
                <w:szCs w:val="20"/>
                <w:lang w:eastAsia="de-DE"/>
              </w:rPr>
              <w:br/>
            </w:r>
          </w:p>
        </w:tc>
        <w:tc>
          <w:tcPr>
            <w:tcW w:w="1842" w:type="dxa"/>
          </w:tcPr>
          <w:p w14:paraId="738764B9"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d(</w:t>
            </w:r>
            <w:proofErr w:type="gramEnd"/>
            <w:r w:rsidRPr="00A305AD">
              <w:rPr>
                <w:rFonts w:ascii="Times New Roman" w:hAnsi="Times New Roman"/>
                <w:szCs w:val="20"/>
                <w:lang w:eastAsia="de-DE"/>
              </w:rPr>
              <w:t>3) of Regulation (EU) No 575/2013</w:t>
            </w:r>
          </w:p>
        </w:tc>
        <w:tc>
          <w:tcPr>
            <w:tcW w:w="9781" w:type="dxa"/>
          </w:tcPr>
          <w:p w14:paraId="2C300A7D" w14:textId="4D87BFFB" w:rsidR="00FD3588" w:rsidRPr="00A305AD" w:rsidRDefault="00FD3588" w:rsidP="00FD3588">
            <w:pPr>
              <w:spacing w:before="0" w:after="0"/>
              <w:rPr>
                <w:rFonts w:ascii="Times New Roman" w:hAnsi="Times New Roman"/>
                <w:szCs w:val="20"/>
                <w:lang w:eastAsia="de-DE"/>
              </w:rPr>
            </w:pPr>
            <w:r w:rsidRPr="00A305AD">
              <w:rPr>
                <w:rFonts w:ascii="Times New Roman" w:hAnsi="Times New Roman"/>
                <w:szCs w:val="20"/>
                <w:lang w:eastAsia="de-DE"/>
              </w:rPr>
              <w:t>The bucket shall be reported</w:t>
            </w:r>
            <w:r w:rsidR="00700E70" w:rsidRPr="00A305AD">
              <w:rPr>
                <w:rFonts w:ascii="Times New Roman" w:hAnsi="Times New Roman"/>
                <w:szCs w:val="20"/>
                <w:lang w:eastAsia="de-DE"/>
              </w:rPr>
              <w:t>,</w:t>
            </w:r>
            <w:r w:rsidRPr="00A305AD">
              <w:rPr>
                <w:rFonts w:ascii="Times New Roman" w:hAnsi="Times New Roman"/>
                <w:szCs w:val="20"/>
                <w:lang w:eastAsia="de-DE"/>
              </w:rPr>
              <w:t xml:space="preserve"> where the risk factor identifier selected in column 0010 corresponds to the risk class:</w:t>
            </w:r>
          </w:p>
          <w:p w14:paraId="4A0F2BDC" w14:textId="7777777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General interest rate risk, the answer shall be the name of the currency of the relevant risk-free rate, inflation or cross-currency-basis risk factor (following the ISO 4217 currency designation, e.g. “EUR”).</w:t>
            </w:r>
          </w:p>
          <w:p w14:paraId="43127794" w14:textId="5FA0207D"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Credit spread risk for non-securitisation, the answer shall be the bucket number in Article 325ah (1)</w:t>
            </w:r>
            <w:r w:rsidR="00B32EF5" w:rsidRPr="00A305AD">
              <w:rPr>
                <w:rFonts w:ascii="Times New Roman" w:hAnsi="Times New Roman"/>
                <w:szCs w:val="20"/>
                <w:lang w:eastAsia="de-DE"/>
              </w:rPr>
              <w:t>, Table 4</w:t>
            </w:r>
            <w:r w:rsidR="005B4540" w:rsidRPr="00A305AD">
              <w:rPr>
                <w:rFonts w:ascii="Times New Roman" w:hAnsi="Times New Roman"/>
                <w:szCs w:val="20"/>
                <w:lang w:eastAsia="de-DE"/>
              </w:rPr>
              <w:t>,</w:t>
            </w:r>
            <w:r w:rsidR="00143804" w:rsidRPr="00A305AD">
              <w:rPr>
                <w:rFonts w:ascii="Times New Roman" w:hAnsi="Times New Roman"/>
                <w:szCs w:val="20"/>
                <w:lang w:eastAsia="de-DE"/>
              </w:rPr>
              <w:t xml:space="preserve"> of Regulation (EU) No 575/2013</w:t>
            </w:r>
            <w:r w:rsidRPr="00A305AD">
              <w:rPr>
                <w:rFonts w:ascii="Times New Roman" w:hAnsi="Times New Roman"/>
                <w:szCs w:val="20"/>
                <w:lang w:eastAsia="de-DE"/>
              </w:rPr>
              <w:t>.</w:t>
            </w:r>
          </w:p>
          <w:p w14:paraId="36824EBE" w14:textId="2EBB7841"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Credit spread risk for securitisation not included in the alternative correlation trading portfolio (non-ACTP CSR), the answer shall be the bucket number in Article 325am (1)</w:t>
            </w:r>
            <w:r w:rsidR="00B32EF5" w:rsidRPr="00A305AD">
              <w:rPr>
                <w:rFonts w:ascii="Times New Roman" w:hAnsi="Times New Roman"/>
                <w:szCs w:val="20"/>
                <w:lang w:eastAsia="de-DE"/>
              </w:rPr>
              <w:t>, Table 7</w:t>
            </w:r>
            <w:r w:rsidR="005B4540" w:rsidRPr="00A305AD">
              <w:rPr>
                <w:rFonts w:ascii="Times New Roman" w:hAnsi="Times New Roman"/>
                <w:szCs w:val="20"/>
                <w:lang w:eastAsia="de-DE"/>
              </w:rPr>
              <w:t>,</w:t>
            </w:r>
            <w:r w:rsidR="00143804" w:rsidRPr="00A305AD">
              <w:rPr>
                <w:rFonts w:ascii="Times New Roman" w:hAnsi="Times New Roman"/>
                <w:szCs w:val="20"/>
                <w:lang w:eastAsia="de-DE"/>
              </w:rPr>
              <w:t xml:space="preserve"> of </w:t>
            </w:r>
            <w:r w:rsidR="00DB788F" w:rsidRPr="00A305AD">
              <w:rPr>
                <w:rFonts w:ascii="Times New Roman" w:hAnsi="Times New Roman"/>
                <w:szCs w:val="20"/>
                <w:lang w:eastAsia="de-DE"/>
              </w:rPr>
              <w:t xml:space="preserve">that </w:t>
            </w:r>
            <w:r w:rsidR="00143804" w:rsidRPr="00A305AD">
              <w:rPr>
                <w:rFonts w:ascii="Times New Roman" w:hAnsi="Times New Roman"/>
                <w:szCs w:val="20"/>
                <w:lang w:eastAsia="de-DE"/>
              </w:rPr>
              <w:t>Regulation</w:t>
            </w:r>
            <w:r w:rsidRPr="00A305AD">
              <w:rPr>
                <w:rFonts w:ascii="Times New Roman" w:hAnsi="Times New Roman"/>
                <w:szCs w:val="20"/>
                <w:lang w:eastAsia="de-DE"/>
              </w:rPr>
              <w:t>.</w:t>
            </w:r>
          </w:p>
          <w:p w14:paraId="4013B108" w14:textId="6602C308"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Credit spread risk for securitisation included in the alternative correlation trading portfolio (ACTP CSR), the answer shall be the bucket number in Article 325ak</w:t>
            </w:r>
            <w:r w:rsidR="00B32EF5" w:rsidRPr="00A305AD">
              <w:rPr>
                <w:rFonts w:ascii="Times New Roman" w:hAnsi="Times New Roman"/>
                <w:szCs w:val="20"/>
                <w:lang w:eastAsia="de-DE"/>
              </w:rPr>
              <w:t>, Table 6</w:t>
            </w:r>
            <w:r w:rsidR="005B4540" w:rsidRPr="00A305AD">
              <w:rPr>
                <w:rFonts w:ascii="Times New Roman" w:hAnsi="Times New Roman"/>
                <w:szCs w:val="20"/>
                <w:lang w:eastAsia="de-DE"/>
              </w:rPr>
              <w:t>,</w:t>
            </w:r>
            <w:r w:rsidR="00143804" w:rsidRPr="00A305AD">
              <w:rPr>
                <w:rFonts w:ascii="Times New Roman" w:hAnsi="Times New Roman"/>
                <w:szCs w:val="20"/>
                <w:lang w:eastAsia="de-DE"/>
              </w:rPr>
              <w:t xml:space="preserve"> of </w:t>
            </w:r>
            <w:r w:rsidR="00DB788F" w:rsidRPr="00A305AD">
              <w:rPr>
                <w:rFonts w:ascii="Times New Roman" w:hAnsi="Times New Roman"/>
                <w:szCs w:val="20"/>
                <w:lang w:eastAsia="de-DE"/>
              </w:rPr>
              <w:t>that Regulation</w:t>
            </w:r>
            <w:r w:rsidRPr="00A305AD">
              <w:rPr>
                <w:rFonts w:ascii="Times New Roman" w:hAnsi="Times New Roman"/>
                <w:szCs w:val="20"/>
                <w:lang w:eastAsia="de-DE"/>
              </w:rPr>
              <w:t>.</w:t>
            </w:r>
          </w:p>
          <w:p w14:paraId="4E7B49DC" w14:textId="382E5279"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Equity risk, the answer shall be the bucket number in Article 325ap (1)</w:t>
            </w:r>
            <w:r w:rsidR="00B32EF5" w:rsidRPr="00A305AD">
              <w:rPr>
                <w:rFonts w:ascii="Times New Roman" w:hAnsi="Times New Roman"/>
                <w:szCs w:val="20"/>
                <w:lang w:eastAsia="de-DE"/>
              </w:rPr>
              <w:t>, Table 8</w:t>
            </w:r>
            <w:r w:rsidR="005B4540" w:rsidRPr="00A305AD">
              <w:rPr>
                <w:rFonts w:ascii="Times New Roman" w:hAnsi="Times New Roman"/>
                <w:szCs w:val="20"/>
                <w:lang w:eastAsia="de-DE"/>
              </w:rPr>
              <w:t>,</w:t>
            </w:r>
            <w:r w:rsidR="00143804" w:rsidRPr="00A305AD">
              <w:rPr>
                <w:rFonts w:ascii="Times New Roman" w:hAnsi="Times New Roman"/>
                <w:szCs w:val="20"/>
                <w:lang w:eastAsia="de-DE"/>
              </w:rPr>
              <w:t xml:space="preserve"> of </w:t>
            </w:r>
            <w:r w:rsidR="00DB788F" w:rsidRPr="00A305AD">
              <w:rPr>
                <w:rFonts w:ascii="Times New Roman" w:hAnsi="Times New Roman"/>
                <w:szCs w:val="20"/>
                <w:lang w:eastAsia="de-DE"/>
              </w:rPr>
              <w:t>that Regulation</w:t>
            </w:r>
            <w:r w:rsidRPr="00A305AD">
              <w:rPr>
                <w:rFonts w:ascii="Times New Roman" w:hAnsi="Times New Roman"/>
                <w:szCs w:val="20"/>
                <w:lang w:eastAsia="de-DE"/>
              </w:rPr>
              <w:t>.</w:t>
            </w:r>
          </w:p>
          <w:p w14:paraId="6ACD6179" w14:textId="466A952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Commodity risk, the answer shall be the bucket number in Article 325as</w:t>
            </w:r>
            <w:r w:rsidR="00B32EF5" w:rsidRPr="00A305AD">
              <w:rPr>
                <w:rFonts w:ascii="Times New Roman" w:hAnsi="Times New Roman"/>
                <w:szCs w:val="20"/>
                <w:lang w:eastAsia="de-DE"/>
              </w:rPr>
              <w:t>, Table 9</w:t>
            </w:r>
            <w:r w:rsidR="005B4540" w:rsidRPr="00A305AD">
              <w:rPr>
                <w:rFonts w:ascii="Times New Roman" w:hAnsi="Times New Roman"/>
                <w:szCs w:val="20"/>
                <w:lang w:eastAsia="de-DE"/>
              </w:rPr>
              <w:t>,</w:t>
            </w:r>
            <w:r w:rsidR="00143804" w:rsidRPr="00A305AD">
              <w:rPr>
                <w:rFonts w:ascii="Times New Roman" w:hAnsi="Times New Roman"/>
                <w:szCs w:val="20"/>
                <w:lang w:eastAsia="de-DE"/>
              </w:rPr>
              <w:t xml:space="preserve"> of </w:t>
            </w:r>
            <w:r w:rsidR="00DB788F" w:rsidRPr="00A305AD">
              <w:rPr>
                <w:rFonts w:ascii="Times New Roman" w:hAnsi="Times New Roman"/>
                <w:szCs w:val="20"/>
                <w:lang w:eastAsia="de-DE"/>
              </w:rPr>
              <w:t>that Regulation</w:t>
            </w:r>
            <w:r w:rsidRPr="00A305AD">
              <w:rPr>
                <w:rFonts w:ascii="Times New Roman" w:hAnsi="Times New Roman"/>
                <w:szCs w:val="20"/>
                <w:lang w:eastAsia="de-DE"/>
              </w:rPr>
              <w:t>.</w:t>
            </w:r>
          </w:p>
          <w:p w14:paraId="64215604" w14:textId="62D37836"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FX risk and the components Delta or Curvature, the answer shall </w:t>
            </w:r>
            <w:r w:rsidR="00CF34EF" w:rsidRPr="00A305AD">
              <w:rPr>
                <w:rFonts w:ascii="Times New Roman" w:hAnsi="Times New Roman"/>
                <w:szCs w:val="20"/>
                <w:lang w:eastAsia="de-DE"/>
              </w:rPr>
              <w:t xml:space="preserve">be </w:t>
            </w:r>
            <w:r w:rsidRPr="00A305AD">
              <w:rPr>
                <w:rFonts w:ascii="Times New Roman" w:hAnsi="Times New Roman"/>
                <w:szCs w:val="20"/>
                <w:lang w:eastAsia="de-DE"/>
              </w:rPr>
              <w:t>the name of the currency (e.g. “USD”, the reported currency codes shall follow the ISO 4217 currency designation).</w:t>
            </w:r>
          </w:p>
          <w:p w14:paraId="6DEDC96B" w14:textId="7777777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FX risk and the component Vega, the answer shall be the name of the currency pair (e.g. “EUR_USD”, the reported currency codes shall follow the ISO 4217 currency designation).</w:t>
            </w:r>
          </w:p>
        </w:tc>
      </w:tr>
      <w:tr w:rsidR="00FD3588" w:rsidRPr="00A305AD" w14:paraId="78B6140B" w14:textId="77777777" w:rsidTr="00B64C95">
        <w:tc>
          <w:tcPr>
            <w:tcW w:w="993" w:type="dxa"/>
            <w:shd w:val="clear" w:color="auto" w:fill="auto"/>
          </w:tcPr>
          <w:p w14:paraId="13DF508F"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0030</w:t>
            </w:r>
          </w:p>
        </w:tc>
        <w:tc>
          <w:tcPr>
            <w:tcW w:w="1701" w:type="dxa"/>
          </w:tcPr>
          <w:p w14:paraId="79222B5A" w14:textId="282AEB9F"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Additional identifier</w:t>
            </w:r>
            <w:r w:rsidR="003702E5" w:rsidRPr="00A305AD">
              <w:rPr>
                <w:rFonts w:ascii="Times New Roman" w:hAnsi="Times New Roman"/>
                <w:szCs w:val="20"/>
                <w:lang w:eastAsia="de-DE"/>
              </w:rPr>
              <w:t>1</w:t>
            </w:r>
            <w:r w:rsidRPr="00A305AD">
              <w:rPr>
                <w:rFonts w:ascii="Times New Roman" w:hAnsi="Times New Roman"/>
                <w:szCs w:val="20"/>
                <w:lang w:eastAsia="de-DE"/>
              </w:rPr>
              <w:br/>
            </w:r>
          </w:p>
        </w:tc>
        <w:tc>
          <w:tcPr>
            <w:tcW w:w="1842" w:type="dxa"/>
          </w:tcPr>
          <w:p w14:paraId="2EE61EBF" w14:textId="737C2C6C" w:rsidR="00FD3588" w:rsidRPr="00A305AD" w:rsidRDefault="00FD3588" w:rsidP="00FD3588">
            <w:pPr>
              <w:spacing w:before="0" w:after="0"/>
              <w:rPr>
                <w:rFonts w:ascii="Times New Roman" w:hAnsi="Times New Roman"/>
                <w:szCs w:val="20"/>
                <w:lang w:eastAsia="de-DE"/>
              </w:rPr>
            </w:pPr>
            <w:r w:rsidRPr="00A305AD">
              <w:rPr>
                <w:rFonts w:ascii="Times New Roman" w:hAnsi="Times New Roman"/>
                <w:szCs w:val="20"/>
                <w:lang w:eastAsia="de-DE"/>
              </w:rPr>
              <w:t>Article</w:t>
            </w:r>
            <w:r w:rsidR="00C459FB" w:rsidRPr="00A305AD">
              <w:rPr>
                <w:rFonts w:ascii="Times New Roman" w:hAnsi="Times New Roman"/>
                <w:szCs w:val="20"/>
                <w:lang w:eastAsia="de-DE"/>
              </w:rPr>
              <w:t>s</w:t>
            </w:r>
            <w:r w:rsidRPr="00A305AD">
              <w:rPr>
                <w:rFonts w:ascii="Times New Roman" w:hAnsi="Times New Roman"/>
                <w:szCs w:val="20"/>
                <w:lang w:eastAsia="de-DE"/>
              </w:rPr>
              <w:t xml:space="preserve"> 325l</w:t>
            </w:r>
            <w:r w:rsidR="00FE528D" w:rsidRPr="00A305AD">
              <w:rPr>
                <w:rFonts w:ascii="Times New Roman" w:hAnsi="Times New Roman"/>
                <w:szCs w:val="20"/>
                <w:lang w:eastAsia="de-DE"/>
              </w:rPr>
              <w:t xml:space="preserve"> to</w:t>
            </w:r>
            <w:r w:rsidRPr="00A305AD">
              <w:rPr>
                <w:rFonts w:ascii="Times New Roman" w:hAnsi="Times New Roman"/>
                <w:szCs w:val="20"/>
                <w:lang w:eastAsia="de-DE"/>
              </w:rPr>
              <w:t xml:space="preserve"> 325q</w:t>
            </w:r>
            <w:r w:rsidR="00FE528D" w:rsidRPr="00A305AD">
              <w:rPr>
                <w:rFonts w:ascii="Times New Roman" w:hAnsi="Times New Roman"/>
                <w:szCs w:val="20"/>
                <w:lang w:eastAsia="de-DE"/>
              </w:rPr>
              <w:t xml:space="preserve"> and Article</w:t>
            </w:r>
            <w:r w:rsidR="003550D4" w:rsidRPr="00A305AD">
              <w:rPr>
                <w:rFonts w:ascii="Times New Roman" w:hAnsi="Times New Roman"/>
                <w:szCs w:val="20"/>
                <w:lang w:eastAsia="de-DE"/>
              </w:rPr>
              <w:t xml:space="preserve"> 325ai</w:t>
            </w:r>
            <w:r w:rsidRPr="00A305AD">
              <w:rPr>
                <w:rFonts w:ascii="Times New Roman" w:hAnsi="Times New Roman"/>
                <w:szCs w:val="20"/>
                <w:lang w:eastAsia="de-DE"/>
              </w:rPr>
              <w:t xml:space="preserve"> of Regulation (EU) No 575/2013</w:t>
            </w:r>
          </w:p>
        </w:tc>
        <w:tc>
          <w:tcPr>
            <w:tcW w:w="9781" w:type="dxa"/>
          </w:tcPr>
          <w:p w14:paraId="4D365363"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The following information distinguishing the risk factor at intra-bucket level shall be reported. Where the risk factor identifier selected in column 0010 corresponds to the risk class:</w:t>
            </w:r>
          </w:p>
          <w:p w14:paraId="3829DA2D" w14:textId="6BDCE496"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General interest rate risk and the component Delta, the answer shall be the name of the risk-free curve or another corresponding unique identifier.</w:t>
            </w:r>
          </w:p>
          <w:p w14:paraId="38A3C8B0" w14:textId="06A2BB6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Credit spread risk for non-securitisation or the risk class credit spread risk for securitisation included in the alternative correlation trading portfolio (ACTP CSR), the answer shall be the</w:t>
            </w:r>
            <w:r w:rsidR="00A26945">
              <w:rPr>
                <w:rFonts w:ascii="Times New Roman" w:hAnsi="Times New Roman"/>
                <w:szCs w:val="20"/>
                <w:lang w:eastAsia="de-DE"/>
              </w:rPr>
              <w:t xml:space="preserve"> LEI of the</w:t>
            </w:r>
            <w:r w:rsidRPr="00A305AD">
              <w:rPr>
                <w:rFonts w:ascii="Times New Roman" w:hAnsi="Times New Roman"/>
                <w:szCs w:val="20"/>
                <w:lang w:eastAsia="de-DE"/>
              </w:rPr>
              <w:t xml:space="preserve"> issuer </w:t>
            </w:r>
            <w:r w:rsidR="003550D4" w:rsidRPr="00A305AD">
              <w:rPr>
                <w:rFonts w:ascii="Times New Roman" w:hAnsi="Times New Roman"/>
                <w:szCs w:val="20"/>
                <w:lang w:eastAsia="de-DE"/>
              </w:rPr>
              <w:t xml:space="preserve">and it shall be </w:t>
            </w:r>
            <w:r w:rsidR="003550D4" w:rsidRPr="00A305AD">
              <w:rPr>
                <w:rFonts w:ascii="Times New Roman" w:hAnsi="Times New Roman"/>
                <w:szCs w:val="20"/>
                <w:lang w:eastAsia="de-DE"/>
              </w:rPr>
              <w:lastRenderedPageBreak/>
              <w:t xml:space="preserve">identical for any two reported sensitivities towards two risk factors that receive a correlation parameter </w:t>
            </w:r>
            <w:proofErr w:type="spellStart"/>
            <w:r w:rsidR="003550D4" w:rsidRPr="00A305AD">
              <w:rPr>
                <w:rFonts w:ascii="Times New Roman" w:hAnsi="Times New Roman"/>
                <w:szCs w:val="20"/>
                <w:lang w:eastAsia="de-DE"/>
              </w:rPr>
              <w:t>ρ</w:t>
            </w:r>
            <w:r w:rsidR="003550D4" w:rsidRPr="00A305AD">
              <w:rPr>
                <w:rFonts w:ascii="Times New Roman" w:hAnsi="Times New Roman"/>
                <w:szCs w:val="20"/>
                <w:vertAlign w:val="subscript"/>
                <w:lang w:eastAsia="de-DE"/>
              </w:rPr>
              <w:t>kl</w:t>
            </w:r>
            <w:proofErr w:type="spellEnd"/>
            <w:r w:rsidR="003550D4" w:rsidRPr="00A305AD">
              <w:rPr>
                <w:rFonts w:ascii="Times New Roman" w:hAnsi="Times New Roman"/>
                <w:szCs w:val="20"/>
                <w:vertAlign w:val="superscript"/>
                <w:lang w:eastAsia="de-DE"/>
              </w:rPr>
              <w:t xml:space="preserve">(name) </w:t>
            </w:r>
            <w:r w:rsidR="003550D4" w:rsidRPr="00A305AD">
              <w:rPr>
                <w:rFonts w:ascii="Times New Roman" w:hAnsi="Times New Roman"/>
                <w:szCs w:val="20"/>
                <w:lang w:eastAsia="de-DE"/>
              </w:rPr>
              <w:t xml:space="preserve">equal to 1 </w:t>
            </w:r>
            <w:r w:rsidR="000F0213" w:rsidRPr="00A305AD">
              <w:rPr>
                <w:rFonts w:ascii="Times New Roman" w:hAnsi="Times New Roman"/>
                <w:szCs w:val="20"/>
                <w:lang w:eastAsia="de-DE"/>
              </w:rPr>
              <w:t xml:space="preserve">in </w:t>
            </w:r>
            <w:r w:rsidR="003550D4" w:rsidRPr="00A305AD">
              <w:rPr>
                <w:rFonts w:ascii="Times New Roman" w:hAnsi="Times New Roman"/>
                <w:szCs w:val="20"/>
                <w:lang w:eastAsia="de-DE"/>
              </w:rPr>
              <w:t>accord</w:t>
            </w:r>
            <w:r w:rsidR="000F0213" w:rsidRPr="00A305AD">
              <w:rPr>
                <w:rFonts w:ascii="Times New Roman" w:hAnsi="Times New Roman"/>
                <w:szCs w:val="20"/>
                <w:lang w:eastAsia="de-DE"/>
              </w:rPr>
              <w:t>ance with</w:t>
            </w:r>
            <w:r w:rsidR="003550D4" w:rsidRPr="00A305AD">
              <w:rPr>
                <w:rFonts w:ascii="Times New Roman" w:hAnsi="Times New Roman"/>
                <w:szCs w:val="20"/>
                <w:lang w:eastAsia="de-DE"/>
              </w:rPr>
              <w:t xml:space="preserve"> Art</w:t>
            </w:r>
            <w:r w:rsidR="00576A7A" w:rsidRPr="00A305AD">
              <w:rPr>
                <w:rFonts w:ascii="Times New Roman" w:hAnsi="Times New Roman"/>
                <w:szCs w:val="20"/>
                <w:lang w:eastAsia="de-DE"/>
              </w:rPr>
              <w:t>icle</w:t>
            </w:r>
            <w:r w:rsidR="003550D4" w:rsidRPr="00A305AD">
              <w:rPr>
                <w:rFonts w:ascii="Times New Roman" w:hAnsi="Times New Roman"/>
                <w:szCs w:val="20"/>
                <w:lang w:eastAsia="de-DE"/>
              </w:rPr>
              <w:t xml:space="preserve"> 325ai(1) of Regulation (EU) No 575/2013.</w:t>
            </w:r>
          </w:p>
          <w:p w14:paraId="7E56E7B1" w14:textId="57B044F4"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Credit spread risk for securitisation not included in the alternative correlation trading portfolio (non-ACTP CSR), the answer shall be </w:t>
            </w:r>
            <w:r w:rsidR="00BA02AB" w:rsidRPr="00A305AD">
              <w:rPr>
                <w:rFonts w:ascii="Times New Roman" w:hAnsi="Times New Roman"/>
                <w:szCs w:val="20"/>
                <w:lang w:eastAsia="de-DE"/>
              </w:rPr>
              <w:t xml:space="preserve">the </w:t>
            </w:r>
            <w:r w:rsidRPr="00A305AD">
              <w:rPr>
                <w:rFonts w:ascii="Times New Roman" w:hAnsi="Times New Roman"/>
                <w:szCs w:val="20"/>
                <w:lang w:eastAsia="de-DE"/>
              </w:rPr>
              <w:t>tranche name or another corresponding unique identifier.</w:t>
            </w:r>
          </w:p>
          <w:p w14:paraId="670376BF" w14:textId="7A394742"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Equity risk, the answer shall be the </w:t>
            </w:r>
            <w:r w:rsidR="00A26945" w:rsidRPr="00A26945">
              <w:rPr>
                <w:rFonts w:ascii="Times New Roman" w:hAnsi="Times New Roman"/>
                <w:szCs w:val="20"/>
                <w:lang w:eastAsia="de-DE"/>
              </w:rPr>
              <w:t>ISIN of the underlying instrument</w:t>
            </w:r>
            <w:r w:rsidRPr="00A305AD">
              <w:rPr>
                <w:rFonts w:ascii="Times New Roman" w:hAnsi="Times New Roman"/>
                <w:szCs w:val="20"/>
                <w:lang w:eastAsia="de-DE"/>
              </w:rPr>
              <w:t>.</w:t>
            </w:r>
          </w:p>
          <w:p w14:paraId="0AEF6A90" w14:textId="2E14CA9A"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Commodity risk, the answer shall be the name of the commodity or another corresponding unique identifier.</w:t>
            </w:r>
          </w:p>
          <w:p w14:paraId="09A46C7C" w14:textId="77777777" w:rsidR="00F11F78" w:rsidRPr="00A305AD" w:rsidRDefault="00F11F78" w:rsidP="00F11F78">
            <w:pPr>
              <w:spacing w:before="0" w:after="0"/>
              <w:ind w:left="753"/>
              <w:rPr>
                <w:rFonts w:ascii="Times New Roman" w:hAnsi="Times New Roman"/>
                <w:szCs w:val="20"/>
                <w:lang w:eastAsia="de-DE"/>
              </w:rPr>
            </w:pPr>
          </w:p>
          <w:p w14:paraId="78629333" w14:textId="1B9F7D99" w:rsidR="00FD3588" w:rsidRPr="00A305AD" w:rsidRDefault="007E3380" w:rsidP="00FD3588">
            <w:pPr>
              <w:spacing w:before="0" w:after="0"/>
              <w:ind w:left="33"/>
              <w:rPr>
                <w:rFonts w:ascii="Times New Roman" w:hAnsi="Times New Roman"/>
                <w:szCs w:val="20"/>
                <w:lang w:eastAsia="de-DE"/>
              </w:rPr>
            </w:pPr>
            <w:r w:rsidRPr="00A305AD">
              <w:rPr>
                <w:rFonts w:ascii="Times New Roman" w:hAnsi="Times New Roman"/>
                <w:szCs w:val="20"/>
                <w:lang w:eastAsia="de-DE"/>
              </w:rPr>
              <w:t>Where</w:t>
            </w:r>
            <w:r w:rsidR="00D56C2C" w:rsidRPr="00A305AD">
              <w:t xml:space="preserve"> </w:t>
            </w:r>
            <w:r w:rsidR="00D56C2C" w:rsidRPr="00A305AD">
              <w:rPr>
                <w:rFonts w:ascii="Times New Roman" w:hAnsi="Times New Roman"/>
                <w:szCs w:val="20"/>
                <w:lang w:eastAsia="de-DE"/>
              </w:rPr>
              <w:t>none of th</w:t>
            </w:r>
            <w:r w:rsidR="00224121" w:rsidRPr="00A305AD">
              <w:rPr>
                <w:rFonts w:ascii="Times New Roman" w:hAnsi="Times New Roman"/>
                <w:szCs w:val="20"/>
                <w:lang w:eastAsia="de-DE"/>
              </w:rPr>
              <w:t>ose</w:t>
            </w:r>
            <w:r w:rsidR="00D56C2C" w:rsidRPr="00A305AD">
              <w:rPr>
                <w:rFonts w:ascii="Times New Roman" w:hAnsi="Times New Roman"/>
                <w:szCs w:val="20"/>
                <w:lang w:eastAsia="de-DE"/>
              </w:rPr>
              <w:t xml:space="preserve"> cases applies, institutions shall report an explicit value (NULL) as not applicable.</w:t>
            </w:r>
          </w:p>
        </w:tc>
      </w:tr>
      <w:tr w:rsidR="009238AF" w:rsidRPr="00A305AD" w14:paraId="48168197" w14:textId="77777777" w:rsidTr="00B64C95">
        <w:tc>
          <w:tcPr>
            <w:tcW w:w="993" w:type="dxa"/>
            <w:shd w:val="clear" w:color="auto" w:fill="auto"/>
          </w:tcPr>
          <w:p w14:paraId="2970D84D" w14:textId="466C836C" w:rsidR="009238AF" w:rsidRPr="00A305AD" w:rsidRDefault="009238AF" w:rsidP="009238AF">
            <w:pPr>
              <w:spacing w:before="0" w:after="0"/>
              <w:ind w:left="33"/>
              <w:rPr>
                <w:rFonts w:ascii="Times New Roman" w:hAnsi="Times New Roman"/>
                <w:szCs w:val="20"/>
                <w:lang w:eastAsia="de-DE"/>
              </w:rPr>
            </w:pPr>
            <w:r w:rsidRPr="00A305AD">
              <w:rPr>
                <w:rFonts w:ascii="Times New Roman" w:hAnsi="Times New Roman"/>
                <w:szCs w:val="20"/>
                <w:lang w:eastAsia="de-DE"/>
              </w:rPr>
              <w:lastRenderedPageBreak/>
              <w:t>0050</w:t>
            </w:r>
          </w:p>
        </w:tc>
        <w:tc>
          <w:tcPr>
            <w:tcW w:w="1701" w:type="dxa"/>
          </w:tcPr>
          <w:p w14:paraId="6926C8C7" w14:textId="77777777" w:rsidR="009238AF" w:rsidRPr="00A305AD" w:rsidRDefault="009238AF" w:rsidP="009238AF">
            <w:pPr>
              <w:spacing w:before="0" w:after="0"/>
              <w:ind w:left="33"/>
              <w:rPr>
                <w:rFonts w:ascii="Times New Roman" w:hAnsi="Times New Roman"/>
                <w:szCs w:val="20"/>
                <w:lang w:eastAsia="de-DE"/>
              </w:rPr>
            </w:pPr>
            <w:r w:rsidRPr="00A305AD">
              <w:rPr>
                <w:rFonts w:ascii="Times New Roman" w:hAnsi="Times New Roman"/>
                <w:szCs w:val="20"/>
                <w:lang w:eastAsia="de-DE"/>
              </w:rPr>
              <w:t>Risk sensitivity (Reporting currency results)</w:t>
            </w:r>
            <w:r w:rsidRPr="00A305AD">
              <w:rPr>
                <w:rFonts w:ascii="Times New Roman" w:hAnsi="Times New Roman"/>
                <w:szCs w:val="20"/>
                <w:lang w:eastAsia="de-DE"/>
              </w:rPr>
              <w:br/>
            </w:r>
          </w:p>
        </w:tc>
        <w:tc>
          <w:tcPr>
            <w:tcW w:w="1842" w:type="dxa"/>
          </w:tcPr>
          <w:p w14:paraId="0FF16D16" w14:textId="50A21AEA" w:rsidR="009238AF" w:rsidRPr="00A305AD" w:rsidRDefault="009238AF" w:rsidP="009238AF">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d(</w:t>
            </w:r>
            <w:proofErr w:type="gramEnd"/>
            <w:r w:rsidRPr="00A305AD">
              <w:rPr>
                <w:rFonts w:ascii="Times New Roman" w:hAnsi="Times New Roman"/>
                <w:szCs w:val="20"/>
                <w:lang w:eastAsia="de-DE"/>
              </w:rPr>
              <w:t xml:space="preserve">2) and Articles </w:t>
            </w:r>
            <w:r w:rsidR="00277B99" w:rsidRPr="00A305AD">
              <w:rPr>
                <w:rFonts w:ascii="Times New Roman" w:hAnsi="Times New Roman"/>
                <w:szCs w:val="20"/>
                <w:lang w:eastAsia="de-DE"/>
              </w:rPr>
              <w:t xml:space="preserve">325g, </w:t>
            </w:r>
            <w:r w:rsidRPr="00A305AD">
              <w:rPr>
                <w:rFonts w:ascii="Times New Roman" w:hAnsi="Times New Roman"/>
                <w:szCs w:val="20"/>
                <w:lang w:eastAsia="de-DE"/>
              </w:rPr>
              <w:t xml:space="preserve">325r, 325s, 325t </w:t>
            </w:r>
            <w:r w:rsidR="00277B99" w:rsidRPr="00A305AD">
              <w:rPr>
                <w:rFonts w:ascii="Times New Roman" w:hAnsi="Times New Roman"/>
                <w:szCs w:val="20"/>
                <w:lang w:eastAsia="de-DE"/>
              </w:rPr>
              <w:t xml:space="preserve">and </w:t>
            </w:r>
            <w:r w:rsidRPr="00A305AD">
              <w:rPr>
                <w:rFonts w:ascii="Times New Roman" w:hAnsi="Times New Roman"/>
                <w:szCs w:val="20"/>
                <w:lang w:eastAsia="de-DE"/>
              </w:rPr>
              <w:t>325ax of Regulation (EU) No 575/2013</w:t>
            </w:r>
          </w:p>
        </w:tc>
        <w:tc>
          <w:tcPr>
            <w:tcW w:w="9781" w:type="dxa"/>
          </w:tcPr>
          <w:p w14:paraId="0EF16E3C" w14:textId="12971448" w:rsidR="009238AF" w:rsidRPr="00A305AD" w:rsidRDefault="009238AF" w:rsidP="009238AF">
            <w:pPr>
              <w:spacing w:before="0" w:after="0"/>
              <w:ind w:left="33"/>
              <w:rPr>
                <w:rFonts w:ascii="Times New Roman" w:hAnsi="Times New Roman"/>
                <w:szCs w:val="20"/>
                <w:lang w:eastAsia="de-DE"/>
              </w:rPr>
            </w:pPr>
            <w:r w:rsidRPr="00A305AD">
              <w:rPr>
                <w:rFonts w:ascii="Times New Roman" w:hAnsi="Times New Roman"/>
                <w:szCs w:val="20"/>
                <w:lang w:eastAsia="de-DE"/>
              </w:rPr>
              <w:t xml:space="preserve">Risk sensitivities (delta / </w:t>
            </w:r>
            <w:proofErr w:type="spellStart"/>
            <w:r w:rsidRPr="00A305AD">
              <w:rPr>
                <w:rFonts w:ascii="Times New Roman" w:hAnsi="Times New Roman"/>
                <w:szCs w:val="20"/>
                <w:lang w:eastAsia="de-DE"/>
              </w:rPr>
              <w:t>vega</w:t>
            </w:r>
            <w:proofErr w:type="spellEnd"/>
            <w:r w:rsidRPr="00A305AD">
              <w:rPr>
                <w:rFonts w:ascii="Times New Roman" w:hAnsi="Times New Roman"/>
                <w:szCs w:val="20"/>
                <w:lang w:eastAsia="de-DE"/>
              </w:rPr>
              <w:t xml:space="preserve"> sensitivities and curvature risk positions) shall be reported at the level of each instrument for all relevant risk factors as specified in the columns 0010 to 0030. The values shall be reported in the institution’s reporting currency. Where the risk factor identifier selected in column 0010 corresponds to the:</w:t>
            </w:r>
          </w:p>
          <w:p w14:paraId="5F1E9AE8" w14:textId="56D9A042" w:rsidR="009238AF" w:rsidRPr="00A305AD" w:rsidRDefault="009238AF" w:rsidP="009238AF">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Delta risk component of the sensitivities-based method, the net sensitivity to the risk factor (</w:t>
            </w:r>
            <w:proofErr w:type="spellStart"/>
            <w:r w:rsidRPr="00A305AD">
              <w:rPr>
                <w:rFonts w:ascii="Times New Roman" w:hAnsi="Times New Roman"/>
                <w:szCs w:val="20"/>
                <w:lang w:eastAsia="de-DE"/>
              </w:rPr>
              <w:t>S</w:t>
            </w:r>
            <w:r w:rsidRPr="00A305AD">
              <w:rPr>
                <w:rFonts w:ascii="Times New Roman" w:hAnsi="Times New Roman"/>
                <w:szCs w:val="20"/>
                <w:vertAlign w:val="subscript"/>
                <w:lang w:eastAsia="de-DE"/>
              </w:rPr>
              <w:t>k</w:t>
            </w:r>
            <w:proofErr w:type="spellEnd"/>
            <w:r w:rsidRPr="00A305AD">
              <w:rPr>
                <w:rFonts w:ascii="Times New Roman" w:hAnsi="Times New Roman"/>
                <w:szCs w:val="20"/>
                <w:lang w:eastAsia="de-DE"/>
              </w:rPr>
              <w:t xml:space="preserve">) as specified in Article 325r of Regulation (EU) No 575/2013 shall be reported. Where institutions have obtained permission from their competent authority to use alternative definitions of delta risk sensitivities in accordance with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t(</w:t>
            </w:r>
            <w:proofErr w:type="gramEnd"/>
            <w:r w:rsidRPr="00A305AD">
              <w:rPr>
                <w:rFonts w:ascii="Times New Roman" w:hAnsi="Times New Roman"/>
                <w:szCs w:val="20"/>
                <w:lang w:eastAsia="de-DE"/>
              </w:rPr>
              <w:t xml:space="preserve">5) of </w:t>
            </w:r>
            <w:r w:rsidR="00AA11C2" w:rsidRPr="00A305AD">
              <w:rPr>
                <w:rFonts w:ascii="Times New Roman" w:hAnsi="Times New Roman"/>
                <w:szCs w:val="20"/>
                <w:lang w:eastAsia="de-DE"/>
              </w:rPr>
              <w:t xml:space="preserve">that </w:t>
            </w:r>
            <w:r w:rsidRPr="00A305AD">
              <w:rPr>
                <w:rFonts w:ascii="Times New Roman" w:hAnsi="Times New Roman"/>
                <w:szCs w:val="20"/>
                <w:lang w:eastAsia="de-DE"/>
              </w:rPr>
              <w:t xml:space="preserve">Regulation, they shall refer to </w:t>
            </w:r>
            <w:r w:rsidR="00AA11C2" w:rsidRPr="00A305AD">
              <w:rPr>
                <w:rFonts w:ascii="Times New Roman" w:hAnsi="Times New Roman"/>
                <w:szCs w:val="20"/>
                <w:lang w:eastAsia="de-DE"/>
              </w:rPr>
              <w:t>those</w:t>
            </w:r>
            <w:r w:rsidRPr="00A305AD">
              <w:rPr>
                <w:rFonts w:ascii="Times New Roman" w:hAnsi="Times New Roman"/>
                <w:szCs w:val="20"/>
                <w:lang w:eastAsia="de-DE"/>
              </w:rPr>
              <w:t xml:space="preserve"> alternative definitions for the reporting.</w:t>
            </w:r>
          </w:p>
          <w:p w14:paraId="3429AF71" w14:textId="4B6F570C" w:rsidR="009238AF" w:rsidRPr="00A305AD" w:rsidRDefault="009238AF" w:rsidP="009238AF">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Vega risk component of the sensitivities-based method, the </w:t>
            </w:r>
            <w:proofErr w:type="spellStart"/>
            <w:r w:rsidRPr="00A305AD">
              <w:rPr>
                <w:rFonts w:ascii="Times New Roman" w:hAnsi="Times New Roman"/>
                <w:szCs w:val="20"/>
                <w:lang w:eastAsia="de-DE"/>
              </w:rPr>
              <w:t>vega</w:t>
            </w:r>
            <w:proofErr w:type="spellEnd"/>
            <w:r w:rsidRPr="00A305AD">
              <w:rPr>
                <w:rFonts w:ascii="Times New Roman" w:hAnsi="Times New Roman"/>
                <w:szCs w:val="20"/>
                <w:lang w:eastAsia="de-DE"/>
              </w:rPr>
              <w:t xml:space="preserve"> risk sensitivity of an option to a given risk factor (</w:t>
            </w:r>
            <w:proofErr w:type="spellStart"/>
            <w:r w:rsidRPr="00A305AD">
              <w:rPr>
                <w:rFonts w:ascii="Times New Roman" w:hAnsi="Times New Roman"/>
                <w:szCs w:val="20"/>
                <w:lang w:eastAsia="de-DE"/>
              </w:rPr>
              <w:t>S</w:t>
            </w:r>
            <w:r w:rsidRPr="00A305AD">
              <w:rPr>
                <w:rFonts w:ascii="Times New Roman" w:hAnsi="Times New Roman"/>
                <w:szCs w:val="20"/>
                <w:vertAlign w:val="subscript"/>
                <w:lang w:eastAsia="de-DE"/>
              </w:rPr>
              <w:t>k</w:t>
            </w:r>
            <w:proofErr w:type="spellEnd"/>
            <w:r w:rsidRPr="00A305AD">
              <w:rPr>
                <w:rFonts w:ascii="Times New Roman" w:hAnsi="Times New Roman"/>
                <w:szCs w:val="20"/>
                <w:lang w:eastAsia="de-DE"/>
              </w:rPr>
              <w:t xml:space="preserve">) as specified in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325s of </w:t>
            </w:r>
            <w:r w:rsidR="00DB788F" w:rsidRPr="00A305AD">
              <w:rPr>
                <w:rFonts w:ascii="Times New Roman" w:hAnsi="Times New Roman"/>
                <w:szCs w:val="20"/>
                <w:lang w:eastAsia="de-DE"/>
              </w:rPr>
              <w:t>Regulation</w:t>
            </w:r>
            <w:r w:rsidRPr="00A305AD">
              <w:rPr>
                <w:rFonts w:ascii="Times New Roman" w:hAnsi="Times New Roman"/>
                <w:szCs w:val="20"/>
                <w:lang w:eastAsia="de-DE"/>
              </w:rPr>
              <w:t xml:space="preserve"> </w:t>
            </w:r>
            <w:r w:rsidR="00AA11C2" w:rsidRPr="00A305AD">
              <w:rPr>
                <w:rFonts w:ascii="Times New Roman" w:hAnsi="Times New Roman"/>
                <w:szCs w:val="20"/>
                <w:lang w:eastAsia="de-DE"/>
              </w:rPr>
              <w:t xml:space="preserve">(EU) No 575/2013 </w:t>
            </w:r>
            <w:r w:rsidRPr="00A305AD">
              <w:rPr>
                <w:rFonts w:ascii="Times New Roman" w:hAnsi="Times New Roman"/>
                <w:szCs w:val="20"/>
                <w:lang w:eastAsia="de-DE"/>
              </w:rPr>
              <w:t xml:space="preserve">shall be reported. Where institutions have obtained permission from their competent authority to use alternative </w:t>
            </w:r>
            <w:r w:rsidR="00277B99" w:rsidRPr="00A305AD">
              <w:rPr>
                <w:rFonts w:ascii="Times New Roman" w:hAnsi="Times New Roman"/>
                <w:szCs w:val="20"/>
                <w:lang w:eastAsia="de-DE"/>
              </w:rPr>
              <w:t>calculation</w:t>
            </w:r>
            <w:r w:rsidRPr="00A305AD">
              <w:rPr>
                <w:rFonts w:ascii="Times New Roman" w:hAnsi="Times New Roman"/>
                <w:szCs w:val="20"/>
                <w:lang w:eastAsia="de-DE"/>
              </w:rPr>
              <w:t xml:space="preserve">s of </w:t>
            </w:r>
            <w:proofErr w:type="spellStart"/>
            <w:r w:rsidRPr="00A305AD">
              <w:rPr>
                <w:rFonts w:ascii="Times New Roman" w:hAnsi="Times New Roman"/>
                <w:szCs w:val="20"/>
                <w:lang w:eastAsia="de-DE"/>
              </w:rPr>
              <w:t>vega</w:t>
            </w:r>
            <w:proofErr w:type="spellEnd"/>
            <w:r w:rsidRPr="00A305AD">
              <w:rPr>
                <w:rFonts w:ascii="Times New Roman" w:hAnsi="Times New Roman"/>
                <w:szCs w:val="20"/>
                <w:lang w:eastAsia="de-DE"/>
              </w:rPr>
              <w:t xml:space="preserve"> risk sensitivities in accordance with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t(</w:t>
            </w:r>
            <w:proofErr w:type="gramEnd"/>
            <w:r w:rsidRPr="00A305AD">
              <w:rPr>
                <w:rFonts w:ascii="Times New Roman" w:hAnsi="Times New Roman"/>
                <w:szCs w:val="20"/>
                <w:lang w:eastAsia="de-DE"/>
              </w:rPr>
              <w:t xml:space="preserve">6) of </w:t>
            </w:r>
            <w:r w:rsidR="00AA11C2" w:rsidRPr="00A305AD">
              <w:rPr>
                <w:rFonts w:ascii="Times New Roman" w:hAnsi="Times New Roman"/>
                <w:szCs w:val="20"/>
                <w:lang w:eastAsia="de-DE"/>
              </w:rPr>
              <w:t xml:space="preserve">that </w:t>
            </w:r>
            <w:r w:rsidRPr="00A305AD">
              <w:rPr>
                <w:rFonts w:ascii="Times New Roman" w:hAnsi="Times New Roman"/>
                <w:szCs w:val="20"/>
                <w:lang w:eastAsia="de-DE"/>
              </w:rPr>
              <w:t xml:space="preserve">Regulation, they shall refer to </w:t>
            </w:r>
            <w:r w:rsidR="00AA11C2" w:rsidRPr="00A305AD">
              <w:rPr>
                <w:rFonts w:ascii="Times New Roman" w:hAnsi="Times New Roman"/>
                <w:szCs w:val="20"/>
                <w:lang w:eastAsia="de-DE"/>
              </w:rPr>
              <w:t>those</w:t>
            </w:r>
            <w:r w:rsidRPr="00A305AD">
              <w:rPr>
                <w:rFonts w:ascii="Times New Roman" w:hAnsi="Times New Roman"/>
                <w:szCs w:val="20"/>
                <w:lang w:eastAsia="de-DE"/>
              </w:rPr>
              <w:t xml:space="preserve"> alternative </w:t>
            </w:r>
            <w:r w:rsidR="00277B99" w:rsidRPr="00A305AD">
              <w:rPr>
                <w:rFonts w:ascii="Times New Roman" w:hAnsi="Times New Roman"/>
                <w:szCs w:val="20"/>
                <w:lang w:eastAsia="de-DE"/>
              </w:rPr>
              <w:t>calculation</w:t>
            </w:r>
            <w:r w:rsidRPr="00A305AD">
              <w:rPr>
                <w:rFonts w:ascii="Times New Roman" w:hAnsi="Times New Roman"/>
                <w:szCs w:val="20"/>
                <w:lang w:eastAsia="de-DE"/>
              </w:rPr>
              <w:t xml:space="preserve">s for the reporting. Regardless of whether the definition of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325s or an alternative </w:t>
            </w:r>
            <w:r w:rsidR="004C4338" w:rsidRPr="00A305AD">
              <w:rPr>
                <w:rFonts w:ascii="Times New Roman" w:hAnsi="Times New Roman"/>
                <w:szCs w:val="20"/>
                <w:lang w:eastAsia="de-DE"/>
              </w:rPr>
              <w:t>calculation</w:t>
            </w:r>
            <w:r w:rsidRPr="00A305AD">
              <w:rPr>
                <w:rFonts w:ascii="Times New Roman" w:hAnsi="Times New Roman"/>
                <w:szCs w:val="20"/>
                <w:lang w:eastAsia="de-DE"/>
              </w:rPr>
              <w:t xml:space="preserve"> in accordance with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t(</w:t>
            </w:r>
            <w:proofErr w:type="gramEnd"/>
            <w:r w:rsidRPr="00A305AD">
              <w:rPr>
                <w:rFonts w:ascii="Times New Roman" w:hAnsi="Times New Roman"/>
                <w:szCs w:val="20"/>
                <w:lang w:eastAsia="de-DE"/>
              </w:rPr>
              <w:t xml:space="preserve">6) of </w:t>
            </w:r>
            <w:r w:rsidR="004C4338" w:rsidRPr="00A305AD">
              <w:rPr>
                <w:rFonts w:ascii="Times New Roman" w:hAnsi="Times New Roman"/>
                <w:szCs w:val="20"/>
                <w:lang w:eastAsia="de-DE"/>
              </w:rPr>
              <w:t xml:space="preserve">that </w:t>
            </w:r>
            <w:r w:rsidRPr="00A305AD">
              <w:rPr>
                <w:rFonts w:ascii="Times New Roman" w:hAnsi="Times New Roman"/>
                <w:szCs w:val="20"/>
                <w:lang w:eastAsia="de-DE"/>
              </w:rPr>
              <w:t>Regulation is used by the institution, the sensitivity shall be reported after weighting it by the corresponding implied volatility.</w:t>
            </w:r>
          </w:p>
          <w:p w14:paraId="3E3C50E0" w14:textId="096B4326" w:rsidR="009238AF" w:rsidRPr="00A305AD" w:rsidRDefault="009238AF" w:rsidP="009238AF">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Curvature risk component of the sensitivities-based method, the upward net curvature risk position of that risk factor (</w:t>
            </w:r>
            <w:proofErr w:type="spellStart"/>
            <w:r w:rsidRPr="00A305AD">
              <w:rPr>
                <w:rFonts w:ascii="Times New Roman" w:hAnsi="Times New Roman"/>
                <w:szCs w:val="20"/>
                <w:lang w:eastAsia="de-DE"/>
              </w:rPr>
              <w:t>CVR</w:t>
            </w:r>
            <w:r w:rsidRPr="00A305AD">
              <w:rPr>
                <w:rFonts w:ascii="Times New Roman" w:hAnsi="Times New Roman"/>
                <w:szCs w:val="20"/>
                <w:vertAlign w:val="subscript"/>
                <w:lang w:eastAsia="de-DE"/>
              </w:rPr>
              <w:t>k</w:t>
            </w:r>
            <w:proofErr w:type="spellEnd"/>
            <w:r w:rsidRPr="00A305AD">
              <w:rPr>
                <w:rFonts w:ascii="Times New Roman" w:hAnsi="Times New Roman"/>
                <w:szCs w:val="20"/>
                <w:vertAlign w:val="superscript"/>
                <w:lang w:eastAsia="de-DE"/>
              </w:rPr>
              <w:t>+</w:t>
            </w:r>
            <w:r w:rsidRPr="00A305AD">
              <w:rPr>
                <w:rFonts w:ascii="Times New Roman" w:hAnsi="Times New Roman"/>
                <w:szCs w:val="20"/>
                <w:lang w:eastAsia="de-DE"/>
              </w:rPr>
              <w:t>) or the downward net curvature risk position of that risk factor (</w:t>
            </w:r>
            <w:proofErr w:type="spellStart"/>
            <w:r w:rsidRPr="00A305AD">
              <w:rPr>
                <w:rFonts w:ascii="Times New Roman" w:hAnsi="Times New Roman"/>
                <w:szCs w:val="20"/>
                <w:lang w:eastAsia="de-DE"/>
              </w:rPr>
              <w:t>CVR</w:t>
            </w:r>
            <w:r w:rsidRPr="00A305AD">
              <w:rPr>
                <w:rFonts w:ascii="Times New Roman" w:hAnsi="Times New Roman"/>
                <w:szCs w:val="20"/>
                <w:vertAlign w:val="subscript"/>
                <w:lang w:eastAsia="de-DE"/>
              </w:rPr>
              <w:t>k</w:t>
            </w:r>
            <w:proofErr w:type="spellEnd"/>
            <w:r w:rsidRPr="00A305AD">
              <w:rPr>
                <w:rFonts w:ascii="Times New Roman" w:hAnsi="Times New Roman"/>
                <w:szCs w:val="20"/>
                <w:vertAlign w:val="superscript"/>
                <w:lang w:eastAsia="de-DE"/>
              </w:rPr>
              <w:t>-</w:t>
            </w:r>
            <w:r w:rsidRPr="00A305AD">
              <w:rPr>
                <w:rFonts w:ascii="Times New Roman" w:hAnsi="Times New Roman"/>
                <w:szCs w:val="20"/>
                <w:lang w:eastAsia="de-DE"/>
              </w:rPr>
              <w:t xml:space="preserve">) as specified in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325g of </w:t>
            </w:r>
            <w:r w:rsidR="00DB788F" w:rsidRPr="00A305AD">
              <w:rPr>
                <w:rFonts w:ascii="Times New Roman" w:hAnsi="Times New Roman"/>
                <w:szCs w:val="20"/>
                <w:lang w:eastAsia="de-DE"/>
              </w:rPr>
              <w:t xml:space="preserve">Regulation </w:t>
            </w:r>
            <w:r w:rsidR="00AA11C2" w:rsidRPr="00A305AD">
              <w:rPr>
                <w:rFonts w:ascii="Times New Roman" w:hAnsi="Times New Roman"/>
                <w:szCs w:val="20"/>
                <w:lang w:eastAsia="de-DE"/>
              </w:rPr>
              <w:t xml:space="preserve">(EU) No 575/2013 </w:t>
            </w:r>
            <w:r w:rsidRPr="00A305AD">
              <w:rPr>
                <w:rFonts w:ascii="Times New Roman" w:hAnsi="Times New Roman"/>
                <w:szCs w:val="20"/>
                <w:lang w:eastAsia="de-DE"/>
              </w:rPr>
              <w:t>shall be reported.</w:t>
            </w:r>
          </w:p>
          <w:p w14:paraId="2AF77E83" w14:textId="77777777" w:rsidR="009238AF" w:rsidRPr="00A305AD" w:rsidRDefault="009238AF" w:rsidP="009238AF">
            <w:pPr>
              <w:spacing w:before="0" w:after="0"/>
              <w:rPr>
                <w:rFonts w:ascii="Times New Roman" w:hAnsi="Times New Roman"/>
                <w:szCs w:val="20"/>
                <w:lang w:eastAsia="de-DE"/>
              </w:rPr>
            </w:pPr>
          </w:p>
          <w:p w14:paraId="73BD38F6" w14:textId="143A379F" w:rsidR="009238AF" w:rsidRPr="00A305AD" w:rsidRDefault="009238AF" w:rsidP="009238AF">
            <w:pPr>
              <w:spacing w:before="0" w:after="0"/>
              <w:rPr>
                <w:rFonts w:ascii="Times New Roman" w:hAnsi="Times New Roman"/>
                <w:szCs w:val="20"/>
                <w:lang w:eastAsia="de-DE"/>
              </w:rPr>
            </w:pPr>
            <w:r w:rsidRPr="00A305AD">
              <w:rPr>
                <w:rFonts w:ascii="Times New Roman" w:hAnsi="Times New Roman"/>
                <w:szCs w:val="20"/>
                <w:lang w:eastAsia="de-DE"/>
              </w:rPr>
              <w:t xml:space="preserve">The reported figure shall be expressed as a decimal with a minimum precision of </w:t>
            </w:r>
            <w:r w:rsidR="004F14C4" w:rsidRPr="00A305AD">
              <w:rPr>
                <w:rFonts w:ascii="Times New Roman" w:hAnsi="Times New Roman"/>
                <w:szCs w:val="20"/>
                <w:lang w:eastAsia="de-DE"/>
              </w:rPr>
              <w:t xml:space="preserve">two </w:t>
            </w:r>
            <w:r w:rsidRPr="00A305AD">
              <w:rPr>
                <w:rFonts w:ascii="Times New Roman" w:hAnsi="Times New Roman"/>
                <w:szCs w:val="20"/>
                <w:lang w:eastAsia="de-DE"/>
              </w:rPr>
              <w:t>decimal places.</w:t>
            </w:r>
          </w:p>
          <w:p w14:paraId="3667D300" w14:textId="3D3F193F" w:rsidR="009238AF" w:rsidRPr="00A305AD" w:rsidRDefault="009238AF" w:rsidP="009238AF">
            <w:pPr>
              <w:spacing w:before="0" w:after="0"/>
              <w:ind w:left="33"/>
              <w:rPr>
                <w:rFonts w:ascii="Times New Roman" w:hAnsi="Times New Roman"/>
                <w:szCs w:val="20"/>
                <w:lang w:eastAsia="de-DE"/>
              </w:rPr>
            </w:pPr>
            <w:r w:rsidRPr="00A305AD">
              <w:rPr>
                <w:rFonts w:ascii="Times New Roman" w:hAnsi="Times New Roman"/>
                <w:szCs w:val="20"/>
                <w:lang w:eastAsia="de-DE"/>
              </w:rPr>
              <w:t xml:space="preserve">Zero values shall be reported only where the result of the calculation is </w:t>
            </w:r>
            <w:proofErr w:type="gramStart"/>
            <w:r w:rsidRPr="00A305AD">
              <w:rPr>
                <w:rFonts w:ascii="Times New Roman" w:hAnsi="Times New Roman"/>
                <w:szCs w:val="20"/>
                <w:lang w:eastAsia="de-DE"/>
              </w:rPr>
              <w:t>actually zero</w:t>
            </w:r>
            <w:proofErr w:type="gramEnd"/>
            <w:r w:rsidRPr="00A305AD">
              <w:rPr>
                <w:rFonts w:ascii="Times New Roman" w:hAnsi="Times New Roman"/>
                <w:szCs w:val="20"/>
                <w:lang w:eastAsia="de-DE"/>
              </w:rPr>
              <w:t>.</w:t>
            </w:r>
          </w:p>
        </w:tc>
      </w:tr>
      <w:tr w:rsidR="00FD3588" w:rsidRPr="00A305AD" w14:paraId="1136CECA" w14:textId="77777777" w:rsidTr="00B64C95">
        <w:tc>
          <w:tcPr>
            <w:tcW w:w="993" w:type="dxa"/>
            <w:shd w:val="clear" w:color="auto" w:fill="auto"/>
          </w:tcPr>
          <w:p w14:paraId="2276487C" w14:textId="4BFA9356"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0060</w:t>
            </w:r>
          </w:p>
        </w:tc>
        <w:tc>
          <w:tcPr>
            <w:tcW w:w="1701" w:type="dxa"/>
          </w:tcPr>
          <w:p w14:paraId="2EC79397"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Reporting currency</w:t>
            </w:r>
          </w:p>
          <w:p w14:paraId="3975D9D4" w14:textId="77777777" w:rsidR="00FD3588" w:rsidRPr="00A305AD" w:rsidRDefault="00FD3588" w:rsidP="00FD3588">
            <w:pPr>
              <w:spacing w:before="0" w:after="0"/>
              <w:ind w:left="33"/>
              <w:rPr>
                <w:rFonts w:ascii="Times New Roman" w:hAnsi="Times New Roman"/>
                <w:szCs w:val="20"/>
                <w:lang w:eastAsia="de-DE"/>
              </w:rPr>
            </w:pPr>
          </w:p>
        </w:tc>
        <w:tc>
          <w:tcPr>
            <w:tcW w:w="1842" w:type="dxa"/>
          </w:tcPr>
          <w:p w14:paraId="793268E9" w14:textId="77777777" w:rsidR="00FD3588" w:rsidRPr="00A305AD" w:rsidRDefault="00FD3588" w:rsidP="00FD3588">
            <w:pPr>
              <w:spacing w:before="0" w:after="0"/>
              <w:ind w:left="33"/>
              <w:rPr>
                <w:rFonts w:ascii="Times New Roman" w:hAnsi="Times New Roman"/>
                <w:szCs w:val="20"/>
                <w:lang w:eastAsia="de-DE"/>
              </w:rPr>
            </w:pPr>
          </w:p>
        </w:tc>
        <w:tc>
          <w:tcPr>
            <w:tcW w:w="9781" w:type="dxa"/>
          </w:tcPr>
          <w:p w14:paraId="1DEFBD1D"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The name of the reporting currency of the institution shall be reported (the reported value shall follow the ISO 4217 currency designation, e.g. “EUR”).</w:t>
            </w:r>
          </w:p>
        </w:tc>
      </w:tr>
      <w:tr w:rsidR="00FD3588" w:rsidRPr="00A305AD" w14:paraId="22FAAAE1" w14:textId="77777777" w:rsidTr="00B64C95">
        <w:tc>
          <w:tcPr>
            <w:tcW w:w="993" w:type="dxa"/>
            <w:shd w:val="clear" w:color="auto" w:fill="auto"/>
          </w:tcPr>
          <w:p w14:paraId="7EA7D945" w14:textId="66F3208F"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0070</w:t>
            </w:r>
          </w:p>
        </w:tc>
        <w:tc>
          <w:tcPr>
            <w:tcW w:w="1701" w:type="dxa"/>
          </w:tcPr>
          <w:p w14:paraId="08472D9F" w14:textId="1E8F0F75"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 xml:space="preserve">Risk sensitivity (EBA </w:t>
            </w:r>
            <w:r w:rsidR="00915309" w:rsidRPr="00A305AD">
              <w:rPr>
                <w:rFonts w:ascii="Times New Roman" w:hAnsi="Times New Roman"/>
                <w:szCs w:val="20"/>
                <w:lang w:eastAsia="de-DE"/>
              </w:rPr>
              <w:t xml:space="preserve">instrument </w:t>
            </w:r>
            <w:r w:rsidRPr="00A305AD">
              <w:rPr>
                <w:rFonts w:ascii="Times New Roman" w:hAnsi="Times New Roman"/>
                <w:szCs w:val="20"/>
                <w:lang w:eastAsia="de-DE"/>
              </w:rPr>
              <w:t>currency results)</w:t>
            </w:r>
          </w:p>
          <w:p w14:paraId="2DADE27D" w14:textId="77777777" w:rsidR="00FD3588" w:rsidRPr="00A305AD" w:rsidRDefault="00FD3588" w:rsidP="00FD3588">
            <w:pPr>
              <w:spacing w:before="0" w:after="0"/>
              <w:ind w:left="33"/>
              <w:rPr>
                <w:rFonts w:ascii="Times New Roman" w:hAnsi="Times New Roman"/>
                <w:szCs w:val="20"/>
                <w:lang w:eastAsia="de-DE"/>
              </w:rPr>
            </w:pPr>
          </w:p>
        </w:tc>
        <w:tc>
          <w:tcPr>
            <w:tcW w:w="1842" w:type="dxa"/>
          </w:tcPr>
          <w:p w14:paraId="02D691F5" w14:textId="2BFF5269" w:rsidR="00FD3588" w:rsidRPr="00A305AD" w:rsidRDefault="00CF7106" w:rsidP="00CA2C6B">
            <w:pPr>
              <w:spacing w:before="0" w:after="0"/>
              <w:ind w:left="33"/>
              <w:jc w:val="left"/>
              <w:rPr>
                <w:rFonts w:ascii="Times New Roman" w:hAnsi="Times New Roman"/>
                <w:szCs w:val="20"/>
                <w:lang w:eastAsia="de-DE"/>
              </w:rPr>
            </w:pPr>
            <w:r w:rsidRPr="00A305AD">
              <w:rPr>
                <w:rFonts w:ascii="Times New Roman" w:hAnsi="Times New Roman"/>
                <w:szCs w:val="20"/>
                <w:lang w:eastAsia="de-DE"/>
              </w:rPr>
              <w:t>Section 2</w:t>
            </w:r>
            <w:r w:rsidR="00224121" w:rsidRPr="00A305AD">
              <w:rPr>
                <w:rFonts w:ascii="Times New Roman" w:hAnsi="Times New Roman"/>
                <w:szCs w:val="20"/>
                <w:lang w:eastAsia="de-DE"/>
              </w:rPr>
              <w:t xml:space="preserve"> of Annex V</w:t>
            </w:r>
            <w:r w:rsidRPr="00A305AD">
              <w:rPr>
                <w:rFonts w:ascii="Times New Roman" w:hAnsi="Times New Roman"/>
                <w:szCs w:val="20"/>
                <w:lang w:eastAsia="de-DE"/>
              </w:rPr>
              <w:t xml:space="preserve"> </w:t>
            </w:r>
            <w:r w:rsidR="005E16FC" w:rsidRPr="00A305AD">
              <w:rPr>
                <w:rFonts w:ascii="Times New Roman" w:hAnsi="Times New Roman"/>
                <w:szCs w:val="20"/>
                <w:lang w:eastAsia="de-DE"/>
              </w:rPr>
              <w:t>to this Regulation</w:t>
            </w:r>
            <w:r w:rsidR="00CB0981" w:rsidRPr="00A305AD">
              <w:rPr>
                <w:rFonts w:ascii="Times New Roman" w:hAnsi="Times New Roman"/>
                <w:szCs w:val="20"/>
                <w:lang w:eastAsia="de-DE"/>
              </w:rPr>
              <w:t xml:space="preserve"> </w:t>
            </w:r>
            <w:r w:rsidR="00FD3588" w:rsidRPr="00A305AD">
              <w:rPr>
                <w:rFonts w:ascii="Times New Roman" w:hAnsi="Times New Roman"/>
                <w:szCs w:val="20"/>
                <w:lang w:eastAsia="de-DE"/>
              </w:rPr>
              <w:t>and</w:t>
            </w:r>
            <w:r w:rsidR="00FD3588" w:rsidRPr="00A305AD">
              <w:rPr>
                <w:rFonts w:ascii="Times New Roman" w:hAnsi="Times New Roman"/>
                <w:szCs w:val="20"/>
                <w:lang w:eastAsia="de-DE"/>
              </w:rPr>
              <w:br/>
              <w:t>Article 325</w:t>
            </w:r>
            <w:proofErr w:type="gramStart"/>
            <w:r w:rsidR="00FD3588" w:rsidRPr="00A305AD">
              <w:rPr>
                <w:rFonts w:ascii="Times New Roman" w:hAnsi="Times New Roman"/>
                <w:szCs w:val="20"/>
                <w:lang w:eastAsia="de-DE"/>
              </w:rPr>
              <w:t>d(</w:t>
            </w:r>
            <w:proofErr w:type="gramEnd"/>
            <w:r w:rsidR="00FD3588" w:rsidRPr="00A305AD">
              <w:rPr>
                <w:rFonts w:ascii="Times New Roman" w:hAnsi="Times New Roman"/>
                <w:szCs w:val="20"/>
                <w:lang w:eastAsia="de-DE"/>
              </w:rPr>
              <w:t>2)</w:t>
            </w:r>
            <w:r w:rsidR="001008EC" w:rsidRPr="00A305AD">
              <w:rPr>
                <w:rFonts w:ascii="Times New Roman" w:hAnsi="Times New Roman"/>
                <w:szCs w:val="20"/>
                <w:lang w:eastAsia="de-DE"/>
              </w:rPr>
              <w:t xml:space="preserve"> and Articles</w:t>
            </w:r>
            <w:r w:rsidR="005E5C10" w:rsidRPr="00A305AD">
              <w:rPr>
                <w:rFonts w:ascii="Times New Roman" w:hAnsi="Times New Roman"/>
                <w:szCs w:val="20"/>
                <w:lang w:eastAsia="de-DE"/>
              </w:rPr>
              <w:t xml:space="preserve"> </w:t>
            </w:r>
            <w:r w:rsidR="00B64C95" w:rsidRPr="00A305AD">
              <w:rPr>
                <w:rFonts w:ascii="Times New Roman" w:hAnsi="Times New Roman"/>
                <w:szCs w:val="20"/>
                <w:lang w:eastAsia="de-DE"/>
              </w:rPr>
              <w:t xml:space="preserve">325g, </w:t>
            </w:r>
            <w:r w:rsidR="00FD3588" w:rsidRPr="00A305AD">
              <w:rPr>
                <w:rFonts w:ascii="Times New Roman" w:hAnsi="Times New Roman"/>
                <w:szCs w:val="20"/>
                <w:lang w:eastAsia="de-DE"/>
              </w:rPr>
              <w:t>325r</w:t>
            </w:r>
            <w:r w:rsidR="00B64C95" w:rsidRPr="00A305AD">
              <w:rPr>
                <w:rFonts w:ascii="Times New Roman" w:hAnsi="Times New Roman"/>
                <w:szCs w:val="20"/>
                <w:lang w:eastAsia="de-DE"/>
              </w:rPr>
              <w:t xml:space="preserve"> and</w:t>
            </w:r>
            <w:r w:rsidR="00FD3588" w:rsidRPr="00A305AD">
              <w:rPr>
                <w:rFonts w:ascii="Times New Roman" w:hAnsi="Times New Roman"/>
                <w:szCs w:val="20"/>
                <w:lang w:eastAsia="de-DE"/>
              </w:rPr>
              <w:t xml:space="preserve"> 325s of </w:t>
            </w:r>
            <w:r w:rsidR="00FD3588" w:rsidRPr="00A305AD">
              <w:rPr>
                <w:rFonts w:ascii="Times New Roman" w:hAnsi="Times New Roman"/>
                <w:szCs w:val="20"/>
                <w:lang w:eastAsia="de-DE"/>
              </w:rPr>
              <w:lastRenderedPageBreak/>
              <w:t>Regulation (EU) No 575/2013</w:t>
            </w:r>
          </w:p>
        </w:tc>
        <w:tc>
          <w:tcPr>
            <w:tcW w:w="9781" w:type="dxa"/>
          </w:tcPr>
          <w:p w14:paraId="7CAA0E7C" w14:textId="7D096021" w:rsidR="00FD3588" w:rsidRPr="00A305AD" w:rsidRDefault="00FD3588" w:rsidP="00716F99">
            <w:pPr>
              <w:spacing w:before="0" w:after="0"/>
              <w:ind w:left="33"/>
              <w:rPr>
                <w:rFonts w:ascii="Times New Roman" w:hAnsi="Times New Roman"/>
                <w:szCs w:val="20"/>
                <w:lang w:eastAsia="de-DE"/>
              </w:rPr>
            </w:pPr>
            <w:r w:rsidRPr="00A305AD">
              <w:rPr>
                <w:rFonts w:ascii="Times New Roman" w:hAnsi="Times New Roman"/>
                <w:szCs w:val="20"/>
                <w:lang w:eastAsia="de-DE"/>
              </w:rPr>
              <w:lastRenderedPageBreak/>
              <w:t>The values shall be reported following the instructions for column 00</w:t>
            </w:r>
            <w:r w:rsidR="00716F99" w:rsidRPr="00A305AD">
              <w:rPr>
                <w:rFonts w:ascii="Times New Roman" w:hAnsi="Times New Roman"/>
                <w:szCs w:val="20"/>
                <w:lang w:eastAsia="de-DE"/>
              </w:rPr>
              <w:t>5</w:t>
            </w:r>
            <w:r w:rsidRPr="00A305AD">
              <w:rPr>
                <w:rFonts w:ascii="Times New Roman" w:hAnsi="Times New Roman"/>
                <w:szCs w:val="20"/>
                <w:lang w:eastAsia="de-DE"/>
              </w:rPr>
              <w:t xml:space="preserve">0 but </w:t>
            </w:r>
            <w:r w:rsidR="00054C74" w:rsidRPr="00A305AD">
              <w:rPr>
                <w:rFonts w:ascii="Times New Roman" w:hAnsi="Times New Roman"/>
                <w:szCs w:val="20"/>
                <w:lang w:eastAsia="de-DE"/>
              </w:rPr>
              <w:t xml:space="preserve">translated at </w:t>
            </w:r>
            <w:r w:rsidR="007E5F99" w:rsidRPr="00A305AD">
              <w:rPr>
                <w:rFonts w:ascii="Times New Roman" w:hAnsi="Times New Roman"/>
                <w:szCs w:val="20"/>
                <w:lang w:eastAsia="de-DE"/>
              </w:rPr>
              <w:t xml:space="preserve">the </w:t>
            </w:r>
            <w:r w:rsidR="007949FC" w:rsidRPr="00A305AD">
              <w:rPr>
                <w:rFonts w:ascii="Times New Roman" w:hAnsi="Times New Roman"/>
                <w:szCs w:val="20"/>
                <w:lang w:eastAsia="de-DE"/>
              </w:rPr>
              <w:t xml:space="preserve">ECB </w:t>
            </w:r>
            <w:r w:rsidR="00054C74" w:rsidRPr="00A305AD">
              <w:rPr>
                <w:rFonts w:ascii="Times New Roman" w:hAnsi="Times New Roman"/>
                <w:szCs w:val="20"/>
                <w:lang w:eastAsia="de-DE"/>
              </w:rPr>
              <w:t>spot exchange rate</w:t>
            </w:r>
            <w:r w:rsidRPr="00A305AD">
              <w:rPr>
                <w:rFonts w:ascii="Times New Roman" w:hAnsi="Times New Roman"/>
                <w:szCs w:val="20"/>
                <w:lang w:eastAsia="de-DE"/>
              </w:rPr>
              <w:t xml:space="preserve"> </w:t>
            </w:r>
            <w:r w:rsidR="00054C74" w:rsidRPr="00A305AD">
              <w:rPr>
                <w:rFonts w:ascii="Times New Roman" w:hAnsi="Times New Roman"/>
                <w:szCs w:val="20"/>
                <w:lang w:eastAsia="de-DE"/>
              </w:rPr>
              <w:t xml:space="preserve">associated </w:t>
            </w:r>
            <w:r w:rsidR="009F7CF9" w:rsidRPr="00A305AD">
              <w:rPr>
                <w:rFonts w:ascii="Times New Roman" w:hAnsi="Times New Roman"/>
                <w:szCs w:val="20"/>
                <w:lang w:eastAsia="de-DE"/>
              </w:rPr>
              <w:t>with</w:t>
            </w:r>
            <w:r w:rsidR="00054C74" w:rsidRPr="00A305AD">
              <w:rPr>
                <w:rFonts w:ascii="Times New Roman" w:hAnsi="Times New Roman"/>
                <w:szCs w:val="20"/>
                <w:lang w:eastAsia="de-DE"/>
              </w:rPr>
              <w:t xml:space="preserve"> the </w:t>
            </w:r>
            <w:r w:rsidRPr="00A305AD">
              <w:rPr>
                <w:rFonts w:ascii="Times New Roman" w:hAnsi="Times New Roman"/>
                <w:szCs w:val="20"/>
                <w:lang w:eastAsia="de-DE"/>
              </w:rPr>
              <w:t xml:space="preserve">currency of the </w:t>
            </w:r>
            <w:r w:rsidR="00054C74" w:rsidRPr="00A305AD">
              <w:rPr>
                <w:rFonts w:ascii="Times New Roman" w:hAnsi="Times New Roman"/>
                <w:szCs w:val="20"/>
                <w:lang w:eastAsia="de-DE"/>
              </w:rPr>
              <w:t xml:space="preserve">instrument </w:t>
            </w:r>
            <w:r w:rsidRPr="00A305AD">
              <w:rPr>
                <w:rFonts w:ascii="Times New Roman" w:hAnsi="Times New Roman"/>
                <w:szCs w:val="20"/>
                <w:lang w:eastAsia="de-DE"/>
              </w:rPr>
              <w:t xml:space="preserve">as defined </w:t>
            </w:r>
            <w:proofErr w:type="gramStart"/>
            <w:r w:rsidRPr="00A305AD">
              <w:rPr>
                <w:rFonts w:ascii="Times New Roman" w:hAnsi="Times New Roman"/>
                <w:szCs w:val="20"/>
                <w:lang w:eastAsia="de-DE"/>
              </w:rPr>
              <w:t>in  Section</w:t>
            </w:r>
            <w:proofErr w:type="gramEnd"/>
            <w:r w:rsidRPr="00A305AD">
              <w:rPr>
                <w:rFonts w:ascii="Times New Roman" w:hAnsi="Times New Roman"/>
                <w:szCs w:val="20"/>
                <w:lang w:eastAsia="de-DE"/>
              </w:rPr>
              <w:t xml:space="preserve"> </w:t>
            </w:r>
            <w:r w:rsidR="00915309" w:rsidRPr="00A305AD">
              <w:rPr>
                <w:rFonts w:ascii="Times New Roman" w:hAnsi="Times New Roman"/>
                <w:szCs w:val="20"/>
                <w:lang w:eastAsia="de-DE"/>
              </w:rPr>
              <w:t>2</w:t>
            </w:r>
            <w:r w:rsidR="00224121" w:rsidRPr="00A305AD">
              <w:rPr>
                <w:rFonts w:ascii="Times New Roman" w:hAnsi="Times New Roman"/>
                <w:szCs w:val="20"/>
                <w:lang w:eastAsia="de-DE"/>
              </w:rPr>
              <w:t xml:space="preserve"> of Annex V</w:t>
            </w:r>
            <w:r w:rsidR="000B6C33" w:rsidRPr="00A305AD">
              <w:rPr>
                <w:rFonts w:ascii="Times New Roman" w:hAnsi="Times New Roman"/>
                <w:szCs w:val="20"/>
                <w:lang w:eastAsia="de-DE"/>
              </w:rPr>
              <w:t xml:space="preserve"> to this Regulation</w:t>
            </w:r>
            <w:r w:rsidRPr="00A305AD">
              <w:rPr>
                <w:rFonts w:ascii="Times New Roman" w:hAnsi="Times New Roman"/>
                <w:szCs w:val="20"/>
                <w:lang w:eastAsia="de-DE"/>
              </w:rPr>
              <w:t>.</w:t>
            </w:r>
          </w:p>
        </w:tc>
      </w:tr>
      <w:tr w:rsidR="00FD3588" w:rsidRPr="00A305AD" w14:paraId="1101C89E" w14:textId="77777777" w:rsidTr="00B64C95">
        <w:tc>
          <w:tcPr>
            <w:tcW w:w="993" w:type="dxa"/>
            <w:shd w:val="clear" w:color="auto" w:fill="auto"/>
          </w:tcPr>
          <w:p w14:paraId="057A3FA6" w14:textId="1834F162"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0080</w:t>
            </w:r>
          </w:p>
        </w:tc>
        <w:tc>
          <w:tcPr>
            <w:tcW w:w="1701" w:type="dxa"/>
          </w:tcPr>
          <w:p w14:paraId="3DE888D7"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Pricing model</w:t>
            </w:r>
          </w:p>
        </w:tc>
        <w:tc>
          <w:tcPr>
            <w:tcW w:w="1842" w:type="dxa"/>
          </w:tcPr>
          <w:p w14:paraId="1CD6692A" w14:textId="7C8D67DD" w:rsidR="00FD3588" w:rsidRPr="00A305AD" w:rsidRDefault="00FD3588" w:rsidP="00FD3588">
            <w:pPr>
              <w:spacing w:before="0" w:after="0"/>
              <w:ind w:left="33"/>
              <w:jc w:val="left"/>
              <w:rPr>
                <w:rFonts w:ascii="Times New Roman" w:hAnsi="Times New Roman"/>
                <w:szCs w:val="20"/>
                <w:lang w:eastAsia="de-DE"/>
              </w:rPr>
            </w:pPr>
            <w:r w:rsidRPr="00A305AD">
              <w:rPr>
                <w:rFonts w:ascii="Times New Roman" w:hAnsi="Times New Roman"/>
                <w:szCs w:val="20"/>
                <w:lang w:eastAsia="de-DE"/>
              </w:rPr>
              <w:t>Art</w:t>
            </w:r>
            <w:r w:rsidR="00C54F21" w:rsidRPr="00A305AD">
              <w:rPr>
                <w:rFonts w:ascii="Times New Roman" w:hAnsi="Times New Roman"/>
                <w:szCs w:val="20"/>
                <w:lang w:eastAsia="de-DE"/>
              </w:rPr>
              <w:t>icle</w:t>
            </w:r>
            <w:r w:rsidRPr="00A305AD">
              <w:rPr>
                <w:rFonts w:ascii="Times New Roman" w:hAnsi="Times New Roman"/>
                <w:szCs w:val="20"/>
                <w:lang w:eastAsia="de-DE"/>
              </w:rPr>
              <w:t xml:space="preserve"> 325t of Regulation (EU) No 575/2013</w:t>
            </w:r>
          </w:p>
        </w:tc>
        <w:tc>
          <w:tcPr>
            <w:tcW w:w="9781" w:type="dxa"/>
          </w:tcPr>
          <w:p w14:paraId="688D278E" w14:textId="77777777" w:rsidR="00FD3588" w:rsidRPr="00A305AD" w:rsidRDefault="00FD3588" w:rsidP="00FD3588">
            <w:pPr>
              <w:spacing w:before="0" w:after="0"/>
              <w:ind w:left="34"/>
              <w:jc w:val="left"/>
              <w:rPr>
                <w:rFonts w:ascii="Times New Roman" w:hAnsi="Times New Roman"/>
                <w:szCs w:val="20"/>
                <w:lang w:eastAsia="de-DE"/>
              </w:rPr>
            </w:pPr>
            <w:r w:rsidRPr="00A305AD">
              <w:rPr>
                <w:rFonts w:ascii="Times New Roman" w:hAnsi="Times New Roman"/>
                <w:szCs w:val="20"/>
                <w:lang w:eastAsia="de-DE"/>
              </w:rPr>
              <w:t>The institution shall specify which pricing model applies to derive the sensitivities. One of the following shall be reported:</w:t>
            </w:r>
          </w:p>
          <w:p w14:paraId="0A334E60" w14:textId="7714024A" w:rsidR="00FD3588" w:rsidRPr="00A305AD" w:rsidRDefault="00A33D0C" w:rsidP="00915309">
            <w:pPr>
              <w:numPr>
                <w:ilvl w:val="0"/>
                <w:numId w:val="39"/>
              </w:numPr>
              <w:spacing w:before="0" w:after="0"/>
              <w:jc w:val="left"/>
              <w:rPr>
                <w:rFonts w:ascii="Times New Roman" w:hAnsi="Times New Roman"/>
                <w:szCs w:val="20"/>
                <w:lang w:eastAsia="de-DE"/>
              </w:rPr>
            </w:pPr>
            <w:r w:rsidRPr="00A305AD">
              <w:rPr>
                <w:rFonts w:ascii="Times New Roman" w:hAnsi="Times New Roman"/>
                <w:szCs w:val="20"/>
                <w:lang w:eastAsia="de-DE"/>
              </w:rPr>
              <w:t>‘</w:t>
            </w:r>
            <w:r w:rsidR="00FD3588" w:rsidRPr="00A305AD">
              <w:rPr>
                <w:rFonts w:ascii="Times New Roman" w:hAnsi="Times New Roman"/>
                <w:szCs w:val="20"/>
                <w:lang w:eastAsia="de-DE"/>
              </w:rPr>
              <w:t>Institution’s pricing models that serve as a basis for reporting profit and loss to senior management</w:t>
            </w:r>
            <w:r w:rsidRPr="00A305AD">
              <w:rPr>
                <w:rFonts w:ascii="Times New Roman" w:hAnsi="Times New Roman"/>
                <w:szCs w:val="20"/>
                <w:lang w:eastAsia="de-DE"/>
              </w:rPr>
              <w:t>’</w:t>
            </w:r>
            <w:r w:rsidR="00FD3588" w:rsidRPr="00A305AD">
              <w:rPr>
                <w:rFonts w:ascii="Times New Roman" w:hAnsi="Times New Roman"/>
                <w:szCs w:val="20"/>
                <w:lang w:eastAsia="de-DE"/>
              </w:rPr>
              <w:t xml:space="preserve"> (as for </w:t>
            </w:r>
            <w:r w:rsidR="00FD2D61" w:rsidRPr="00A305AD">
              <w:rPr>
                <w:rFonts w:ascii="Times New Roman" w:hAnsi="Times New Roman"/>
                <w:szCs w:val="20"/>
                <w:lang w:eastAsia="de-DE"/>
              </w:rPr>
              <w:t>A</w:t>
            </w:r>
            <w:r w:rsidR="00FD3588" w:rsidRPr="00A305AD">
              <w:rPr>
                <w:rFonts w:ascii="Times New Roman" w:hAnsi="Times New Roman"/>
                <w:szCs w:val="20"/>
                <w:lang w:eastAsia="de-DE"/>
              </w:rPr>
              <w:t>rticle 325</w:t>
            </w:r>
            <w:proofErr w:type="gramStart"/>
            <w:r w:rsidR="00FD3588" w:rsidRPr="00A305AD">
              <w:rPr>
                <w:rFonts w:ascii="Times New Roman" w:hAnsi="Times New Roman"/>
                <w:szCs w:val="20"/>
                <w:lang w:eastAsia="de-DE"/>
              </w:rPr>
              <w:t>t(</w:t>
            </w:r>
            <w:proofErr w:type="gramEnd"/>
            <w:r w:rsidR="00FD3588" w:rsidRPr="00A305AD">
              <w:rPr>
                <w:rFonts w:ascii="Times New Roman" w:hAnsi="Times New Roman"/>
                <w:szCs w:val="20"/>
                <w:lang w:eastAsia="de-DE"/>
              </w:rPr>
              <w:t>1)</w:t>
            </w:r>
            <w:r w:rsidR="00FD2D61" w:rsidRPr="00A305AD">
              <w:rPr>
                <w:rFonts w:ascii="Times New Roman" w:hAnsi="Times New Roman"/>
                <w:szCs w:val="20"/>
                <w:lang w:eastAsia="de-DE"/>
              </w:rPr>
              <w:t>,</w:t>
            </w:r>
            <w:r w:rsidR="00FD3588" w:rsidRPr="00A305AD">
              <w:rPr>
                <w:rFonts w:ascii="Times New Roman" w:hAnsi="Times New Roman"/>
                <w:szCs w:val="20"/>
                <w:lang w:eastAsia="de-DE"/>
              </w:rPr>
              <w:t xml:space="preserve"> </w:t>
            </w:r>
            <w:r w:rsidR="00AA11C2" w:rsidRPr="00A305AD">
              <w:rPr>
                <w:rFonts w:ascii="Times New Roman" w:hAnsi="Times New Roman"/>
                <w:szCs w:val="20"/>
                <w:lang w:eastAsia="de-DE"/>
              </w:rPr>
              <w:t xml:space="preserve">first </w:t>
            </w:r>
            <w:r w:rsidR="00FD3588" w:rsidRPr="00A305AD">
              <w:rPr>
                <w:rFonts w:ascii="Times New Roman" w:hAnsi="Times New Roman"/>
                <w:szCs w:val="20"/>
                <w:lang w:eastAsia="de-DE"/>
              </w:rPr>
              <w:t>subparagraph</w:t>
            </w:r>
            <w:r w:rsidR="00AA11C2" w:rsidRPr="00A305AD">
              <w:rPr>
                <w:rFonts w:ascii="Times New Roman" w:hAnsi="Times New Roman"/>
                <w:szCs w:val="20"/>
                <w:lang w:eastAsia="de-DE"/>
              </w:rPr>
              <w:t>,</w:t>
            </w:r>
            <w:r w:rsidR="00FD2D61" w:rsidRPr="00A305AD">
              <w:rPr>
                <w:rFonts w:ascii="Times New Roman" w:hAnsi="Times New Roman"/>
                <w:szCs w:val="20"/>
                <w:lang w:eastAsia="de-DE"/>
              </w:rPr>
              <w:t xml:space="preserve"> of Regulation (EU) No 575/2013</w:t>
            </w:r>
            <w:proofErr w:type="gramStart"/>
            <w:r w:rsidR="00FD3588" w:rsidRPr="00A305AD">
              <w:rPr>
                <w:rFonts w:ascii="Times New Roman" w:hAnsi="Times New Roman"/>
                <w:szCs w:val="20"/>
                <w:lang w:eastAsia="de-DE"/>
              </w:rPr>
              <w:t>);</w:t>
            </w:r>
            <w:proofErr w:type="gramEnd"/>
          </w:p>
          <w:p w14:paraId="6D527FE8" w14:textId="18B12ED0" w:rsidR="00FD3588" w:rsidRPr="00A305AD" w:rsidRDefault="00A33D0C" w:rsidP="00915309">
            <w:pPr>
              <w:numPr>
                <w:ilvl w:val="0"/>
                <w:numId w:val="39"/>
              </w:numPr>
              <w:spacing w:before="0" w:after="0"/>
              <w:jc w:val="left"/>
              <w:rPr>
                <w:rFonts w:ascii="Times New Roman" w:hAnsi="Times New Roman"/>
                <w:bCs/>
                <w:szCs w:val="20"/>
                <w:lang w:eastAsia="de-DE"/>
              </w:rPr>
            </w:pPr>
            <w:r w:rsidRPr="00A305AD">
              <w:rPr>
                <w:rFonts w:ascii="Times New Roman" w:hAnsi="Times New Roman"/>
                <w:szCs w:val="20"/>
                <w:lang w:eastAsia="de-DE"/>
              </w:rPr>
              <w:t>‘</w:t>
            </w:r>
            <w:r w:rsidR="00FD3588" w:rsidRPr="00A305AD">
              <w:rPr>
                <w:rFonts w:ascii="Times New Roman" w:hAnsi="Times New Roman"/>
                <w:szCs w:val="20"/>
                <w:lang w:eastAsia="de-DE"/>
              </w:rPr>
              <w:t>Institution’s internal model approach</w:t>
            </w:r>
            <w:r w:rsidRPr="00A305AD">
              <w:rPr>
                <w:rFonts w:ascii="Times New Roman" w:hAnsi="Times New Roman"/>
                <w:szCs w:val="20"/>
                <w:lang w:eastAsia="de-DE"/>
              </w:rPr>
              <w:t>’</w:t>
            </w:r>
            <w:r w:rsidR="00FD3588" w:rsidRPr="00A305AD">
              <w:rPr>
                <w:rFonts w:ascii="Times New Roman" w:hAnsi="Times New Roman"/>
                <w:szCs w:val="20"/>
                <w:lang w:eastAsia="de-DE"/>
              </w:rPr>
              <w:t xml:space="preserve"> (as for </w:t>
            </w:r>
            <w:r w:rsidR="00FD2D61" w:rsidRPr="00A305AD">
              <w:rPr>
                <w:rFonts w:ascii="Times New Roman" w:hAnsi="Times New Roman"/>
                <w:szCs w:val="20"/>
                <w:lang w:eastAsia="de-DE"/>
              </w:rPr>
              <w:t>A</w:t>
            </w:r>
            <w:r w:rsidR="00FD3588" w:rsidRPr="00A305AD">
              <w:rPr>
                <w:rFonts w:ascii="Times New Roman" w:hAnsi="Times New Roman"/>
                <w:szCs w:val="20"/>
                <w:lang w:eastAsia="de-DE"/>
              </w:rPr>
              <w:t>rticle 325</w:t>
            </w:r>
            <w:proofErr w:type="gramStart"/>
            <w:r w:rsidR="00FD3588" w:rsidRPr="00A305AD">
              <w:rPr>
                <w:rFonts w:ascii="Times New Roman" w:hAnsi="Times New Roman"/>
                <w:szCs w:val="20"/>
                <w:lang w:eastAsia="de-DE"/>
              </w:rPr>
              <w:t>t(</w:t>
            </w:r>
            <w:proofErr w:type="gramEnd"/>
            <w:r w:rsidR="00FD3588" w:rsidRPr="00A305AD">
              <w:rPr>
                <w:rFonts w:ascii="Times New Roman" w:hAnsi="Times New Roman"/>
                <w:szCs w:val="20"/>
                <w:lang w:eastAsia="de-DE"/>
              </w:rPr>
              <w:t>1)</w:t>
            </w:r>
            <w:r w:rsidR="00FD2D61" w:rsidRPr="00A305AD">
              <w:rPr>
                <w:rFonts w:ascii="Times New Roman" w:hAnsi="Times New Roman"/>
                <w:szCs w:val="20"/>
                <w:lang w:eastAsia="de-DE"/>
              </w:rPr>
              <w:t>,</w:t>
            </w:r>
            <w:r w:rsidR="00FD3588" w:rsidRPr="00A305AD">
              <w:rPr>
                <w:rFonts w:ascii="Times New Roman" w:hAnsi="Times New Roman"/>
                <w:szCs w:val="20"/>
                <w:lang w:eastAsia="de-DE"/>
              </w:rPr>
              <w:t xml:space="preserve"> </w:t>
            </w:r>
            <w:proofErr w:type="gramStart"/>
            <w:r w:rsidR="00AA11C2" w:rsidRPr="00A305AD">
              <w:rPr>
                <w:rFonts w:ascii="Times New Roman" w:hAnsi="Times New Roman"/>
                <w:szCs w:val="20"/>
                <w:lang w:eastAsia="de-DE"/>
              </w:rPr>
              <w:t xml:space="preserve">second </w:t>
            </w:r>
            <w:r w:rsidR="00FD3588" w:rsidRPr="00A305AD">
              <w:rPr>
                <w:rFonts w:ascii="Times New Roman" w:hAnsi="Times New Roman"/>
                <w:szCs w:val="20"/>
                <w:lang w:eastAsia="de-DE"/>
              </w:rPr>
              <w:t>subparagraph</w:t>
            </w:r>
            <w:r w:rsidR="006B0088" w:rsidRPr="00A305AD">
              <w:rPr>
                <w:rFonts w:ascii="Times New Roman" w:hAnsi="Times New Roman"/>
                <w:szCs w:val="20"/>
                <w:lang w:eastAsia="de-DE"/>
              </w:rPr>
              <w:t>,</w:t>
            </w:r>
            <w:proofErr w:type="gramEnd"/>
            <w:r w:rsidR="00FD2D61" w:rsidRPr="00A305AD">
              <w:rPr>
                <w:rFonts w:ascii="Times New Roman" w:hAnsi="Times New Roman"/>
                <w:szCs w:val="20"/>
                <w:lang w:eastAsia="de-DE"/>
              </w:rPr>
              <w:t xml:space="preserve"> of </w:t>
            </w:r>
            <w:r w:rsidR="00DB788F" w:rsidRPr="00A305AD">
              <w:rPr>
                <w:rFonts w:ascii="Times New Roman" w:hAnsi="Times New Roman"/>
                <w:szCs w:val="20"/>
                <w:lang w:eastAsia="de-DE"/>
              </w:rPr>
              <w:t>that Regulation</w:t>
            </w:r>
            <w:r w:rsidR="00FD3588" w:rsidRPr="00A305AD">
              <w:rPr>
                <w:rFonts w:ascii="Times New Roman" w:hAnsi="Times New Roman"/>
                <w:szCs w:val="20"/>
                <w:lang w:eastAsia="de-DE"/>
              </w:rPr>
              <w:t>);</w:t>
            </w:r>
          </w:p>
        </w:tc>
      </w:tr>
      <w:tr w:rsidR="00FD3588" w:rsidRPr="00A305AD" w14:paraId="1D64C249" w14:textId="77777777" w:rsidTr="00B64C95">
        <w:tc>
          <w:tcPr>
            <w:tcW w:w="993" w:type="dxa"/>
            <w:shd w:val="clear" w:color="auto" w:fill="auto"/>
          </w:tcPr>
          <w:p w14:paraId="0C7A0714" w14:textId="421CF180"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0090</w:t>
            </w:r>
          </w:p>
        </w:tc>
        <w:tc>
          <w:tcPr>
            <w:tcW w:w="1701" w:type="dxa"/>
          </w:tcPr>
          <w:p w14:paraId="406E4E27"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Sensitivities definition</w:t>
            </w:r>
          </w:p>
        </w:tc>
        <w:tc>
          <w:tcPr>
            <w:tcW w:w="1842" w:type="dxa"/>
          </w:tcPr>
          <w:p w14:paraId="62B8F75F" w14:textId="0A239A37" w:rsidR="00FD3588" w:rsidRPr="00A305AD" w:rsidRDefault="00FD3588" w:rsidP="00FD3588">
            <w:pPr>
              <w:spacing w:before="0" w:after="0"/>
              <w:ind w:left="33"/>
              <w:jc w:val="left"/>
              <w:rPr>
                <w:rFonts w:ascii="Times New Roman" w:hAnsi="Times New Roman"/>
                <w:szCs w:val="20"/>
                <w:lang w:eastAsia="de-DE"/>
              </w:rPr>
            </w:pPr>
            <w:r w:rsidRPr="00A305AD">
              <w:rPr>
                <w:rFonts w:ascii="Times New Roman" w:hAnsi="Times New Roman"/>
                <w:szCs w:val="20"/>
                <w:lang w:eastAsia="de-DE"/>
              </w:rPr>
              <w:t>Art</w:t>
            </w:r>
            <w:r w:rsidR="00383376" w:rsidRPr="00A305AD">
              <w:rPr>
                <w:rFonts w:ascii="Times New Roman" w:hAnsi="Times New Roman"/>
                <w:szCs w:val="20"/>
                <w:lang w:eastAsia="de-DE"/>
              </w:rPr>
              <w:t>icles</w:t>
            </w:r>
            <w:r w:rsidRPr="00A305AD">
              <w:rPr>
                <w:rFonts w:ascii="Times New Roman" w:hAnsi="Times New Roman"/>
                <w:szCs w:val="20"/>
                <w:lang w:eastAsia="de-DE"/>
              </w:rPr>
              <w:t xml:space="preserve"> 325r, 325s</w:t>
            </w:r>
            <w:r w:rsidR="000E4F3E" w:rsidRPr="00A305AD">
              <w:rPr>
                <w:rFonts w:ascii="Times New Roman" w:hAnsi="Times New Roman"/>
                <w:szCs w:val="20"/>
                <w:lang w:eastAsia="de-DE"/>
              </w:rPr>
              <w:t xml:space="preserve"> and</w:t>
            </w:r>
            <w:r w:rsidRPr="00A305AD">
              <w:rPr>
                <w:rFonts w:ascii="Times New Roman" w:hAnsi="Times New Roman"/>
                <w:szCs w:val="20"/>
                <w:lang w:eastAsia="de-DE"/>
              </w:rPr>
              <w:t xml:space="preserve"> 325t of Regulation (EU) No 575/2013</w:t>
            </w:r>
          </w:p>
        </w:tc>
        <w:tc>
          <w:tcPr>
            <w:tcW w:w="9781" w:type="dxa"/>
          </w:tcPr>
          <w:p w14:paraId="28133042" w14:textId="77777777" w:rsidR="00B83D50" w:rsidRPr="00A305AD" w:rsidRDefault="00FD3588" w:rsidP="00FD3588">
            <w:pPr>
              <w:spacing w:before="0" w:after="0"/>
              <w:ind w:left="34"/>
              <w:jc w:val="left"/>
              <w:rPr>
                <w:rFonts w:ascii="Times New Roman" w:hAnsi="Times New Roman"/>
                <w:szCs w:val="20"/>
                <w:lang w:eastAsia="de-DE"/>
              </w:rPr>
            </w:pPr>
            <w:r w:rsidRPr="00A305AD">
              <w:rPr>
                <w:rFonts w:ascii="Times New Roman" w:hAnsi="Times New Roman"/>
                <w:szCs w:val="20"/>
                <w:lang w:eastAsia="de-DE"/>
              </w:rPr>
              <w:t xml:space="preserve">The institution shall specify which sensitivities definition is applied in the calculation of the own </w:t>
            </w:r>
            <w:proofErr w:type="gramStart"/>
            <w:r w:rsidRPr="00A305AD">
              <w:rPr>
                <w:rFonts w:ascii="Times New Roman" w:hAnsi="Times New Roman"/>
                <w:szCs w:val="20"/>
                <w:lang w:eastAsia="de-DE"/>
              </w:rPr>
              <w:t>funds</w:t>
            </w:r>
            <w:proofErr w:type="gramEnd"/>
            <w:r w:rsidRPr="00A305AD">
              <w:rPr>
                <w:rFonts w:ascii="Times New Roman" w:hAnsi="Times New Roman"/>
                <w:szCs w:val="20"/>
                <w:lang w:eastAsia="de-DE"/>
              </w:rPr>
              <w:t xml:space="preserve"> requirements. </w:t>
            </w:r>
          </w:p>
          <w:p w14:paraId="4996B726" w14:textId="77777777" w:rsidR="00B83D50" w:rsidRPr="00A305AD" w:rsidRDefault="00B83D50" w:rsidP="00FD3588">
            <w:pPr>
              <w:spacing w:before="0" w:after="0"/>
              <w:ind w:left="34"/>
              <w:jc w:val="left"/>
              <w:rPr>
                <w:rFonts w:ascii="Times New Roman" w:hAnsi="Times New Roman"/>
                <w:szCs w:val="20"/>
                <w:lang w:eastAsia="de-DE"/>
              </w:rPr>
            </w:pPr>
          </w:p>
          <w:p w14:paraId="6CF6E31B" w14:textId="77777777" w:rsidR="00FD3588" w:rsidRPr="00A305AD" w:rsidRDefault="00FD3588" w:rsidP="00FD3588">
            <w:pPr>
              <w:spacing w:before="0" w:after="0"/>
              <w:ind w:left="34"/>
              <w:jc w:val="left"/>
              <w:rPr>
                <w:rFonts w:ascii="Times New Roman" w:hAnsi="Times New Roman"/>
                <w:szCs w:val="20"/>
                <w:lang w:eastAsia="de-DE"/>
              </w:rPr>
            </w:pPr>
            <w:r w:rsidRPr="00A305AD">
              <w:rPr>
                <w:rFonts w:ascii="Times New Roman" w:hAnsi="Times New Roman"/>
                <w:szCs w:val="20"/>
                <w:lang w:eastAsia="de-DE"/>
              </w:rPr>
              <w:t>One of the following shall be reported:</w:t>
            </w:r>
          </w:p>
          <w:p w14:paraId="56737CB7" w14:textId="74E7C1E5" w:rsidR="00FD3588" w:rsidRPr="00A305AD" w:rsidRDefault="00B83D50" w:rsidP="00915309">
            <w:pPr>
              <w:numPr>
                <w:ilvl w:val="0"/>
                <w:numId w:val="40"/>
              </w:numPr>
              <w:spacing w:before="0" w:after="0"/>
              <w:jc w:val="left"/>
              <w:rPr>
                <w:rFonts w:ascii="Times New Roman" w:hAnsi="Times New Roman"/>
                <w:szCs w:val="20"/>
                <w:lang w:eastAsia="de-DE"/>
              </w:rPr>
            </w:pPr>
            <w:r w:rsidRPr="00A305AD">
              <w:rPr>
                <w:rFonts w:ascii="Times New Roman" w:hAnsi="Times New Roman"/>
                <w:szCs w:val="20"/>
                <w:lang w:eastAsia="de-DE"/>
              </w:rPr>
              <w:t>‘</w:t>
            </w:r>
            <w:r w:rsidR="00FD3588" w:rsidRPr="00A305AD">
              <w:rPr>
                <w:rFonts w:ascii="Times New Roman" w:hAnsi="Times New Roman"/>
                <w:szCs w:val="20"/>
                <w:lang w:eastAsia="de-DE"/>
              </w:rPr>
              <w:t>Sensitivities definition in Art</w:t>
            </w:r>
            <w:r w:rsidR="00383376" w:rsidRPr="00A305AD">
              <w:rPr>
                <w:rFonts w:ascii="Times New Roman" w:hAnsi="Times New Roman"/>
                <w:szCs w:val="20"/>
                <w:lang w:eastAsia="de-DE"/>
              </w:rPr>
              <w:t>icles</w:t>
            </w:r>
            <w:r w:rsidR="00FD3588" w:rsidRPr="00A305AD">
              <w:rPr>
                <w:rFonts w:ascii="Times New Roman" w:hAnsi="Times New Roman"/>
                <w:szCs w:val="20"/>
                <w:lang w:eastAsia="de-DE"/>
              </w:rPr>
              <w:t xml:space="preserve"> 325r and 325s of </w:t>
            </w:r>
            <w:r w:rsidR="00F3267D" w:rsidRPr="00A305AD">
              <w:rPr>
                <w:rFonts w:ascii="Times New Roman" w:hAnsi="Times New Roman"/>
                <w:szCs w:val="20"/>
                <w:lang w:eastAsia="de-DE"/>
              </w:rPr>
              <w:t>Regulation (EU) No 575/2013</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p>
          <w:p w14:paraId="09856DC1" w14:textId="02A15E93" w:rsidR="00FD3588" w:rsidRPr="00A305AD" w:rsidRDefault="00B83D50" w:rsidP="002B3228">
            <w:pPr>
              <w:numPr>
                <w:ilvl w:val="0"/>
                <w:numId w:val="40"/>
              </w:numPr>
              <w:spacing w:before="0" w:after="0"/>
              <w:jc w:val="left"/>
              <w:rPr>
                <w:rFonts w:ascii="Times New Roman" w:hAnsi="Times New Roman"/>
                <w:szCs w:val="20"/>
                <w:lang w:eastAsia="de-DE"/>
              </w:rPr>
            </w:pPr>
            <w:r w:rsidRPr="00A305AD">
              <w:rPr>
                <w:rFonts w:ascii="Times New Roman" w:hAnsi="Times New Roman"/>
                <w:szCs w:val="20"/>
                <w:lang w:eastAsia="de-DE"/>
              </w:rPr>
              <w:t>‘</w:t>
            </w:r>
            <w:r w:rsidR="00FD3588" w:rsidRPr="00A305AD">
              <w:rPr>
                <w:rFonts w:ascii="Times New Roman" w:hAnsi="Times New Roman"/>
                <w:szCs w:val="20"/>
                <w:lang w:eastAsia="de-DE"/>
              </w:rPr>
              <w:t xml:space="preserve">Sensitivities definition in accordance </w:t>
            </w:r>
            <w:r w:rsidR="00507FA6" w:rsidRPr="00A305AD">
              <w:rPr>
                <w:rFonts w:ascii="Times New Roman" w:hAnsi="Times New Roman"/>
                <w:szCs w:val="20"/>
                <w:lang w:eastAsia="de-DE"/>
              </w:rPr>
              <w:t>with</w:t>
            </w:r>
            <w:r w:rsidR="00FD3588" w:rsidRPr="00A305AD">
              <w:rPr>
                <w:rFonts w:ascii="Times New Roman" w:hAnsi="Times New Roman"/>
                <w:szCs w:val="20"/>
                <w:lang w:eastAsia="de-DE"/>
              </w:rPr>
              <w:t xml:space="preserve"> Art</w:t>
            </w:r>
            <w:r w:rsidR="002B3228" w:rsidRPr="00A305AD">
              <w:rPr>
                <w:rFonts w:ascii="Times New Roman" w:hAnsi="Times New Roman"/>
                <w:szCs w:val="20"/>
                <w:lang w:eastAsia="de-DE"/>
              </w:rPr>
              <w:t>icle</w:t>
            </w:r>
            <w:r w:rsidR="00FD3588" w:rsidRPr="00A305AD">
              <w:rPr>
                <w:rFonts w:ascii="Times New Roman" w:hAnsi="Times New Roman"/>
                <w:szCs w:val="20"/>
                <w:lang w:eastAsia="de-DE"/>
              </w:rPr>
              <w:t xml:space="preserve"> 325</w:t>
            </w:r>
            <w:proofErr w:type="gramStart"/>
            <w:r w:rsidR="00FD3588" w:rsidRPr="00A305AD">
              <w:rPr>
                <w:rFonts w:ascii="Times New Roman" w:hAnsi="Times New Roman"/>
                <w:szCs w:val="20"/>
                <w:lang w:eastAsia="de-DE"/>
              </w:rPr>
              <w:t>t(</w:t>
            </w:r>
            <w:proofErr w:type="gramEnd"/>
            <w:r w:rsidR="00FD3588" w:rsidRPr="00A305AD">
              <w:rPr>
                <w:rFonts w:ascii="Times New Roman" w:hAnsi="Times New Roman"/>
                <w:szCs w:val="20"/>
                <w:lang w:eastAsia="de-DE"/>
              </w:rPr>
              <w:t>5</w:t>
            </w:r>
            <w:r w:rsidR="002B3228" w:rsidRPr="00A305AD">
              <w:rPr>
                <w:rFonts w:ascii="Times New Roman" w:hAnsi="Times New Roman"/>
                <w:szCs w:val="20"/>
                <w:lang w:eastAsia="de-DE"/>
              </w:rPr>
              <w:t>) and (</w:t>
            </w:r>
            <w:r w:rsidR="00FD3588" w:rsidRPr="00A305AD">
              <w:rPr>
                <w:rFonts w:ascii="Times New Roman" w:hAnsi="Times New Roman"/>
                <w:szCs w:val="20"/>
                <w:lang w:eastAsia="de-DE"/>
              </w:rPr>
              <w:t xml:space="preserve">6) </w:t>
            </w:r>
            <w:r w:rsidR="00834BD9" w:rsidRPr="00A305AD">
              <w:rPr>
                <w:rFonts w:ascii="Times New Roman" w:hAnsi="Times New Roman"/>
                <w:szCs w:val="20"/>
                <w:lang w:eastAsia="de-DE"/>
              </w:rPr>
              <w:t>of Regulation (EU) No 575/2013</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p>
          <w:p w14:paraId="49FEAD4A" w14:textId="77777777" w:rsidR="00B83D50" w:rsidRPr="00A305AD" w:rsidRDefault="00B83D50" w:rsidP="00B83D50">
            <w:pPr>
              <w:spacing w:before="0" w:after="0"/>
              <w:ind w:left="34"/>
              <w:jc w:val="left"/>
              <w:rPr>
                <w:rFonts w:ascii="Times New Roman" w:hAnsi="Times New Roman"/>
                <w:szCs w:val="20"/>
                <w:lang w:eastAsia="de-DE"/>
              </w:rPr>
            </w:pPr>
          </w:p>
          <w:p w14:paraId="278466B4" w14:textId="12DFE050" w:rsidR="00B83D50" w:rsidRPr="00A305AD" w:rsidRDefault="00B83D50" w:rsidP="00B83D50">
            <w:pPr>
              <w:spacing w:before="0" w:after="0"/>
              <w:jc w:val="left"/>
              <w:rPr>
                <w:rFonts w:ascii="Times New Roman" w:hAnsi="Times New Roman"/>
                <w:szCs w:val="20"/>
                <w:lang w:eastAsia="de-DE"/>
              </w:rPr>
            </w:pPr>
            <w:r w:rsidRPr="00A305AD">
              <w:rPr>
                <w:rFonts w:ascii="Times New Roman" w:hAnsi="Times New Roman"/>
                <w:szCs w:val="20"/>
                <w:lang w:eastAsia="de-DE"/>
              </w:rPr>
              <w:t>Where the risk factor identifier selected in column 0010 corresponds to the curvature risk component of the sensitivities-based method, the value indicated in point (b) shall be reported if any of the sensitivities used in the calculation of the reported curvature risk position are based on a sensitivity definition in accordance with Article 325t(5) and (6) of Regulation (EU) No 575/2013, and the value indicated in point (a) shall be reported otherwise.</w:t>
            </w:r>
          </w:p>
        </w:tc>
      </w:tr>
      <w:tr w:rsidR="00FD3588" w:rsidRPr="00A305AD" w14:paraId="6D47DC43" w14:textId="77777777" w:rsidTr="00B64C95">
        <w:tc>
          <w:tcPr>
            <w:tcW w:w="993" w:type="dxa"/>
            <w:shd w:val="clear" w:color="auto" w:fill="auto"/>
          </w:tcPr>
          <w:p w14:paraId="3D7E3B84" w14:textId="6B699E7A"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0100</w:t>
            </w:r>
          </w:p>
        </w:tc>
        <w:tc>
          <w:tcPr>
            <w:tcW w:w="1701" w:type="dxa"/>
          </w:tcPr>
          <w:p w14:paraId="2EBE1E5B"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Free text box</w:t>
            </w:r>
          </w:p>
        </w:tc>
        <w:tc>
          <w:tcPr>
            <w:tcW w:w="1842" w:type="dxa"/>
          </w:tcPr>
          <w:p w14:paraId="4E9F5602" w14:textId="77777777" w:rsidR="00FD3588" w:rsidRPr="00A305AD" w:rsidRDefault="00FD3588" w:rsidP="00FD3588">
            <w:pPr>
              <w:spacing w:before="0" w:after="0"/>
              <w:ind w:left="33"/>
              <w:jc w:val="left"/>
              <w:rPr>
                <w:rFonts w:ascii="Times New Roman" w:hAnsi="Times New Roman"/>
                <w:szCs w:val="20"/>
                <w:lang w:eastAsia="de-DE"/>
              </w:rPr>
            </w:pPr>
          </w:p>
        </w:tc>
        <w:tc>
          <w:tcPr>
            <w:tcW w:w="9781" w:type="dxa"/>
          </w:tcPr>
          <w:p w14:paraId="51B37978" w14:textId="77777777" w:rsidR="00FD3588" w:rsidRPr="00A305AD" w:rsidRDefault="00FD3588" w:rsidP="00FD3588">
            <w:pPr>
              <w:spacing w:before="0" w:after="0"/>
              <w:ind w:left="33"/>
              <w:rPr>
                <w:rFonts w:ascii="Times New Roman" w:hAnsi="Times New Roman"/>
              </w:rPr>
            </w:pPr>
            <w:r w:rsidRPr="00A305AD">
              <w:rPr>
                <w:rFonts w:ascii="Times New Roman" w:hAnsi="Times New Roman"/>
              </w:rPr>
              <w:t>An institution may provide additional information in this column concerning pricing model and sensitivities definition applied.</w:t>
            </w:r>
          </w:p>
        </w:tc>
      </w:tr>
      <w:tr w:rsidR="00700E70" w:rsidRPr="00A305AD" w14:paraId="5AF5485B" w14:textId="77777777" w:rsidTr="00B64C95">
        <w:tc>
          <w:tcPr>
            <w:tcW w:w="993" w:type="dxa"/>
            <w:shd w:val="clear" w:color="auto" w:fill="auto"/>
          </w:tcPr>
          <w:p w14:paraId="198460C8" w14:textId="1AD3A27C" w:rsidR="00700E70" w:rsidRPr="00A305AD" w:rsidRDefault="00700E70" w:rsidP="00FD3588">
            <w:pPr>
              <w:spacing w:before="0" w:after="0"/>
              <w:ind w:left="33"/>
              <w:rPr>
                <w:rFonts w:ascii="Times New Roman" w:hAnsi="Times New Roman"/>
                <w:szCs w:val="20"/>
                <w:lang w:eastAsia="de-DE"/>
              </w:rPr>
            </w:pPr>
            <w:r w:rsidRPr="00A305AD">
              <w:rPr>
                <w:rFonts w:ascii="Times New Roman" w:hAnsi="Times New Roman"/>
                <w:szCs w:val="20"/>
                <w:lang w:eastAsia="de-DE"/>
              </w:rPr>
              <w:t>0110</w:t>
            </w:r>
          </w:p>
        </w:tc>
        <w:tc>
          <w:tcPr>
            <w:tcW w:w="1701" w:type="dxa"/>
          </w:tcPr>
          <w:p w14:paraId="0681A9BC" w14:textId="3C713D97" w:rsidR="00700E70" w:rsidRPr="00A305AD" w:rsidRDefault="003702E5" w:rsidP="00FD3588">
            <w:pPr>
              <w:spacing w:before="0" w:after="0"/>
              <w:ind w:left="33"/>
              <w:rPr>
                <w:rFonts w:ascii="Times New Roman" w:hAnsi="Times New Roman"/>
                <w:szCs w:val="20"/>
                <w:lang w:eastAsia="de-DE"/>
              </w:rPr>
            </w:pPr>
            <w:r w:rsidRPr="00A305AD">
              <w:rPr>
                <w:rFonts w:ascii="Times New Roman" w:hAnsi="Times New Roman"/>
                <w:szCs w:val="20"/>
                <w:lang w:eastAsia="de-DE"/>
              </w:rPr>
              <w:t>Additional identifier</w:t>
            </w:r>
            <w:r w:rsidR="00700E70" w:rsidRPr="00A305AD">
              <w:rPr>
                <w:rFonts w:ascii="Times New Roman" w:hAnsi="Times New Roman"/>
                <w:szCs w:val="20"/>
                <w:lang w:eastAsia="de-DE"/>
              </w:rPr>
              <w:t>2</w:t>
            </w:r>
          </w:p>
        </w:tc>
        <w:tc>
          <w:tcPr>
            <w:tcW w:w="1842" w:type="dxa"/>
          </w:tcPr>
          <w:p w14:paraId="375932F1" w14:textId="0476E70A" w:rsidR="00700E70" w:rsidRPr="00A305AD" w:rsidRDefault="00700E70" w:rsidP="00FD3588">
            <w:pPr>
              <w:spacing w:before="0" w:after="0"/>
              <w:ind w:left="33"/>
              <w:jc w:val="left"/>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p(</w:t>
            </w:r>
            <w:proofErr w:type="gramEnd"/>
            <w:r w:rsidRPr="00A305AD">
              <w:rPr>
                <w:rFonts w:ascii="Times New Roman" w:hAnsi="Times New Roman"/>
                <w:szCs w:val="20"/>
                <w:lang w:eastAsia="de-DE"/>
              </w:rPr>
              <w:t>2) of Regulation (EU) No 575/2013</w:t>
            </w:r>
          </w:p>
        </w:tc>
        <w:tc>
          <w:tcPr>
            <w:tcW w:w="9781" w:type="dxa"/>
          </w:tcPr>
          <w:p w14:paraId="5E9DBC1D" w14:textId="320581A3" w:rsidR="00700E70" w:rsidRPr="00A305AD" w:rsidRDefault="00700E70" w:rsidP="00FD3588">
            <w:pPr>
              <w:spacing w:before="0" w:after="0"/>
              <w:ind w:left="33"/>
              <w:rPr>
                <w:rFonts w:ascii="Times New Roman" w:hAnsi="Times New Roman"/>
                <w:szCs w:val="20"/>
                <w:lang w:eastAsia="de-DE"/>
              </w:rPr>
            </w:pPr>
            <w:r w:rsidRPr="00A305AD">
              <w:rPr>
                <w:rFonts w:ascii="Times New Roman" w:hAnsi="Times New Roman"/>
                <w:szCs w:val="20"/>
                <w:lang w:eastAsia="de-DE"/>
              </w:rPr>
              <w:t xml:space="preserve">Where the risk factor identifier selected in column 0010 corresponds to the risk class Commodity risk and the Delta risk component of the sensitivities-based method, the answer shall be the set of legal terms regarding the delivery location or another corresponding unique identifier. </w:t>
            </w:r>
          </w:p>
          <w:p w14:paraId="1DF9BFB4" w14:textId="77777777" w:rsidR="00700E70" w:rsidRPr="00A305AD" w:rsidRDefault="00700E70" w:rsidP="00FD3588">
            <w:pPr>
              <w:spacing w:before="0" w:after="0"/>
              <w:ind w:left="33"/>
              <w:rPr>
                <w:rFonts w:ascii="Times New Roman" w:hAnsi="Times New Roman"/>
                <w:szCs w:val="20"/>
                <w:lang w:eastAsia="de-DE"/>
              </w:rPr>
            </w:pPr>
          </w:p>
          <w:p w14:paraId="74041061" w14:textId="16ACE825" w:rsidR="00700E70" w:rsidRPr="00A305AD" w:rsidRDefault="00700E70" w:rsidP="00FD3588">
            <w:pPr>
              <w:spacing w:before="0" w:after="0"/>
              <w:ind w:left="33"/>
              <w:rPr>
                <w:rFonts w:ascii="Times New Roman" w:hAnsi="Times New Roman"/>
              </w:rPr>
            </w:pPr>
            <w:r w:rsidRPr="00A305AD">
              <w:rPr>
                <w:rFonts w:ascii="Times New Roman" w:hAnsi="Times New Roman"/>
                <w:szCs w:val="20"/>
                <w:lang w:eastAsia="de-DE"/>
              </w:rPr>
              <w:t xml:space="preserve">Where </w:t>
            </w:r>
            <w:r w:rsidR="00D56C2C" w:rsidRPr="00A305AD">
              <w:rPr>
                <w:rFonts w:ascii="Times New Roman" w:hAnsi="Times New Roman"/>
                <w:szCs w:val="20"/>
                <w:lang w:eastAsia="de-DE"/>
              </w:rPr>
              <w:t xml:space="preserve">none of </w:t>
            </w:r>
            <w:r w:rsidR="000E4F3E" w:rsidRPr="00A305AD">
              <w:rPr>
                <w:rFonts w:ascii="Times New Roman" w:hAnsi="Times New Roman"/>
                <w:szCs w:val="20"/>
                <w:lang w:eastAsia="de-DE"/>
              </w:rPr>
              <w:t>those</w:t>
            </w:r>
            <w:r w:rsidR="00D56C2C" w:rsidRPr="00A305AD">
              <w:rPr>
                <w:rFonts w:ascii="Times New Roman" w:hAnsi="Times New Roman"/>
                <w:szCs w:val="20"/>
                <w:lang w:eastAsia="de-DE"/>
              </w:rPr>
              <w:t xml:space="preserve"> cases applies, institutions shall report an explicit value (NULL) as not applicable.</w:t>
            </w:r>
          </w:p>
        </w:tc>
      </w:tr>
      <w:tr w:rsidR="00700E70" w:rsidRPr="00A305AD" w14:paraId="58681245" w14:textId="77777777" w:rsidTr="00B64C95">
        <w:tc>
          <w:tcPr>
            <w:tcW w:w="993" w:type="dxa"/>
            <w:shd w:val="clear" w:color="auto" w:fill="auto"/>
          </w:tcPr>
          <w:p w14:paraId="496A095B" w14:textId="7BCFC452" w:rsidR="00700E70" w:rsidRPr="00A305AD" w:rsidRDefault="00700E70" w:rsidP="00700E70">
            <w:pPr>
              <w:spacing w:before="0" w:after="0"/>
              <w:ind w:left="33"/>
              <w:rPr>
                <w:rFonts w:ascii="Times New Roman" w:hAnsi="Times New Roman"/>
                <w:szCs w:val="20"/>
                <w:lang w:eastAsia="de-DE"/>
              </w:rPr>
            </w:pPr>
            <w:r w:rsidRPr="00A305AD">
              <w:rPr>
                <w:rFonts w:ascii="Times New Roman" w:hAnsi="Times New Roman"/>
                <w:szCs w:val="20"/>
                <w:lang w:eastAsia="de-DE"/>
              </w:rPr>
              <w:t>0120</w:t>
            </w:r>
          </w:p>
        </w:tc>
        <w:tc>
          <w:tcPr>
            <w:tcW w:w="1701" w:type="dxa"/>
          </w:tcPr>
          <w:p w14:paraId="03F5C6C6" w14:textId="5A04FA67" w:rsidR="00700E70" w:rsidRPr="00A305AD" w:rsidRDefault="00700E70" w:rsidP="00700E70">
            <w:pPr>
              <w:spacing w:before="0" w:after="0"/>
              <w:ind w:left="33"/>
              <w:rPr>
                <w:rFonts w:ascii="Times New Roman" w:hAnsi="Times New Roman"/>
                <w:szCs w:val="20"/>
                <w:lang w:eastAsia="de-DE"/>
              </w:rPr>
            </w:pPr>
            <w:r w:rsidRPr="00A305AD">
              <w:rPr>
                <w:rFonts w:ascii="Times New Roman" w:hAnsi="Times New Roman"/>
              </w:rPr>
              <w:t>Credit quality category</w:t>
            </w:r>
          </w:p>
        </w:tc>
        <w:tc>
          <w:tcPr>
            <w:tcW w:w="1842" w:type="dxa"/>
          </w:tcPr>
          <w:p w14:paraId="06D73DD3" w14:textId="33AF30B5" w:rsidR="00700E70" w:rsidRPr="00A305AD" w:rsidRDefault="00700E70" w:rsidP="00700E70">
            <w:pPr>
              <w:spacing w:before="0" w:after="0"/>
              <w:ind w:left="33"/>
              <w:jc w:val="left"/>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m(</w:t>
            </w:r>
            <w:proofErr w:type="gramEnd"/>
            <w:r w:rsidRPr="00A305AD">
              <w:rPr>
                <w:rFonts w:ascii="Times New Roman" w:hAnsi="Times New Roman"/>
                <w:szCs w:val="20"/>
                <w:lang w:eastAsia="de-DE"/>
              </w:rPr>
              <w:t xml:space="preserve">1) and </w:t>
            </w:r>
            <w:r w:rsidR="000E4F3E" w:rsidRPr="00A305AD">
              <w:rPr>
                <w:rFonts w:ascii="Times New Roman" w:hAnsi="Times New Roman"/>
                <w:szCs w:val="20"/>
                <w:lang w:eastAsia="de-DE"/>
              </w:rPr>
              <w:t xml:space="preserve">Article </w:t>
            </w:r>
            <w:r w:rsidRPr="00A305AD">
              <w:rPr>
                <w:rFonts w:ascii="Times New Roman" w:hAnsi="Times New Roman"/>
                <w:szCs w:val="20"/>
                <w:lang w:eastAsia="de-DE"/>
              </w:rPr>
              <w:t>325</w:t>
            </w:r>
            <w:proofErr w:type="gramStart"/>
            <w:r w:rsidRPr="00A305AD">
              <w:rPr>
                <w:rFonts w:ascii="Times New Roman" w:hAnsi="Times New Roman"/>
                <w:szCs w:val="20"/>
                <w:lang w:eastAsia="de-DE"/>
              </w:rPr>
              <w:t>ah(</w:t>
            </w:r>
            <w:proofErr w:type="gramEnd"/>
            <w:r w:rsidRPr="00A305AD">
              <w:rPr>
                <w:rFonts w:ascii="Times New Roman" w:hAnsi="Times New Roman"/>
                <w:szCs w:val="20"/>
                <w:lang w:eastAsia="de-DE"/>
              </w:rPr>
              <w:t>1) of Regulation (EU) No 575/2013</w:t>
            </w:r>
          </w:p>
        </w:tc>
        <w:tc>
          <w:tcPr>
            <w:tcW w:w="9781" w:type="dxa"/>
          </w:tcPr>
          <w:p w14:paraId="2C279BD2" w14:textId="60048466" w:rsidR="003702E5" w:rsidRPr="00A305AD" w:rsidRDefault="00700E70" w:rsidP="003702E5">
            <w:pPr>
              <w:spacing w:before="0" w:after="0"/>
              <w:rPr>
                <w:rFonts w:ascii="Times New Roman" w:hAnsi="Times New Roman"/>
                <w:szCs w:val="20"/>
                <w:lang w:eastAsia="de-DE"/>
              </w:rPr>
            </w:pPr>
            <w:r w:rsidRPr="00A305AD">
              <w:rPr>
                <w:rFonts w:ascii="Times New Roman" w:hAnsi="Times New Roman"/>
                <w:szCs w:val="20"/>
                <w:lang w:eastAsia="de-DE"/>
              </w:rPr>
              <w:t xml:space="preserve">Where the risk factor identifier selected in column 0010 corresponds to the risk class Credit spread risk for non-securitisation and the Delta risk component of the sensitivities-based method, the answer shall be </w:t>
            </w:r>
            <w:r w:rsidR="003702E5" w:rsidRPr="00A305AD">
              <w:rPr>
                <w:rFonts w:ascii="Times New Roman" w:hAnsi="Times New Roman"/>
                <w:szCs w:val="20"/>
                <w:lang w:eastAsia="de-DE"/>
              </w:rPr>
              <w:t>one of the following:</w:t>
            </w:r>
          </w:p>
          <w:p w14:paraId="069184CF" w14:textId="77777777" w:rsidR="003702E5" w:rsidRPr="00A305AD" w:rsidRDefault="003702E5" w:rsidP="003702E5">
            <w:pPr>
              <w:spacing w:before="0" w:after="0"/>
              <w:rPr>
                <w:rFonts w:ascii="Times New Roman" w:hAnsi="Times New Roman"/>
                <w:szCs w:val="20"/>
                <w:lang w:eastAsia="de-DE"/>
              </w:rPr>
            </w:pPr>
          </w:p>
          <w:p w14:paraId="17A0B18C" w14:textId="03B5DFFC" w:rsidR="003702E5" w:rsidRPr="00A305AD" w:rsidRDefault="003702E5" w:rsidP="00F7756E">
            <w:pPr>
              <w:numPr>
                <w:ilvl w:val="0"/>
                <w:numId w:val="51"/>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 1</w:t>
            </w:r>
            <w:proofErr w:type="gramStart"/>
            <w:r w:rsidRPr="00A305AD">
              <w:rPr>
                <w:rFonts w:ascii="Times New Roman" w:hAnsi="Times New Roman"/>
                <w:szCs w:val="20"/>
                <w:lang w:eastAsia="de-DE"/>
              </w:rPr>
              <w:t>’;</w:t>
            </w:r>
            <w:proofErr w:type="gramEnd"/>
          </w:p>
          <w:p w14:paraId="0AC8121E" w14:textId="735E6AF6" w:rsidR="003702E5" w:rsidRPr="00A305AD" w:rsidRDefault="003702E5" w:rsidP="00F7756E">
            <w:pPr>
              <w:numPr>
                <w:ilvl w:val="0"/>
                <w:numId w:val="51"/>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 xml:space="preserve">CQS </w:t>
            </w:r>
            <w:r w:rsidRPr="00A305AD">
              <w:rPr>
                <w:rFonts w:ascii="Times New Roman" w:hAnsi="Times New Roman"/>
                <w:szCs w:val="20"/>
                <w:lang w:eastAsia="de-DE"/>
              </w:rPr>
              <w:t>2</w:t>
            </w:r>
            <w:proofErr w:type="gramStart"/>
            <w:r w:rsidRPr="00A305AD">
              <w:rPr>
                <w:rFonts w:ascii="Times New Roman" w:hAnsi="Times New Roman"/>
                <w:szCs w:val="20"/>
                <w:lang w:eastAsia="de-DE"/>
              </w:rPr>
              <w:t>’;</w:t>
            </w:r>
            <w:proofErr w:type="gramEnd"/>
          </w:p>
          <w:p w14:paraId="386BBC9A" w14:textId="083A5AD8" w:rsidR="003702E5" w:rsidRPr="00A305AD" w:rsidRDefault="003702E5" w:rsidP="00F7756E">
            <w:pPr>
              <w:numPr>
                <w:ilvl w:val="0"/>
                <w:numId w:val="51"/>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3</w:t>
            </w:r>
            <w:proofErr w:type="gramStart"/>
            <w:r w:rsidRPr="00A305AD">
              <w:rPr>
                <w:rFonts w:ascii="Times New Roman" w:hAnsi="Times New Roman"/>
                <w:szCs w:val="20"/>
                <w:lang w:eastAsia="de-DE"/>
              </w:rPr>
              <w:t>’;</w:t>
            </w:r>
            <w:proofErr w:type="gramEnd"/>
          </w:p>
          <w:p w14:paraId="182F2029" w14:textId="41BBC1FF" w:rsidR="003702E5" w:rsidRPr="00A305AD" w:rsidRDefault="003702E5" w:rsidP="00F7756E">
            <w:pPr>
              <w:numPr>
                <w:ilvl w:val="0"/>
                <w:numId w:val="51"/>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0083783F" w:rsidRPr="00A305AD" w:rsidDel="0083783F">
              <w:rPr>
                <w:rFonts w:ascii="Times New Roman" w:hAnsi="Times New Roman"/>
                <w:szCs w:val="20"/>
                <w:lang w:eastAsia="de-DE"/>
              </w:rPr>
              <w:t xml:space="preserve"> </w:t>
            </w:r>
            <w:r w:rsidRPr="00A305AD">
              <w:rPr>
                <w:rFonts w:ascii="Times New Roman" w:hAnsi="Times New Roman"/>
                <w:szCs w:val="20"/>
                <w:lang w:eastAsia="de-DE"/>
              </w:rPr>
              <w:t>4</w:t>
            </w:r>
            <w:proofErr w:type="gramStart"/>
            <w:r w:rsidRPr="00A305AD">
              <w:rPr>
                <w:rFonts w:ascii="Times New Roman" w:hAnsi="Times New Roman"/>
                <w:szCs w:val="20"/>
                <w:lang w:eastAsia="de-DE"/>
              </w:rPr>
              <w:t>’;</w:t>
            </w:r>
            <w:proofErr w:type="gramEnd"/>
          </w:p>
          <w:p w14:paraId="62F191EB" w14:textId="5B0E2FF2" w:rsidR="003702E5" w:rsidRPr="00A305AD" w:rsidRDefault="003702E5" w:rsidP="00F7756E">
            <w:pPr>
              <w:numPr>
                <w:ilvl w:val="0"/>
                <w:numId w:val="51"/>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5</w:t>
            </w:r>
            <w:proofErr w:type="gramStart"/>
            <w:r w:rsidRPr="00A305AD">
              <w:rPr>
                <w:rFonts w:ascii="Times New Roman" w:hAnsi="Times New Roman"/>
                <w:szCs w:val="20"/>
                <w:lang w:eastAsia="de-DE"/>
              </w:rPr>
              <w:t>’;</w:t>
            </w:r>
            <w:proofErr w:type="gramEnd"/>
          </w:p>
          <w:p w14:paraId="6877DA15" w14:textId="4A524EB9" w:rsidR="003702E5" w:rsidRPr="00A305AD" w:rsidRDefault="003702E5" w:rsidP="00F7756E">
            <w:pPr>
              <w:numPr>
                <w:ilvl w:val="0"/>
                <w:numId w:val="51"/>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6</w:t>
            </w:r>
            <w:proofErr w:type="gramStart"/>
            <w:r w:rsidRPr="00A305AD">
              <w:rPr>
                <w:rFonts w:ascii="Times New Roman" w:hAnsi="Times New Roman"/>
                <w:szCs w:val="20"/>
                <w:lang w:eastAsia="de-DE"/>
              </w:rPr>
              <w:t>’;</w:t>
            </w:r>
            <w:proofErr w:type="gramEnd"/>
          </w:p>
          <w:p w14:paraId="58F63F2E" w14:textId="52A2FA0E" w:rsidR="003702E5" w:rsidRPr="00A305AD" w:rsidRDefault="003702E5" w:rsidP="00F7756E">
            <w:pPr>
              <w:numPr>
                <w:ilvl w:val="0"/>
                <w:numId w:val="51"/>
              </w:numPr>
              <w:spacing w:before="0" w:after="0"/>
              <w:rPr>
                <w:rFonts w:ascii="Times New Roman" w:hAnsi="Times New Roman"/>
                <w:szCs w:val="20"/>
                <w:lang w:eastAsia="de-DE"/>
              </w:rPr>
            </w:pPr>
            <w:r w:rsidRPr="00A305AD">
              <w:rPr>
                <w:rFonts w:ascii="Times New Roman" w:hAnsi="Times New Roman"/>
                <w:szCs w:val="20"/>
                <w:lang w:eastAsia="de-DE"/>
              </w:rPr>
              <w:t>‘</w:t>
            </w:r>
            <w:r w:rsidR="00C214E6" w:rsidRPr="00A305AD">
              <w:rPr>
                <w:rFonts w:ascii="Times New Roman" w:hAnsi="Times New Roman"/>
                <w:szCs w:val="20"/>
                <w:lang w:eastAsia="de-DE"/>
              </w:rPr>
              <w:t>No CQS assigned (unrated)</w:t>
            </w:r>
            <w:r w:rsidRPr="00A305AD">
              <w:rPr>
                <w:rFonts w:ascii="Times New Roman" w:hAnsi="Times New Roman"/>
                <w:szCs w:val="20"/>
                <w:lang w:eastAsia="de-DE"/>
              </w:rPr>
              <w:t>’.</w:t>
            </w:r>
          </w:p>
          <w:p w14:paraId="33C24B69" w14:textId="2F6ABED5" w:rsidR="00700E70" w:rsidRPr="00A305AD" w:rsidRDefault="00700E70" w:rsidP="00700E70">
            <w:pPr>
              <w:spacing w:before="0" w:after="0"/>
              <w:ind w:left="33"/>
              <w:rPr>
                <w:rFonts w:ascii="Times New Roman" w:hAnsi="Times New Roman"/>
                <w:szCs w:val="20"/>
                <w:lang w:eastAsia="de-DE"/>
              </w:rPr>
            </w:pPr>
          </w:p>
          <w:p w14:paraId="0A6B7B5B" w14:textId="1B40B084" w:rsidR="00700E70" w:rsidRPr="00A305AD" w:rsidRDefault="003702E5" w:rsidP="00700E70">
            <w:pPr>
              <w:spacing w:before="0" w:after="0"/>
              <w:ind w:left="33"/>
              <w:rPr>
                <w:rFonts w:ascii="Times New Roman" w:hAnsi="Times New Roman"/>
              </w:rPr>
            </w:pPr>
            <w:r w:rsidRPr="00A305AD">
              <w:rPr>
                <w:rFonts w:ascii="Times New Roman" w:hAnsi="Times New Roman"/>
                <w:szCs w:val="20"/>
                <w:lang w:eastAsia="de-DE"/>
              </w:rPr>
              <w:t xml:space="preserve">Where </w:t>
            </w:r>
            <w:r w:rsidR="00D56C2C" w:rsidRPr="00A305AD">
              <w:rPr>
                <w:rFonts w:ascii="Times New Roman" w:hAnsi="Times New Roman"/>
                <w:szCs w:val="20"/>
                <w:lang w:eastAsia="de-DE"/>
              </w:rPr>
              <w:t>none of th</w:t>
            </w:r>
            <w:r w:rsidR="00224121" w:rsidRPr="00A305AD">
              <w:rPr>
                <w:rFonts w:ascii="Times New Roman" w:hAnsi="Times New Roman"/>
                <w:szCs w:val="20"/>
                <w:lang w:eastAsia="de-DE"/>
              </w:rPr>
              <w:t>ose</w:t>
            </w:r>
            <w:r w:rsidR="00D56C2C" w:rsidRPr="00A305AD">
              <w:rPr>
                <w:rFonts w:ascii="Times New Roman" w:hAnsi="Times New Roman"/>
                <w:szCs w:val="20"/>
                <w:lang w:eastAsia="de-DE"/>
              </w:rPr>
              <w:t xml:space="preserve"> cases applies, institutions shall report an explicit value (NULL) as not applicable.</w:t>
            </w:r>
          </w:p>
        </w:tc>
      </w:tr>
    </w:tbl>
    <w:p w14:paraId="3DF46ED4" w14:textId="6B9560B1" w:rsidR="00FD3588" w:rsidRDefault="00FD3588" w:rsidP="00C61FF5">
      <w:pPr>
        <w:rPr>
          <w:rStyle w:val="InstructionsTabelleText"/>
          <w:rFonts w:ascii="Times New Roman" w:hAnsi="Times New Roman"/>
          <w:szCs w:val="20"/>
        </w:rPr>
      </w:pPr>
    </w:p>
    <w:p w14:paraId="0C1722C5" w14:textId="77777777" w:rsidR="00B13121" w:rsidRDefault="00B13121" w:rsidP="00C61FF5">
      <w:pPr>
        <w:rPr>
          <w:rStyle w:val="InstructionsTabelleText"/>
          <w:rFonts w:ascii="Times New Roman" w:hAnsi="Times New Roman"/>
          <w:szCs w:val="20"/>
        </w:rPr>
      </w:pPr>
    </w:p>
    <w:p w14:paraId="7F7B27C7" w14:textId="361EBF42" w:rsidR="00B13121" w:rsidRPr="007E7B09" w:rsidRDefault="00B13121" w:rsidP="00B13121">
      <w:pPr>
        <w:pStyle w:val="Heading3"/>
        <w:rPr>
          <w:lang w:val="en-GB"/>
        </w:rPr>
      </w:pPr>
      <w:bookmarkStart w:id="7" w:name="_Toc182922445"/>
      <w:bookmarkStart w:id="8" w:name="_Toc199237746"/>
      <w:r>
        <w:lastRenderedPageBreak/>
        <w:t>C 106.02</w:t>
      </w:r>
      <w:r w:rsidRPr="00B75444">
        <w:t xml:space="preserve"> – </w:t>
      </w:r>
      <w:r w:rsidRPr="007E7B09">
        <w:rPr>
          <w:lang w:val="en-GB"/>
        </w:rPr>
        <w:t>SBM. OFR C</w:t>
      </w:r>
      <w:r w:rsidR="00FC643C" w:rsidRPr="007E7B09">
        <w:rPr>
          <w:lang w:val="en-GB"/>
        </w:rPr>
        <w:t xml:space="preserve">omposition </w:t>
      </w:r>
      <w:r w:rsidR="007E7B09">
        <w:rPr>
          <w:lang w:val="en-GB"/>
        </w:rPr>
        <w:t>by</w:t>
      </w:r>
      <w:r w:rsidRPr="007E7B09">
        <w:rPr>
          <w:lang w:val="en-GB"/>
        </w:rPr>
        <w:t xml:space="preserve"> SBM V</w:t>
      </w:r>
      <w:r w:rsidR="007E7B09">
        <w:rPr>
          <w:lang w:val="en-GB"/>
        </w:rPr>
        <w:t>alidation</w:t>
      </w:r>
      <w:r w:rsidRPr="007E7B09">
        <w:rPr>
          <w:lang w:val="en-GB"/>
        </w:rPr>
        <w:t xml:space="preserve"> P</w:t>
      </w:r>
      <w:bookmarkEnd w:id="7"/>
      <w:r w:rsidR="007E7B09">
        <w:rPr>
          <w:lang w:val="en-GB"/>
        </w:rPr>
        <w:t>ortfolio</w:t>
      </w:r>
      <w:bookmarkEnd w:id="8"/>
    </w:p>
    <w:p w14:paraId="32B1F986" w14:textId="77777777" w:rsidR="00B13121" w:rsidRPr="007E7B09" w:rsidRDefault="00B13121" w:rsidP="00B13121">
      <w:pPr>
        <w:rPr>
          <w:rFonts w:ascii="Times New Roman" w:hAnsi="Times New Roman"/>
        </w:rPr>
      </w:pPr>
    </w:p>
    <w:p w14:paraId="70BE69CF" w14:textId="77777777" w:rsidR="00B13121" w:rsidRPr="00B75444" w:rsidRDefault="00B13121" w:rsidP="00B13121">
      <w:pPr>
        <w:rPr>
          <w:rFonts w:ascii="Times New Roman" w:hAnsi="Times New Roman"/>
        </w:rPr>
      </w:pPr>
      <w:r w:rsidRPr="007E7B09">
        <w:rPr>
          <w:rFonts w:ascii="Times New Roman" w:hAnsi="Times New Roman"/>
        </w:rPr>
        <w:t>Instructions concerning sheets (z-axis</w:t>
      </w:r>
      <w:r w:rsidRPr="00B75444">
        <w:rPr>
          <w:rFonts w:ascii="Times New Roman" w:hAnsi="Times New Roman"/>
        </w:rPr>
        <w:t xml:space="preserve">)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B13121" w:rsidRPr="00120E8E" w14:paraId="7A419034" w14:textId="77777777" w:rsidTr="00A24526">
        <w:tc>
          <w:tcPr>
            <w:tcW w:w="1701" w:type="dxa"/>
            <w:shd w:val="clear" w:color="auto" w:fill="D9D9D9"/>
          </w:tcPr>
          <w:p w14:paraId="53EE2C20" w14:textId="77777777" w:rsidR="00B13121" w:rsidRPr="00120E8E" w:rsidRDefault="00B13121" w:rsidP="00A24526">
            <w:pPr>
              <w:spacing w:before="0" w:after="0"/>
              <w:ind w:left="33"/>
              <w:rPr>
                <w:rFonts w:ascii="Times New Roman" w:hAnsi="Times New Roman"/>
                <w:bCs/>
                <w:szCs w:val="20"/>
                <w:lang w:eastAsia="de-DE"/>
              </w:rPr>
            </w:pPr>
            <w:r w:rsidRPr="00120E8E">
              <w:rPr>
                <w:rFonts w:ascii="Times New Roman" w:hAnsi="Times New Roman"/>
                <w:bCs/>
                <w:szCs w:val="20"/>
                <w:lang w:eastAsia="de-DE"/>
              </w:rPr>
              <w:t>Label</w:t>
            </w:r>
          </w:p>
        </w:tc>
        <w:tc>
          <w:tcPr>
            <w:tcW w:w="1842" w:type="dxa"/>
            <w:shd w:val="clear" w:color="auto" w:fill="D9D9D9"/>
          </w:tcPr>
          <w:p w14:paraId="731FA043" w14:textId="77777777" w:rsidR="00B13121" w:rsidRPr="00120E8E" w:rsidRDefault="00B13121" w:rsidP="00A24526">
            <w:pPr>
              <w:spacing w:before="0" w:after="0"/>
              <w:ind w:left="33"/>
              <w:rPr>
                <w:rFonts w:ascii="Times New Roman" w:hAnsi="Times New Roman"/>
                <w:bCs/>
                <w:szCs w:val="20"/>
                <w:lang w:eastAsia="de-DE"/>
              </w:rPr>
            </w:pPr>
            <w:r w:rsidRPr="00120E8E">
              <w:rPr>
                <w:rFonts w:ascii="Times New Roman" w:hAnsi="Times New Roman"/>
                <w:bCs/>
                <w:szCs w:val="20"/>
                <w:lang w:eastAsia="de-DE"/>
              </w:rPr>
              <w:t>Legal reference</w:t>
            </w:r>
          </w:p>
        </w:tc>
        <w:tc>
          <w:tcPr>
            <w:tcW w:w="9781" w:type="dxa"/>
            <w:shd w:val="clear" w:color="auto" w:fill="D9D9D9"/>
          </w:tcPr>
          <w:p w14:paraId="1F5425F9" w14:textId="77777777" w:rsidR="00B13121" w:rsidRPr="00120E8E" w:rsidRDefault="00B13121" w:rsidP="00A24526">
            <w:pPr>
              <w:spacing w:before="0" w:after="0"/>
              <w:ind w:left="33"/>
              <w:rPr>
                <w:rFonts w:ascii="Times New Roman" w:hAnsi="Times New Roman"/>
                <w:bCs/>
                <w:szCs w:val="20"/>
                <w:lang w:eastAsia="de-DE"/>
              </w:rPr>
            </w:pPr>
            <w:r w:rsidRPr="00120E8E">
              <w:rPr>
                <w:rFonts w:ascii="Times New Roman" w:hAnsi="Times New Roman"/>
                <w:bCs/>
                <w:szCs w:val="20"/>
                <w:lang w:eastAsia="de-DE"/>
              </w:rPr>
              <w:t>Instructions</w:t>
            </w:r>
          </w:p>
        </w:tc>
      </w:tr>
      <w:tr w:rsidR="00B13121" w:rsidRPr="00120E8E" w14:paraId="0C6FFCEB" w14:textId="77777777" w:rsidTr="00A24526">
        <w:tc>
          <w:tcPr>
            <w:tcW w:w="1701" w:type="dxa"/>
            <w:shd w:val="clear" w:color="auto" w:fill="FFFFFF"/>
          </w:tcPr>
          <w:p w14:paraId="4046176C" w14:textId="77777777" w:rsidR="00B13121" w:rsidRPr="00120E8E" w:rsidRDefault="00B13121" w:rsidP="00A24526">
            <w:pPr>
              <w:spacing w:before="0" w:after="0"/>
              <w:ind w:left="33"/>
              <w:rPr>
                <w:rFonts w:ascii="Times New Roman" w:hAnsi="Times New Roman"/>
                <w:bCs/>
              </w:rPr>
            </w:pPr>
            <w:r w:rsidRPr="00120E8E">
              <w:rPr>
                <w:rFonts w:ascii="Times New Roman" w:hAnsi="Times New Roman"/>
                <w:bCs/>
              </w:rPr>
              <w:t>Portfolio</w:t>
            </w:r>
          </w:p>
        </w:tc>
        <w:tc>
          <w:tcPr>
            <w:tcW w:w="1842" w:type="dxa"/>
            <w:shd w:val="clear" w:color="auto" w:fill="FFFFFF"/>
          </w:tcPr>
          <w:p w14:paraId="5BFD5FE0" w14:textId="77777777" w:rsidR="00B13121" w:rsidRPr="00120E8E" w:rsidRDefault="00B13121" w:rsidP="00A24526">
            <w:pPr>
              <w:spacing w:before="0" w:after="0"/>
              <w:ind w:left="33"/>
              <w:rPr>
                <w:rFonts w:ascii="Times New Roman" w:hAnsi="Times New Roman"/>
                <w:bCs/>
                <w:szCs w:val="20"/>
                <w:lang w:eastAsia="de-DE"/>
              </w:rPr>
            </w:pPr>
            <w:r w:rsidRPr="00120E8E">
              <w:rPr>
                <w:rFonts w:ascii="Times New Roman" w:hAnsi="Times New Roman"/>
                <w:bCs/>
              </w:rPr>
              <w:t>Annex V</w:t>
            </w:r>
            <w:r>
              <w:rPr>
                <w:rFonts w:ascii="Times New Roman" w:hAnsi="Times New Roman"/>
                <w:bCs/>
              </w:rPr>
              <w:t>,</w:t>
            </w:r>
            <w:r w:rsidRPr="00120E8E">
              <w:rPr>
                <w:rFonts w:ascii="Times New Roman" w:hAnsi="Times New Roman"/>
                <w:bCs/>
              </w:rPr>
              <w:t xml:space="preserve"> </w:t>
            </w:r>
            <w:r>
              <w:rPr>
                <w:rFonts w:ascii="Times New Roman" w:hAnsi="Times New Roman"/>
                <w:bCs/>
              </w:rPr>
              <w:t>Section 7,</w:t>
            </w:r>
            <w:r w:rsidRPr="00120E8E">
              <w:rPr>
                <w:rFonts w:ascii="Times New Roman" w:hAnsi="Times New Roman"/>
                <w:bCs/>
              </w:rPr>
              <w:t xml:space="preserve"> to this </w:t>
            </w:r>
            <w:r w:rsidRPr="00120E8E">
              <w:rPr>
                <w:rFonts w:ascii="Times New Roman" w:hAnsi="Times New Roman"/>
                <w:szCs w:val="20"/>
                <w:lang w:eastAsia="de-DE"/>
              </w:rPr>
              <w:t>Regulation</w:t>
            </w:r>
          </w:p>
        </w:tc>
        <w:tc>
          <w:tcPr>
            <w:tcW w:w="9781" w:type="dxa"/>
            <w:shd w:val="clear" w:color="auto" w:fill="FFFFFF"/>
          </w:tcPr>
          <w:p w14:paraId="225405D2" w14:textId="77777777" w:rsidR="00B13121" w:rsidRPr="00120E8E" w:rsidRDefault="00B13121" w:rsidP="00A24526">
            <w:pPr>
              <w:spacing w:before="0" w:after="0"/>
              <w:ind w:left="34"/>
              <w:jc w:val="left"/>
              <w:rPr>
                <w:rFonts w:ascii="Times New Roman" w:hAnsi="Times New Roman"/>
                <w:bCs/>
                <w:szCs w:val="20"/>
                <w:lang w:eastAsia="de-DE"/>
              </w:rPr>
            </w:pPr>
            <w:r w:rsidRPr="00120E8E">
              <w:rPr>
                <w:rFonts w:ascii="Times New Roman" w:hAnsi="Times New Roman"/>
                <w:szCs w:val="20"/>
                <w:lang w:eastAsia="de-DE"/>
              </w:rPr>
              <w:t xml:space="preserve">The number of the </w:t>
            </w:r>
            <w:r>
              <w:rPr>
                <w:rFonts w:ascii="Times New Roman" w:hAnsi="Times New Roman"/>
                <w:szCs w:val="20"/>
                <w:lang w:eastAsia="de-DE"/>
              </w:rPr>
              <w:t>portfolio taken from Annex X</w:t>
            </w:r>
            <w:r w:rsidRPr="00120E8E">
              <w:rPr>
                <w:rFonts w:ascii="Times New Roman" w:hAnsi="Times New Roman"/>
                <w:szCs w:val="20"/>
                <w:lang w:eastAsia="de-DE"/>
              </w:rPr>
              <w:t xml:space="preserve"> </w:t>
            </w:r>
            <w:r w:rsidRPr="00120E8E">
              <w:rPr>
                <w:rFonts w:ascii="Times New Roman" w:hAnsi="Times New Roman"/>
                <w:bCs/>
              </w:rPr>
              <w:t xml:space="preserve">to this </w:t>
            </w:r>
            <w:r w:rsidRPr="00120E8E">
              <w:rPr>
                <w:rFonts w:ascii="Times New Roman" w:hAnsi="Times New Roman"/>
                <w:szCs w:val="20"/>
                <w:lang w:eastAsia="de-DE"/>
              </w:rPr>
              <w:t>Regulation shall be reported.</w:t>
            </w:r>
          </w:p>
        </w:tc>
      </w:tr>
    </w:tbl>
    <w:p w14:paraId="3F467C9E" w14:textId="77777777" w:rsidR="00B13121" w:rsidRPr="00120E8E" w:rsidRDefault="00B13121" w:rsidP="00B13121">
      <w:pPr>
        <w:rPr>
          <w:rFonts w:ascii="Times New Roman" w:eastAsia="Arial" w:hAnsi="Times New Roman"/>
          <w:bCs/>
          <w:szCs w:val="20"/>
          <w:lang w:eastAsia="de-DE"/>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B13121" w:rsidRPr="00120E8E" w14:paraId="581F77B2" w14:textId="77777777" w:rsidTr="00A24526">
        <w:tc>
          <w:tcPr>
            <w:tcW w:w="993" w:type="dxa"/>
            <w:shd w:val="clear" w:color="auto" w:fill="D9D9D9"/>
          </w:tcPr>
          <w:p w14:paraId="0E278A8D" w14:textId="77777777" w:rsidR="00B13121" w:rsidRPr="00120E8E" w:rsidRDefault="00B13121" w:rsidP="00A24526">
            <w:pPr>
              <w:spacing w:before="0" w:after="0"/>
              <w:ind w:left="33"/>
              <w:rPr>
                <w:rFonts w:ascii="Times New Roman" w:hAnsi="Times New Roman"/>
                <w:bCs/>
                <w:szCs w:val="20"/>
                <w:lang w:eastAsia="de-DE"/>
              </w:rPr>
            </w:pPr>
            <w:r w:rsidRPr="00120E8E">
              <w:rPr>
                <w:rFonts w:ascii="Times New Roman" w:hAnsi="Times New Roman"/>
                <w:bCs/>
                <w:szCs w:val="20"/>
                <w:lang w:eastAsia="de-DE"/>
              </w:rPr>
              <w:t>Column</w:t>
            </w:r>
          </w:p>
        </w:tc>
        <w:tc>
          <w:tcPr>
            <w:tcW w:w="1701" w:type="dxa"/>
            <w:shd w:val="clear" w:color="auto" w:fill="D9D9D9"/>
          </w:tcPr>
          <w:p w14:paraId="1DFAEBD6"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Label</w:t>
            </w:r>
          </w:p>
        </w:tc>
        <w:tc>
          <w:tcPr>
            <w:tcW w:w="1842" w:type="dxa"/>
            <w:shd w:val="clear" w:color="auto" w:fill="D9D9D9"/>
          </w:tcPr>
          <w:p w14:paraId="3E363574"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Legal reference</w:t>
            </w:r>
          </w:p>
        </w:tc>
        <w:tc>
          <w:tcPr>
            <w:tcW w:w="9781" w:type="dxa"/>
            <w:shd w:val="clear" w:color="auto" w:fill="D9D9D9"/>
          </w:tcPr>
          <w:p w14:paraId="40AD6C45" w14:textId="77777777" w:rsidR="00B13121" w:rsidRPr="00120E8E" w:rsidRDefault="00B13121" w:rsidP="00A24526">
            <w:pPr>
              <w:spacing w:before="0" w:after="0"/>
              <w:ind w:left="33"/>
              <w:rPr>
                <w:rFonts w:ascii="Times New Roman" w:hAnsi="Times New Roman"/>
                <w:bCs/>
                <w:szCs w:val="20"/>
                <w:lang w:eastAsia="de-DE"/>
              </w:rPr>
            </w:pPr>
            <w:r w:rsidRPr="00120E8E">
              <w:rPr>
                <w:rFonts w:ascii="Times New Roman" w:hAnsi="Times New Roman"/>
                <w:bCs/>
                <w:szCs w:val="20"/>
                <w:lang w:eastAsia="de-DE"/>
              </w:rPr>
              <w:t>Instructions</w:t>
            </w:r>
          </w:p>
        </w:tc>
      </w:tr>
      <w:tr w:rsidR="00B13121" w:rsidRPr="00120E8E" w14:paraId="10F96EE7" w14:textId="77777777" w:rsidTr="00A24526">
        <w:tc>
          <w:tcPr>
            <w:tcW w:w="993" w:type="dxa"/>
            <w:tcBorders>
              <w:top w:val="single" w:sz="4" w:space="0" w:color="auto"/>
              <w:left w:val="single" w:sz="4" w:space="0" w:color="auto"/>
              <w:bottom w:val="single" w:sz="4" w:space="0" w:color="auto"/>
              <w:right w:val="single" w:sz="4" w:space="0" w:color="auto"/>
            </w:tcBorders>
            <w:shd w:val="clear" w:color="auto" w:fill="auto"/>
          </w:tcPr>
          <w:p w14:paraId="4A3FBF54"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0010</w:t>
            </w:r>
          </w:p>
        </w:tc>
        <w:tc>
          <w:tcPr>
            <w:tcW w:w="1701" w:type="dxa"/>
            <w:tcBorders>
              <w:top w:val="single" w:sz="4" w:space="0" w:color="auto"/>
              <w:left w:val="single" w:sz="4" w:space="0" w:color="auto"/>
              <w:bottom w:val="single" w:sz="4" w:space="0" w:color="auto"/>
              <w:right w:val="single" w:sz="4" w:space="0" w:color="auto"/>
            </w:tcBorders>
          </w:tcPr>
          <w:p w14:paraId="0A9BE74A"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Risk class</w:t>
            </w:r>
            <w:r w:rsidRPr="00120E8E">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1A04B955"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Article 325</w:t>
            </w:r>
            <w:proofErr w:type="gramStart"/>
            <w:r w:rsidRPr="00120E8E">
              <w:rPr>
                <w:rFonts w:ascii="Times New Roman" w:hAnsi="Times New Roman"/>
                <w:szCs w:val="20"/>
                <w:lang w:eastAsia="de-DE"/>
              </w:rPr>
              <w:t>d(</w:t>
            </w:r>
            <w:proofErr w:type="gramEnd"/>
            <w:r w:rsidRPr="00120E8E">
              <w:rPr>
                <w:rFonts w:ascii="Times New Roman" w:hAnsi="Times New Roman"/>
                <w:szCs w:val="20"/>
                <w:lang w:eastAsia="de-DE"/>
              </w:rPr>
              <w:t>1) of Regulation (EU) No 575/2013</w:t>
            </w:r>
          </w:p>
        </w:tc>
        <w:tc>
          <w:tcPr>
            <w:tcW w:w="9781" w:type="dxa"/>
            <w:tcBorders>
              <w:top w:val="single" w:sz="4" w:space="0" w:color="auto"/>
              <w:left w:val="single" w:sz="4" w:space="0" w:color="auto"/>
              <w:bottom w:val="single" w:sz="4" w:space="0" w:color="auto"/>
              <w:right w:val="single" w:sz="4" w:space="0" w:color="auto"/>
            </w:tcBorders>
          </w:tcPr>
          <w:p w14:paraId="4246B53D"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The risk class shall be reported. The answer shall be one of the following:</w:t>
            </w:r>
          </w:p>
          <w:p w14:paraId="2DA3CA51" w14:textId="77777777" w:rsidR="00B13121" w:rsidRPr="00120E8E" w:rsidRDefault="00B13121" w:rsidP="00A24526">
            <w:pPr>
              <w:spacing w:before="0" w:after="0"/>
              <w:ind w:left="33"/>
              <w:rPr>
                <w:rFonts w:ascii="Times New Roman" w:hAnsi="Times New Roman"/>
                <w:szCs w:val="20"/>
                <w:lang w:eastAsia="de-DE"/>
              </w:rPr>
            </w:pPr>
          </w:p>
          <w:p w14:paraId="7F954124" w14:textId="77777777" w:rsidR="00B13121" w:rsidRPr="00120E8E" w:rsidRDefault="00B13121" w:rsidP="00A24526">
            <w:pPr>
              <w:numPr>
                <w:ilvl w:val="0"/>
                <w:numId w:val="41"/>
              </w:numPr>
              <w:spacing w:before="0" w:after="0"/>
              <w:rPr>
                <w:rFonts w:ascii="Times New Roman" w:hAnsi="Times New Roman"/>
                <w:szCs w:val="20"/>
                <w:lang w:eastAsia="de-DE"/>
              </w:rPr>
            </w:pPr>
            <w:r w:rsidRPr="00120E8E">
              <w:rPr>
                <w:rFonts w:ascii="Times New Roman" w:hAnsi="Times New Roman"/>
                <w:szCs w:val="20"/>
                <w:lang w:eastAsia="de-DE"/>
              </w:rPr>
              <w:t>‘General interest rate risk (GIRR)</w:t>
            </w:r>
            <w:proofErr w:type="gramStart"/>
            <w:r w:rsidRPr="00120E8E">
              <w:rPr>
                <w:rFonts w:ascii="Times New Roman" w:hAnsi="Times New Roman"/>
                <w:szCs w:val="20"/>
                <w:lang w:eastAsia="de-DE"/>
              </w:rPr>
              <w:t>’;</w:t>
            </w:r>
            <w:proofErr w:type="gramEnd"/>
            <w:r w:rsidRPr="00120E8E">
              <w:rPr>
                <w:rFonts w:ascii="Times New Roman" w:hAnsi="Times New Roman"/>
                <w:szCs w:val="20"/>
                <w:lang w:eastAsia="de-DE"/>
              </w:rPr>
              <w:t xml:space="preserve"> </w:t>
            </w:r>
          </w:p>
          <w:p w14:paraId="1BF0F95E" w14:textId="77777777" w:rsidR="00B13121" w:rsidRPr="00120E8E" w:rsidRDefault="00B13121" w:rsidP="00A24526">
            <w:pPr>
              <w:numPr>
                <w:ilvl w:val="0"/>
                <w:numId w:val="41"/>
              </w:numPr>
              <w:spacing w:before="0" w:after="0"/>
              <w:rPr>
                <w:rFonts w:ascii="Times New Roman" w:hAnsi="Times New Roman"/>
                <w:szCs w:val="20"/>
                <w:lang w:eastAsia="de-DE"/>
              </w:rPr>
            </w:pPr>
            <w:r w:rsidRPr="00120E8E">
              <w:rPr>
                <w:rFonts w:ascii="Times New Roman" w:hAnsi="Times New Roman"/>
                <w:szCs w:val="20"/>
                <w:lang w:eastAsia="de-DE"/>
              </w:rPr>
              <w:t xml:space="preserve">‘Credit spread </w:t>
            </w:r>
            <w:proofErr w:type="spellStart"/>
            <w:proofErr w:type="gramStart"/>
            <w:r w:rsidRPr="00120E8E">
              <w:rPr>
                <w:rFonts w:ascii="Times New Roman" w:hAnsi="Times New Roman"/>
                <w:szCs w:val="20"/>
                <w:lang w:eastAsia="de-DE"/>
              </w:rPr>
              <w:t>risk.Non</w:t>
            </w:r>
            <w:proofErr w:type="spellEnd"/>
            <w:proofErr w:type="gramEnd"/>
            <w:r w:rsidRPr="00120E8E">
              <w:rPr>
                <w:rFonts w:ascii="Times New Roman" w:hAnsi="Times New Roman"/>
                <w:szCs w:val="20"/>
                <w:lang w:eastAsia="de-DE"/>
              </w:rPr>
              <w:t>-securitisations CSR’ (credit spread risk (CSR) for non-securitisation</w:t>
            </w:r>
            <w:proofErr w:type="gramStart"/>
            <w:r w:rsidRPr="00120E8E">
              <w:rPr>
                <w:rFonts w:ascii="Times New Roman" w:hAnsi="Times New Roman"/>
                <w:szCs w:val="20"/>
                <w:lang w:eastAsia="de-DE"/>
              </w:rPr>
              <w:t>);</w:t>
            </w:r>
            <w:proofErr w:type="gramEnd"/>
            <w:r w:rsidRPr="00120E8E">
              <w:rPr>
                <w:rFonts w:ascii="Times New Roman" w:hAnsi="Times New Roman"/>
                <w:szCs w:val="20"/>
                <w:lang w:eastAsia="de-DE"/>
              </w:rPr>
              <w:t xml:space="preserve"> </w:t>
            </w:r>
          </w:p>
          <w:p w14:paraId="069B4539" w14:textId="77777777" w:rsidR="00B13121" w:rsidRPr="00120E8E" w:rsidRDefault="00B13121" w:rsidP="00A24526">
            <w:pPr>
              <w:numPr>
                <w:ilvl w:val="0"/>
                <w:numId w:val="41"/>
              </w:numPr>
              <w:spacing w:before="0" w:after="0"/>
              <w:rPr>
                <w:rFonts w:ascii="Times New Roman" w:hAnsi="Times New Roman"/>
                <w:szCs w:val="20"/>
                <w:lang w:eastAsia="de-DE"/>
              </w:rPr>
            </w:pPr>
            <w:r w:rsidRPr="00120E8E">
              <w:rPr>
                <w:rFonts w:ascii="Times New Roman" w:hAnsi="Times New Roman"/>
                <w:szCs w:val="20"/>
                <w:lang w:eastAsia="de-DE"/>
              </w:rPr>
              <w:t xml:space="preserve">‘Credit spread </w:t>
            </w:r>
            <w:proofErr w:type="spellStart"/>
            <w:proofErr w:type="gramStart"/>
            <w:r w:rsidRPr="00120E8E">
              <w:rPr>
                <w:rFonts w:ascii="Times New Roman" w:hAnsi="Times New Roman"/>
                <w:szCs w:val="20"/>
                <w:lang w:eastAsia="de-DE"/>
              </w:rPr>
              <w:t>risk.Non</w:t>
            </w:r>
            <w:proofErr w:type="spellEnd"/>
            <w:proofErr w:type="gramEnd"/>
            <w:r w:rsidRPr="00120E8E">
              <w:rPr>
                <w:rFonts w:ascii="Times New Roman" w:hAnsi="Times New Roman"/>
                <w:szCs w:val="20"/>
                <w:lang w:eastAsia="de-DE"/>
              </w:rPr>
              <w:t>-ACTP CSR’ (credit spread risk for securitisation not included in the alternative correlation trading portfolio (non-ACTP CSR)</w:t>
            </w:r>
            <w:proofErr w:type="gramStart"/>
            <w:r w:rsidRPr="00120E8E">
              <w:rPr>
                <w:rFonts w:ascii="Times New Roman" w:hAnsi="Times New Roman"/>
                <w:szCs w:val="20"/>
                <w:lang w:eastAsia="de-DE"/>
              </w:rPr>
              <w:t>);</w:t>
            </w:r>
            <w:proofErr w:type="gramEnd"/>
            <w:r w:rsidRPr="00120E8E">
              <w:rPr>
                <w:rFonts w:ascii="Times New Roman" w:hAnsi="Times New Roman"/>
                <w:szCs w:val="20"/>
                <w:lang w:eastAsia="de-DE"/>
              </w:rPr>
              <w:t xml:space="preserve"> </w:t>
            </w:r>
          </w:p>
          <w:p w14:paraId="0DBB466B" w14:textId="77777777" w:rsidR="00B13121" w:rsidRPr="00120E8E" w:rsidRDefault="00B13121" w:rsidP="00A24526">
            <w:pPr>
              <w:numPr>
                <w:ilvl w:val="0"/>
                <w:numId w:val="41"/>
              </w:numPr>
              <w:spacing w:before="0" w:after="0"/>
              <w:rPr>
                <w:rFonts w:ascii="Times New Roman" w:hAnsi="Times New Roman"/>
                <w:szCs w:val="20"/>
                <w:lang w:eastAsia="de-DE"/>
              </w:rPr>
            </w:pPr>
            <w:r w:rsidRPr="00120E8E">
              <w:rPr>
                <w:rFonts w:ascii="Times New Roman" w:hAnsi="Times New Roman"/>
                <w:szCs w:val="20"/>
                <w:lang w:eastAsia="de-DE"/>
              </w:rPr>
              <w:t xml:space="preserve">‘Credit spread </w:t>
            </w:r>
            <w:proofErr w:type="spellStart"/>
            <w:proofErr w:type="gramStart"/>
            <w:r w:rsidRPr="00120E8E">
              <w:rPr>
                <w:rFonts w:ascii="Times New Roman" w:hAnsi="Times New Roman"/>
                <w:szCs w:val="20"/>
                <w:lang w:eastAsia="de-DE"/>
              </w:rPr>
              <w:t>risk.ACTP</w:t>
            </w:r>
            <w:proofErr w:type="spellEnd"/>
            <w:proofErr w:type="gramEnd"/>
            <w:r w:rsidRPr="00120E8E">
              <w:rPr>
                <w:rFonts w:ascii="Times New Roman" w:hAnsi="Times New Roman"/>
                <w:szCs w:val="20"/>
                <w:lang w:eastAsia="de-DE"/>
              </w:rPr>
              <w:t xml:space="preserve"> CSR’ (credit spread risk for securitisation included in the alternative correlation trading portfolio (ACTP CSR)</w:t>
            </w:r>
            <w:proofErr w:type="gramStart"/>
            <w:r w:rsidRPr="00120E8E">
              <w:rPr>
                <w:rFonts w:ascii="Times New Roman" w:hAnsi="Times New Roman"/>
                <w:szCs w:val="20"/>
                <w:lang w:eastAsia="de-DE"/>
              </w:rPr>
              <w:t>);</w:t>
            </w:r>
            <w:proofErr w:type="gramEnd"/>
            <w:r w:rsidRPr="00120E8E">
              <w:rPr>
                <w:rFonts w:ascii="Times New Roman" w:hAnsi="Times New Roman"/>
                <w:szCs w:val="20"/>
                <w:lang w:eastAsia="de-DE"/>
              </w:rPr>
              <w:t xml:space="preserve"> </w:t>
            </w:r>
          </w:p>
          <w:p w14:paraId="64893EE0" w14:textId="77777777" w:rsidR="00B13121" w:rsidRPr="00120E8E" w:rsidRDefault="00B13121" w:rsidP="00A24526">
            <w:pPr>
              <w:numPr>
                <w:ilvl w:val="0"/>
                <w:numId w:val="41"/>
              </w:numPr>
              <w:spacing w:before="0" w:after="0"/>
              <w:rPr>
                <w:rFonts w:ascii="Times New Roman" w:hAnsi="Times New Roman"/>
                <w:szCs w:val="20"/>
                <w:lang w:eastAsia="de-DE"/>
              </w:rPr>
            </w:pPr>
            <w:r w:rsidRPr="00120E8E">
              <w:rPr>
                <w:rFonts w:ascii="Times New Roman" w:hAnsi="Times New Roman"/>
                <w:szCs w:val="20"/>
                <w:lang w:eastAsia="de-DE"/>
              </w:rPr>
              <w:t>‘Equity risk</w:t>
            </w:r>
            <w:proofErr w:type="gramStart"/>
            <w:r w:rsidRPr="00120E8E">
              <w:rPr>
                <w:rFonts w:ascii="Times New Roman" w:hAnsi="Times New Roman"/>
                <w:szCs w:val="20"/>
                <w:lang w:eastAsia="de-DE"/>
              </w:rPr>
              <w:t>’;</w:t>
            </w:r>
            <w:proofErr w:type="gramEnd"/>
            <w:r w:rsidRPr="00120E8E">
              <w:rPr>
                <w:rFonts w:ascii="Times New Roman" w:hAnsi="Times New Roman"/>
                <w:szCs w:val="20"/>
                <w:lang w:eastAsia="de-DE"/>
              </w:rPr>
              <w:t xml:space="preserve"> </w:t>
            </w:r>
          </w:p>
          <w:p w14:paraId="003E0693" w14:textId="77777777" w:rsidR="00B13121" w:rsidRPr="00120E8E" w:rsidRDefault="00B13121" w:rsidP="00A24526">
            <w:pPr>
              <w:numPr>
                <w:ilvl w:val="0"/>
                <w:numId w:val="41"/>
              </w:numPr>
              <w:spacing w:before="0" w:after="0"/>
              <w:rPr>
                <w:rFonts w:ascii="Times New Roman" w:hAnsi="Times New Roman"/>
                <w:szCs w:val="20"/>
                <w:lang w:eastAsia="de-DE"/>
              </w:rPr>
            </w:pPr>
            <w:r w:rsidRPr="00120E8E">
              <w:rPr>
                <w:rFonts w:ascii="Times New Roman" w:hAnsi="Times New Roman"/>
                <w:szCs w:val="20"/>
                <w:lang w:eastAsia="de-DE"/>
              </w:rPr>
              <w:t>‘Commodities risk</w:t>
            </w:r>
            <w:proofErr w:type="gramStart"/>
            <w:r w:rsidRPr="00120E8E">
              <w:rPr>
                <w:rFonts w:ascii="Times New Roman" w:hAnsi="Times New Roman"/>
                <w:szCs w:val="20"/>
                <w:lang w:eastAsia="de-DE"/>
              </w:rPr>
              <w:t>’;</w:t>
            </w:r>
            <w:proofErr w:type="gramEnd"/>
            <w:r w:rsidRPr="00120E8E">
              <w:rPr>
                <w:rFonts w:ascii="Times New Roman" w:hAnsi="Times New Roman"/>
                <w:szCs w:val="20"/>
                <w:lang w:eastAsia="de-DE"/>
              </w:rPr>
              <w:t xml:space="preserve"> </w:t>
            </w:r>
          </w:p>
          <w:p w14:paraId="668ED7CB" w14:textId="77777777" w:rsidR="00B13121" w:rsidRPr="00120E8E" w:rsidRDefault="00B13121" w:rsidP="00A24526">
            <w:pPr>
              <w:numPr>
                <w:ilvl w:val="0"/>
                <w:numId w:val="41"/>
              </w:numPr>
              <w:spacing w:before="0" w:after="0"/>
              <w:rPr>
                <w:rFonts w:ascii="Times New Roman" w:hAnsi="Times New Roman"/>
                <w:szCs w:val="20"/>
                <w:lang w:eastAsia="de-DE"/>
              </w:rPr>
            </w:pPr>
            <w:r w:rsidRPr="00120E8E">
              <w:rPr>
                <w:rFonts w:ascii="Times New Roman" w:hAnsi="Times New Roman"/>
                <w:szCs w:val="20"/>
                <w:lang w:eastAsia="de-DE"/>
              </w:rPr>
              <w:t>‘Foreign-exchange risk’.</w:t>
            </w:r>
          </w:p>
        </w:tc>
      </w:tr>
      <w:tr w:rsidR="00B13121" w:rsidRPr="00120E8E" w14:paraId="0CD775E8" w14:textId="77777777" w:rsidTr="00A24526">
        <w:tc>
          <w:tcPr>
            <w:tcW w:w="993" w:type="dxa"/>
            <w:tcBorders>
              <w:top w:val="single" w:sz="4" w:space="0" w:color="auto"/>
              <w:left w:val="single" w:sz="4" w:space="0" w:color="auto"/>
              <w:bottom w:val="single" w:sz="4" w:space="0" w:color="auto"/>
              <w:right w:val="single" w:sz="4" w:space="0" w:color="auto"/>
            </w:tcBorders>
            <w:shd w:val="clear" w:color="auto" w:fill="auto"/>
          </w:tcPr>
          <w:p w14:paraId="4C2041D9"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0020</w:t>
            </w:r>
          </w:p>
        </w:tc>
        <w:tc>
          <w:tcPr>
            <w:tcW w:w="1701" w:type="dxa"/>
            <w:tcBorders>
              <w:top w:val="single" w:sz="4" w:space="0" w:color="auto"/>
              <w:left w:val="single" w:sz="4" w:space="0" w:color="auto"/>
              <w:bottom w:val="single" w:sz="4" w:space="0" w:color="auto"/>
              <w:right w:val="single" w:sz="4" w:space="0" w:color="auto"/>
            </w:tcBorders>
          </w:tcPr>
          <w:p w14:paraId="0C8B08F0"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Component</w:t>
            </w:r>
            <w:r w:rsidRPr="00120E8E">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4CE29044"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Article 325</w:t>
            </w:r>
            <w:proofErr w:type="gramStart"/>
            <w:r w:rsidRPr="00120E8E">
              <w:rPr>
                <w:rFonts w:ascii="Times New Roman" w:hAnsi="Times New Roman"/>
                <w:szCs w:val="20"/>
                <w:lang w:eastAsia="de-DE"/>
              </w:rPr>
              <w:t>e(</w:t>
            </w:r>
            <w:proofErr w:type="gramEnd"/>
            <w:r w:rsidRPr="00120E8E">
              <w:rPr>
                <w:rFonts w:ascii="Times New Roman" w:hAnsi="Times New Roman"/>
                <w:szCs w:val="20"/>
                <w:lang w:eastAsia="de-DE"/>
              </w:rPr>
              <w:t>1) of Regulation (EU) No 575/2013</w:t>
            </w:r>
          </w:p>
        </w:tc>
        <w:tc>
          <w:tcPr>
            <w:tcW w:w="9781" w:type="dxa"/>
            <w:tcBorders>
              <w:top w:val="single" w:sz="4" w:space="0" w:color="auto"/>
              <w:left w:val="single" w:sz="4" w:space="0" w:color="auto"/>
              <w:bottom w:val="single" w:sz="4" w:space="0" w:color="auto"/>
              <w:right w:val="single" w:sz="4" w:space="0" w:color="auto"/>
            </w:tcBorders>
          </w:tcPr>
          <w:p w14:paraId="2AC55992"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The component of the sensitivities-based method shall be reported. The answer shall be one of the following:</w:t>
            </w:r>
          </w:p>
          <w:p w14:paraId="7009F9D9" w14:textId="77777777" w:rsidR="00B13121" w:rsidRPr="00120E8E" w:rsidRDefault="00B13121" w:rsidP="00A24526">
            <w:pPr>
              <w:spacing w:before="0" w:after="0"/>
              <w:ind w:left="33"/>
              <w:rPr>
                <w:rFonts w:ascii="Times New Roman" w:hAnsi="Times New Roman"/>
                <w:szCs w:val="20"/>
                <w:lang w:eastAsia="de-DE"/>
              </w:rPr>
            </w:pPr>
          </w:p>
          <w:p w14:paraId="49C2E26F" w14:textId="77777777" w:rsidR="00B13121" w:rsidRPr="00120E8E" w:rsidRDefault="00B13121" w:rsidP="00A24526">
            <w:pPr>
              <w:numPr>
                <w:ilvl w:val="0"/>
                <w:numId w:val="42"/>
              </w:numPr>
              <w:spacing w:before="0" w:after="0"/>
              <w:rPr>
                <w:rFonts w:ascii="Times New Roman" w:hAnsi="Times New Roman"/>
                <w:szCs w:val="20"/>
                <w:lang w:eastAsia="de-DE"/>
              </w:rPr>
            </w:pPr>
            <w:r w:rsidRPr="00120E8E">
              <w:rPr>
                <w:rFonts w:ascii="Times New Roman" w:hAnsi="Times New Roman"/>
                <w:szCs w:val="20"/>
                <w:lang w:eastAsia="de-DE"/>
              </w:rPr>
              <w:t>‘Delta risk</w:t>
            </w:r>
            <w:proofErr w:type="gramStart"/>
            <w:r w:rsidRPr="00120E8E">
              <w:rPr>
                <w:rFonts w:ascii="Times New Roman" w:hAnsi="Times New Roman"/>
                <w:szCs w:val="20"/>
                <w:lang w:eastAsia="de-DE"/>
              </w:rPr>
              <w:t>’;</w:t>
            </w:r>
            <w:proofErr w:type="gramEnd"/>
            <w:r w:rsidRPr="00120E8E">
              <w:rPr>
                <w:rFonts w:ascii="Times New Roman" w:hAnsi="Times New Roman"/>
                <w:szCs w:val="20"/>
                <w:lang w:eastAsia="de-DE"/>
              </w:rPr>
              <w:t xml:space="preserve"> </w:t>
            </w:r>
          </w:p>
          <w:p w14:paraId="547585AE" w14:textId="77777777" w:rsidR="00B13121" w:rsidRPr="00120E8E" w:rsidRDefault="00B13121" w:rsidP="00A24526">
            <w:pPr>
              <w:numPr>
                <w:ilvl w:val="0"/>
                <w:numId w:val="42"/>
              </w:numPr>
              <w:spacing w:before="0" w:after="0"/>
              <w:rPr>
                <w:rFonts w:ascii="Times New Roman" w:hAnsi="Times New Roman"/>
                <w:szCs w:val="20"/>
                <w:lang w:eastAsia="de-DE"/>
              </w:rPr>
            </w:pPr>
            <w:r w:rsidRPr="00120E8E">
              <w:rPr>
                <w:rFonts w:ascii="Times New Roman" w:hAnsi="Times New Roman"/>
                <w:szCs w:val="20"/>
                <w:lang w:eastAsia="de-DE"/>
              </w:rPr>
              <w:t>‘Vega risk</w:t>
            </w:r>
            <w:proofErr w:type="gramStart"/>
            <w:r w:rsidRPr="00120E8E">
              <w:rPr>
                <w:rFonts w:ascii="Times New Roman" w:hAnsi="Times New Roman"/>
                <w:szCs w:val="20"/>
                <w:lang w:eastAsia="de-DE"/>
              </w:rPr>
              <w:t>’;</w:t>
            </w:r>
            <w:proofErr w:type="gramEnd"/>
            <w:r w:rsidRPr="00120E8E">
              <w:rPr>
                <w:rFonts w:ascii="Times New Roman" w:hAnsi="Times New Roman"/>
                <w:szCs w:val="20"/>
                <w:lang w:eastAsia="de-DE"/>
              </w:rPr>
              <w:t xml:space="preserve"> </w:t>
            </w:r>
          </w:p>
          <w:p w14:paraId="3B963762" w14:textId="77777777" w:rsidR="00B13121" w:rsidRPr="00120E8E" w:rsidRDefault="00B13121" w:rsidP="00A24526">
            <w:pPr>
              <w:numPr>
                <w:ilvl w:val="0"/>
                <w:numId w:val="42"/>
              </w:numPr>
              <w:spacing w:before="0" w:after="0"/>
              <w:rPr>
                <w:rFonts w:ascii="Times New Roman" w:hAnsi="Times New Roman"/>
                <w:szCs w:val="20"/>
                <w:lang w:eastAsia="de-DE"/>
              </w:rPr>
            </w:pPr>
            <w:r w:rsidRPr="00120E8E">
              <w:rPr>
                <w:rFonts w:ascii="Times New Roman" w:hAnsi="Times New Roman"/>
                <w:szCs w:val="20"/>
                <w:lang w:eastAsia="de-DE"/>
              </w:rPr>
              <w:t>‘Curvature risk’;</w:t>
            </w:r>
          </w:p>
        </w:tc>
      </w:tr>
      <w:tr w:rsidR="00B13121" w:rsidRPr="00120E8E" w14:paraId="037760AE" w14:textId="77777777" w:rsidTr="00A24526">
        <w:tc>
          <w:tcPr>
            <w:tcW w:w="993" w:type="dxa"/>
            <w:tcBorders>
              <w:top w:val="single" w:sz="4" w:space="0" w:color="auto"/>
              <w:left w:val="single" w:sz="4" w:space="0" w:color="auto"/>
              <w:bottom w:val="single" w:sz="4" w:space="0" w:color="auto"/>
              <w:right w:val="single" w:sz="4" w:space="0" w:color="auto"/>
            </w:tcBorders>
            <w:shd w:val="clear" w:color="auto" w:fill="auto"/>
          </w:tcPr>
          <w:p w14:paraId="40D30DD0"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0030</w:t>
            </w:r>
          </w:p>
        </w:tc>
        <w:tc>
          <w:tcPr>
            <w:tcW w:w="1701" w:type="dxa"/>
            <w:tcBorders>
              <w:top w:val="single" w:sz="4" w:space="0" w:color="auto"/>
              <w:left w:val="single" w:sz="4" w:space="0" w:color="auto"/>
              <w:bottom w:val="single" w:sz="4" w:space="0" w:color="auto"/>
              <w:right w:val="single" w:sz="4" w:space="0" w:color="auto"/>
            </w:tcBorders>
          </w:tcPr>
          <w:p w14:paraId="7BC5B7CE"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Correlation scenario</w:t>
            </w:r>
            <w:r w:rsidRPr="00120E8E">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6B295278"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Article 325h of Regulation (EU) No 575/2013</w:t>
            </w:r>
          </w:p>
        </w:tc>
        <w:tc>
          <w:tcPr>
            <w:tcW w:w="9781" w:type="dxa"/>
            <w:tcBorders>
              <w:top w:val="single" w:sz="4" w:space="0" w:color="auto"/>
              <w:left w:val="single" w:sz="4" w:space="0" w:color="auto"/>
              <w:bottom w:val="single" w:sz="4" w:space="0" w:color="auto"/>
              <w:right w:val="single" w:sz="4" w:space="0" w:color="auto"/>
            </w:tcBorders>
          </w:tcPr>
          <w:p w14:paraId="2B4DB085"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The correlation scenario shall be reported. The answer shall be one of the following:</w:t>
            </w:r>
          </w:p>
          <w:p w14:paraId="5E799995" w14:textId="77777777" w:rsidR="00B13121" w:rsidRPr="00120E8E" w:rsidRDefault="00B13121" w:rsidP="00A24526">
            <w:pPr>
              <w:spacing w:before="0" w:after="0"/>
              <w:ind w:left="33"/>
              <w:rPr>
                <w:rFonts w:ascii="Times New Roman" w:hAnsi="Times New Roman"/>
                <w:szCs w:val="20"/>
                <w:lang w:eastAsia="de-DE"/>
              </w:rPr>
            </w:pPr>
          </w:p>
          <w:p w14:paraId="7A05DCF7" w14:textId="77777777" w:rsidR="00B13121" w:rsidRPr="00120E8E" w:rsidRDefault="00B13121" w:rsidP="00A24526">
            <w:pPr>
              <w:numPr>
                <w:ilvl w:val="0"/>
                <w:numId w:val="43"/>
              </w:numPr>
              <w:spacing w:before="0" w:after="0"/>
              <w:rPr>
                <w:rFonts w:ascii="Times New Roman" w:hAnsi="Times New Roman"/>
                <w:szCs w:val="20"/>
                <w:lang w:eastAsia="de-DE"/>
              </w:rPr>
            </w:pPr>
            <w:r w:rsidRPr="00120E8E">
              <w:rPr>
                <w:rFonts w:ascii="Times New Roman" w:hAnsi="Times New Roman"/>
                <w:szCs w:val="20"/>
                <w:lang w:eastAsia="de-DE"/>
              </w:rPr>
              <w:t>‘Medium correlation scenario</w:t>
            </w:r>
            <w:proofErr w:type="gramStart"/>
            <w:r w:rsidRPr="00120E8E">
              <w:rPr>
                <w:rFonts w:ascii="Times New Roman" w:hAnsi="Times New Roman"/>
                <w:szCs w:val="20"/>
                <w:lang w:eastAsia="de-DE"/>
              </w:rPr>
              <w:t>’;</w:t>
            </w:r>
            <w:proofErr w:type="gramEnd"/>
          </w:p>
          <w:p w14:paraId="4DFAE8E4" w14:textId="77777777" w:rsidR="00B13121" w:rsidRPr="00120E8E" w:rsidRDefault="00B13121" w:rsidP="00A24526">
            <w:pPr>
              <w:numPr>
                <w:ilvl w:val="0"/>
                <w:numId w:val="43"/>
              </w:numPr>
              <w:spacing w:before="0" w:after="0"/>
              <w:rPr>
                <w:rFonts w:ascii="Times New Roman" w:hAnsi="Times New Roman"/>
                <w:szCs w:val="20"/>
                <w:lang w:eastAsia="de-DE"/>
              </w:rPr>
            </w:pPr>
            <w:r w:rsidRPr="00120E8E">
              <w:rPr>
                <w:rFonts w:ascii="Times New Roman" w:hAnsi="Times New Roman"/>
                <w:szCs w:val="20"/>
                <w:lang w:eastAsia="de-DE"/>
              </w:rPr>
              <w:t>‘High correlation scenario</w:t>
            </w:r>
            <w:proofErr w:type="gramStart"/>
            <w:r w:rsidRPr="00120E8E">
              <w:rPr>
                <w:rFonts w:ascii="Times New Roman" w:hAnsi="Times New Roman"/>
                <w:szCs w:val="20"/>
                <w:lang w:eastAsia="de-DE"/>
              </w:rPr>
              <w:t>’;</w:t>
            </w:r>
            <w:proofErr w:type="gramEnd"/>
          </w:p>
          <w:p w14:paraId="2DC541BB" w14:textId="77777777" w:rsidR="00B13121" w:rsidRPr="00120E8E" w:rsidRDefault="00B13121" w:rsidP="00A24526">
            <w:pPr>
              <w:numPr>
                <w:ilvl w:val="0"/>
                <w:numId w:val="43"/>
              </w:numPr>
              <w:spacing w:before="0" w:after="0"/>
              <w:rPr>
                <w:rFonts w:ascii="Times New Roman" w:hAnsi="Times New Roman"/>
                <w:szCs w:val="20"/>
                <w:lang w:eastAsia="de-DE"/>
              </w:rPr>
            </w:pPr>
            <w:r w:rsidRPr="00120E8E">
              <w:rPr>
                <w:rFonts w:ascii="Times New Roman" w:hAnsi="Times New Roman"/>
                <w:szCs w:val="20"/>
                <w:lang w:eastAsia="de-DE"/>
              </w:rPr>
              <w:t>‘Low correlation scenario’.</w:t>
            </w:r>
          </w:p>
        </w:tc>
      </w:tr>
      <w:tr w:rsidR="00B13121" w:rsidRPr="00120E8E" w14:paraId="67579DA8" w14:textId="77777777" w:rsidTr="00A24526">
        <w:tc>
          <w:tcPr>
            <w:tcW w:w="993" w:type="dxa"/>
            <w:tcBorders>
              <w:top w:val="single" w:sz="4" w:space="0" w:color="auto"/>
              <w:left w:val="single" w:sz="4" w:space="0" w:color="auto"/>
              <w:bottom w:val="single" w:sz="4" w:space="0" w:color="auto"/>
              <w:right w:val="single" w:sz="4" w:space="0" w:color="auto"/>
            </w:tcBorders>
            <w:shd w:val="clear" w:color="auto" w:fill="auto"/>
          </w:tcPr>
          <w:p w14:paraId="15C49A1A"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0040</w:t>
            </w:r>
          </w:p>
        </w:tc>
        <w:tc>
          <w:tcPr>
            <w:tcW w:w="1701" w:type="dxa"/>
            <w:tcBorders>
              <w:top w:val="single" w:sz="4" w:space="0" w:color="auto"/>
              <w:left w:val="single" w:sz="4" w:space="0" w:color="auto"/>
              <w:bottom w:val="single" w:sz="4" w:space="0" w:color="auto"/>
              <w:right w:val="single" w:sz="4" w:space="0" w:color="auto"/>
            </w:tcBorders>
          </w:tcPr>
          <w:p w14:paraId="32589556"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Own funds requirements (Reporting currency results)</w:t>
            </w:r>
            <w:r w:rsidRPr="00120E8E">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0B65DF6F"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Article 325h of Regulation (EU) No 575/2013</w:t>
            </w:r>
          </w:p>
        </w:tc>
        <w:tc>
          <w:tcPr>
            <w:tcW w:w="9781" w:type="dxa"/>
            <w:tcBorders>
              <w:top w:val="single" w:sz="4" w:space="0" w:color="auto"/>
              <w:left w:val="single" w:sz="4" w:space="0" w:color="auto"/>
              <w:bottom w:val="single" w:sz="4" w:space="0" w:color="auto"/>
              <w:right w:val="single" w:sz="4" w:space="0" w:color="auto"/>
            </w:tcBorders>
          </w:tcPr>
          <w:p w14:paraId="5E395AF9"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Own funds requirements values shall be reported for the “</w:t>
            </w:r>
            <w:r>
              <w:rPr>
                <w:rFonts w:ascii="Times New Roman" w:hAnsi="Times New Roman"/>
                <w:szCs w:val="20"/>
                <w:lang w:eastAsia="de-DE"/>
              </w:rPr>
              <w:t xml:space="preserve">IMV </w:t>
            </w:r>
            <w:r w:rsidRPr="00120E8E">
              <w:rPr>
                <w:rFonts w:ascii="Times New Roman" w:hAnsi="Times New Roman"/>
                <w:szCs w:val="20"/>
                <w:lang w:eastAsia="de-DE"/>
              </w:rPr>
              <w:t>reference date” (as specified in Annex V, Section 1, point (b) to this Regulation) for each portfolio for all relevant combinations of risk class, component and correlation scenario. The values shall be reported in the institution’s reporting currency</w:t>
            </w:r>
            <w:r w:rsidRPr="00120E8E">
              <w:rPr>
                <w:rFonts w:ascii="Times New Roman" w:hAnsi="Times New Roman"/>
                <w:szCs w:val="20"/>
                <w:lang w:val="en-US" w:eastAsia="de-DE"/>
              </w:rPr>
              <w:t xml:space="preserve"> and</w:t>
            </w:r>
            <w:r w:rsidRPr="00120E8E">
              <w:rPr>
                <w:rFonts w:ascii="Times New Roman" w:hAnsi="Times New Roman"/>
                <w:szCs w:val="20"/>
                <w:lang w:eastAsia="de-DE"/>
              </w:rPr>
              <w:t xml:space="preserve"> shall be expressed with a minimum precision of </w:t>
            </w:r>
            <w:r>
              <w:rPr>
                <w:rFonts w:ascii="Times New Roman" w:hAnsi="Times New Roman"/>
                <w:szCs w:val="20"/>
                <w:lang w:eastAsia="de-DE"/>
              </w:rPr>
              <w:t>two</w:t>
            </w:r>
            <w:r w:rsidRPr="00120E8E">
              <w:rPr>
                <w:rFonts w:ascii="Times New Roman" w:hAnsi="Times New Roman"/>
                <w:szCs w:val="20"/>
                <w:lang w:eastAsia="de-DE"/>
              </w:rPr>
              <w:t xml:space="preserve"> decimal places.</w:t>
            </w:r>
          </w:p>
          <w:p w14:paraId="5963DE65" w14:textId="77777777" w:rsidR="00B13121" w:rsidRPr="00120E8E" w:rsidRDefault="00B13121" w:rsidP="00A24526">
            <w:pPr>
              <w:spacing w:before="0" w:after="0"/>
              <w:ind w:left="33"/>
              <w:rPr>
                <w:rFonts w:ascii="Times New Roman" w:hAnsi="Times New Roman"/>
                <w:szCs w:val="20"/>
                <w:lang w:eastAsia="de-DE"/>
              </w:rPr>
            </w:pPr>
          </w:p>
        </w:tc>
      </w:tr>
      <w:tr w:rsidR="00B13121" w:rsidRPr="00120E8E" w14:paraId="26FC7A18" w14:textId="77777777" w:rsidTr="00A24526">
        <w:tc>
          <w:tcPr>
            <w:tcW w:w="993" w:type="dxa"/>
            <w:tcBorders>
              <w:top w:val="single" w:sz="4" w:space="0" w:color="auto"/>
              <w:left w:val="single" w:sz="4" w:space="0" w:color="auto"/>
              <w:bottom w:val="single" w:sz="4" w:space="0" w:color="auto"/>
              <w:right w:val="single" w:sz="4" w:space="0" w:color="auto"/>
            </w:tcBorders>
            <w:shd w:val="clear" w:color="auto" w:fill="auto"/>
          </w:tcPr>
          <w:p w14:paraId="2748357C" w14:textId="77777777" w:rsidR="00B13121" w:rsidRPr="00120E8E" w:rsidRDefault="00B13121" w:rsidP="00A24526">
            <w:pPr>
              <w:spacing w:before="0" w:after="0"/>
              <w:ind w:left="33"/>
              <w:rPr>
                <w:rFonts w:ascii="Times New Roman" w:hAnsi="Times New Roman"/>
                <w:szCs w:val="20"/>
                <w:lang w:eastAsia="de-DE"/>
              </w:rPr>
            </w:pPr>
            <w:r>
              <w:rPr>
                <w:rFonts w:ascii="Times New Roman" w:hAnsi="Times New Roman"/>
                <w:szCs w:val="20"/>
                <w:lang w:eastAsia="de-DE"/>
              </w:rPr>
              <w:lastRenderedPageBreak/>
              <w:t>00</w:t>
            </w:r>
            <w:r w:rsidRPr="00144968">
              <w:rPr>
                <w:rFonts w:ascii="Times New Roman" w:hAnsi="Times New Roman"/>
                <w:szCs w:val="20"/>
                <w:lang w:eastAsia="de-DE"/>
              </w:rPr>
              <w:t>5</w:t>
            </w:r>
            <w:r>
              <w:rPr>
                <w:rFonts w:ascii="Times New Roman" w:hAnsi="Times New Roman"/>
                <w:szCs w:val="20"/>
                <w:lang w:eastAsia="de-DE"/>
              </w:rPr>
              <w:t>0</w:t>
            </w:r>
          </w:p>
        </w:tc>
        <w:tc>
          <w:tcPr>
            <w:tcW w:w="1701" w:type="dxa"/>
            <w:tcBorders>
              <w:top w:val="single" w:sz="4" w:space="0" w:color="auto"/>
              <w:left w:val="single" w:sz="4" w:space="0" w:color="auto"/>
              <w:bottom w:val="single" w:sz="4" w:space="0" w:color="auto"/>
              <w:right w:val="single" w:sz="4" w:space="0" w:color="auto"/>
            </w:tcBorders>
          </w:tcPr>
          <w:p w14:paraId="1838AEC4" w14:textId="77777777" w:rsidR="00B13121" w:rsidRPr="00120E8E" w:rsidRDefault="00B13121" w:rsidP="00A24526">
            <w:pPr>
              <w:spacing w:before="0" w:after="0"/>
              <w:ind w:left="33"/>
              <w:rPr>
                <w:rFonts w:ascii="Times New Roman" w:hAnsi="Times New Roman"/>
                <w:szCs w:val="20"/>
                <w:lang w:eastAsia="de-DE"/>
              </w:rPr>
            </w:pPr>
            <w:r w:rsidRPr="00144968">
              <w:rPr>
                <w:rFonts w:ascii="Times New Roman" w:hAnsi="Times New Roman"/>
                <w:szCs w:val="20"/>
                <w:lang w:eastAsia="de-DE"/>
              </w:rPr>
              <w:t>Submission of SBM validation portfolio results</w:t>
            </w:r>
          </w:p>
        </w:tc>
        <w:tc>
          <w:tcPr>
            <w:tcW w:w="1842" w:type="dxa"/>
            <w:tcBorders>
              <w:top w:val="single" w:sz="4" w:space="0" w:color="auto"/>
              <w:left w:val="single" w:sz="4" w:space="0" w:color="auto"/>
              <w:bottom w:val="single" w:sz="4" w:space="0" w:color="auto"/>
              <w:right w:val="single" w:sz="4" w:space="0" w:color="auto"/>
            </w:tcBorders>
          </w:tcPr>
          <w:p w14:paraId="51954B13" w14:textId="77777777" w:rsidR="00B13121" w:rsidRPr="00120E8E" w:rsidRDefault="00B13121" w:rsidP="00A24526">
            <w:pPr>
              <w:spacing w:before="0" w:after="0"/>
              <w:ind w:left="33"/>
              <w:rPr>
                <w:rFonts w:ascii="Times New Roman" w:hAnsi="Times New Roman"/>
                <w:szCs w:val="20"/>
                <w:lang w:eastAsia="de-DE"/>
              </w:rPr>
            </w:pPr>
            <w:r w:rsidRPr="00144968">
              <w:rPr>
                <w:rFonts w:ascii="Times New Roman" w:hAnsi="Times New Roman"/>
                <w:szCs w:val="20"/>
                <w:lang w:eastAsia="de-DE"/>
              </w:rPr>
              <w:t>Article 325</w:t>
            </w:r>
            <w:proofErr w:type="gramStart"/>
            <w:r w:rsidRPr="00144968">
              <w:rPr>
                <w:rFonts w:ascii="Times New Roman" w:hAnsi="Times New Roman"/>
                <w:szCs w:val="20"/>
                <w:lang w:eastAsia="de-DE"/>
              </w:rPr>
              <w:t>e(</w:t>
            </w:r>
            <w:proofErr w:type="gramEnd"/>
            <w:r w:rsidRPr="00144968">
              <w:rPr>
                <w:rFonts w:ascii="Times New Roman" w:hAnsi="Times New Roman"/>
                <w:szCs w:val="20"/>
                <w:lang w:eastAsia="de-DE"/>
              </w:rPr>
              <w:t>1) of Regulation (EU) No 575/2013</w:t>
            </w:r>
          </w:p>
        </w:tc>
        <w:tc>
          <w:tcPr>
            <w:tcW w:w="9781" w:type="dxa"/>
            <w:tcBorders>
              <w:top w:val="single" w:sz="4" w:space="0" w:color="auto"/>
              <w:left w:val="single" w:sz="4" w:space="0" w:color="auto"/>
              <w:bottom w:val="single" w:sz="4" w:space="0" w:color="auto"/>
              <w:right w:val="single" w:sz="4" w:space="0" w:color="auto"/>
            </w:tcBorders>
          </w:tcPr>
          <w:p w14:paraId="676E08BE" w14:textId="77777777" w:rsidR="00B13121" w:rsidRDefault="00B13121" w:rsidP="00A24526">
            <w:pPr>
              <w:spacing w:before="0" w:after="0"/>
              <w:rPr>
                <w:rFonts w:ascii="Times New Roman" w:hAnsi="Times New Roman"/>
                <w:szCs w:val="20"/>
                <w:lang w:eastAsia="de-DE"/>
              </w:rPr>
            </w:pPr>
            <w:r w:rsidRPr="00120E8E">
              <w:rPr>
                <w:rFonts w:ascii="Times New Roman" w:hAnsi="Times New Roman"/>
                <w:szCs w:val="20"/>
                <w:lang w:eastAsia="de-DE"/>
              </w:rPr>
              <w:t>The answer shall be one of the following:</w:t>
            </w:r>
          </w:p>
          <w:p w14:paraId="03524FFF" w14:textId="77777777" w:rsidR="00B13121" w:rsidRPr="00144968" w:rsidRDefault="00B13121" w:rsidP="00A24526">
            <w:pPr>
              <w:spacing w:before="0" w:after="0"/>
              <w:rPr>
                <w:rFonts w:ascii="Times New Roman" w:hAnsi="Times New Roman"/>
                <w:szCs w:val="20"/>
                <w:lang w:eastAsia="de-DE"/>
              </w:rPr>
            </w:pPr>
          </w:p>
          <w:p w14:paraId="07D39D7E" w14:textId="77777777" w:rsidR="00B13121" w:rsidRPr="00144968" w:rsidRDefault="00B13121" w:rsidP="00A24526">
            <w:pPr>
              <w:spacing w:before="0" w:after="0"/>
              <w:rPr>
                <w:rFonts w:ascii="Times New Roman" w:hAnsi="Times New Roman"/>
                <w:szCs w:val="20"/>
                <w:lang w:eastAsia="de-DE"/>
              </w:rPr>
            </w:pPr>
            <w:r w:rsidRPr="00144968">
              <w:rPr>
                <w:rFonts w:ascii="Times New Roman" w:hAnsi="Times New Roman"/>
                <w:szCs w:val="20"/>
                <w:lang w:eastAsia="de-DE"/>
              </w:rPr>
              <w:t>(a)</w:t>
            </w:r>
            <w:r w:rsidRPr="00144968">
              <w:rPr>
                <w:rFonts w:ascii="Times New Roman" w:hAnsi="Times New Roman"/>
                <w:szCs w:val="20"/>
                <w:lang w:eastAsia="de-DE"/>
              </w:rPr>
              <w:tab/>
              <w:t xml:space="preserve">‘Submitted’ shall be reported if the institution submits results corresponding to this </w:t>
            </w:r>
            <w:proofErr w:type="gramStart"/>
            <w:r w:rsidRPr="00144968">
              <w:rPr>
                <w:rFonts w:ascii="Times New Roman" w:hAnsi="Times New Roman"/>
                <w:szCs w:val="20"/>
                <w:lang w:eastAsia="de-DE"/>
              </w:rPr>
              <w:t>portfolio;</w:t>
            </w:r>
            <w:proofErr w:type="gramEnd"/>
          </w:p>
          <w:p w14:paraId="5C4D9290" w14:textId="77777777" w:rsidR="00B13121" w:rsidRPr="00120E8E" w:rsidRDefault="00B13121" w:rsidP="00A24526">
            <w:pPr>
              <w:spacing w:before="0" w:after="0"/>
              <w:rPr>
                <w:rFonts w:ascii="Times New Roman" w:hAnsi="Times New Roman"/>
                <w:szCs w:val="20"/>
                <w:lang w:eastAsia="de-DE"/>
              </w:rPr>
            </w:pPr>
            <w:r w:rsidRPr="00144968">
              <w:rPr>
                <w:rFonts w:ascii="Times New Roman" w:hAnsi="Times New Roman"/>
                <w:szCs w:val="20"/>
                <w:lang w:eastAsia="de-DE"/>
              </w:rPr>
              <w:t>(</w:t>
            </w:r>
            <w:r>
              <w:rPr>
                <w:rFonts w:ascii="Times New Roman" w:hAnsi="Times New Roman"/>
                <w:szCs w:val="20"/>
                <w:lang w:eastAsia="de-DE"/>
              </w:rPr>
              <w:t>b</w:t>
            </w:r>
            <w:r w:rsidRPr="00144968">
              <w:rPr>
                <w:rFonts w:ascii="Times New Roman" w:hAnsi="Times New Roman"/>
                <w:szCs w:val="20"/>
                <w:lang w:eastAsia="de-DE"/>
              </w:rPr>
              <w:t>)</w:t>
            </w:r>
            <w:r w:rsidRPr="00144968">
              <w:rPr>
                <w:rFonts w:ascii="Times New Roman" w:hAnsi="Times New Roman"/>
                <w:szCs w:val="20"/>
                <w:lang w:eastAsia="de-DE"/>
              </w:rPr>
              <w:tab/>
              <w:t xml:space="preserve">‘Not submitted - no exposure to risk factor’ shall be reported if the institution chooses not to submit results for the relevant SBM validation portfolio, </w:t>
            </w:r>
            <w:r>
              <w:rPr>
                <w:rFonts w:ascii="Times New Roman" w:hAnsi="Times New Roman"/>
                <w:szCs w:val="20"/>
                <w:lang w:eastAsia="de-DE"/>
              </w:rPr>
              <w:t>as</w:t>
            </w:r>
            <w:r w:rsidRPr="00144968">
              <w:rPr>
                <w:rFonts w:ascii="Times New Roman" w:hAnsi="Times New Roman"/>
                <w:szCs w:val="20"/>
                <w:lang w:eastAsia="de-DE"/>
              </w:rPr>
              <w:t xml:space="preserve"> there is there is no internal approval by the management of that institution to operate in instruments that would generate exposure to</w:t>
            </w:r>
            <w:r>
              <w:rPr>
                <w:rFonts w:ascii="Times New Roman" w:hAnsi="Times New Roman"/>
                <w:szCs w:val="20"/>
                <w:lang w:eastAsia="de-DE"/>
              </w:rPr>
              <w:t>wards the relevant risk factor.</w:t>
            </w:r>
          </w:p>
        </w:tc>
      </w:tr>
      <w:tr w:rsidR="00B13121" w:rsidRPr="00120E8E" w14:paraId="7DAF878C" w14:textId="77777777" w:rsidTr="00A24526">
        <w:tc>
          <w:tcPr>
            <w:tcW w:w="993" w:type="dxa"/>
            <w:tcBorders>
              <w:top w:val="single" w:sz="4" w:space="0" w:color="auto"/>
              <w:left w:val="single" w:sz="4" w:space="0" w:color="auto"/>
              <w:bottom w:val="single" w:sz="4" w:space="0" w:color="auto"/>
              <w:right w:val="single" w:sz="4" w:space="0" w:color="auto"/>
            </w:tcBorders>
            <w:shd w:val="clear" w:color="auto" w:fill="auto"/>
          </w:tcPr>
          <w:p w14:paraId="3EE4A277" w14:textId="77777777" w:rsidR="00B13121" w:rsidRPr="00120E8E" w:rsidRDefault="00B13121" w:rsidP="00A24526">
            <w:pPr>
              <w:spacing w:before="0" w:after="0"/>
              <w:ind w:left="33"/>
              <w:rPr>
                <w:rFonts w:ascii="Times New Roman" w:hAnsi="Times New Roman"/>
                <w:szCs w:val="20"/>
                <w:lang w:eastAsia="de-DE"/>
              </w:rPr>
            </w:pPr>
            <w:r>
              <w:rPr>
                <w:rFonts w:ascii="Times New Roman" w:hAnsi="Times New Roman"/>
                <w:szCs w:val="20"/>
                <w:lang w:eastAsia="de-DE"/>
              </w:rPr>
              <w:t>0060</w:t>
            </w:r>
          </w:p>
        </w:tc>
        <w:tc>
          <w:tcPr>
            <w:tcW w:w="1701" w:type="dxa"/>
            <w:tcBorders>
              <w:top w:val="single" w:sz="4" w:space="0" w:color="auto"/>
              <w:left w:val="single" w:sz="4" w:space="0" w:color="auto"/>
              <w:bottom w:val="single" w:sz="4" w:space="0" w:color="auto"/>
              <w:right w:val="single" w:sz="4" w:space="0" w:color="auto"/>
            </w:tcBorders>
          </w:tcPr>
          <w:p w14:paraId="64398E76" w14:textId="77777777" w:rsidR="00B13121" w:rsidRPr="00120E8E" w:rsidRDefault="00B13121" w:rsidP="00A24526">
            <w:pPr>
              <w:spacing w:before="0" w:after="0"/>
              <w:ind w:left="33"/>
              <w:rPr>
                <w:rFonts w:ascii="Times New Roman" w:hAnsi="Times New Roman"/>
                <w:szCs w:val="20"/>
                <w:lang w:eastAsia="de-DE"/>
              </w:rPr>
            </w:pPr>
            <w:r w:rsidRPr="00120E8E">
              <w:rPr>
                <w:rFonts w:ascii="Times New Roman" w:hAnsi="Times New Roman"/>
                <w:szCs w:val="20"/>
                <w:lang w:eastAsia="de-DE"/>
              </w:rPr>
              <w:t>Free text box</w:t>
            </w:r>
          </w:p>
        </w:tc>
        <w:tc>
          <w:tcPr>
            <w:tcW w:w="1842" w:type="dxa"/>
            <w:tcBorders>
              <w:top w:val="single" w:sz="4" w:space="0" w:color="auto"/>
              <w:left w:val="single" w:sz="4" w:space="0" w:color="auto"/>
              <w:bottom w:val="single" w:sz="4" w:space="0" w:color="auto"/>
              <w:right w:val="single" w:sz="4" w:space="0" w:color="auto"/>
            </w:tcBorders>
          </w:tcPr>
          <w:p w14:paraId="0F1B3FE7" w14:textId="77777777" w:rsidR="00B13121" w:rsidRPr="00120E8E" w:rsidRDefault="00B13121" w:rsidP="00A24526">
            <w:pPr>
              <w:spacing w:before="0" w:after="0"/>
              <w:ind w:left="33"/>
              <w:rPr>
                <w:rFonts w:ascii="Times New Roman" w:hAnsi="Times New Roman"/>
                <w:szCs w:val="20"/>
                <w:lang w:eastAsia="de-DE"/>
              </w:rPr>
            </w:pPr>
          </w:p>
        </w:tc>
        <w:tc>
          <w:tcPr>
            <w:tcW w:w="9781" w:type="dxa"/>
            <w:tcBorders>
              <w:top w:val="single" w:sz="4" w:space="0" w:color="auto"/>
              <w:left w:val="single" w:sz="4" w:space="0" w:color="auto"/>
              <w:bottom w:val="single" w:sz="4" w:space="0" w:color="auto"/>
              <w:right w:val="single" w:sz="4" w:space="0" w:color="auto"/>
            </w:tcBorders>
          </w:tcPr>
          <w:p w14:paraId="236F3E23" w14:textId="77777777" w:rsidR="00B13121" w:rsidRPr="00120E8E" w:rsidRDefault="00B13121" w:rsidP="00A24526">
            <w:pPr>
              <w:spacing w:before="0" w:after="0"/>
              <w:rPr>
                <w:rFonts w:ascii="Times New Roman" w:hAnsi="Times New Roman"/>
                <w:szCs w:val="20"/>
                <w:lang w:eastAsia="de-DE"/>
              </w:rPr>
            </w:pPr>
            <w:r w:rsidRPr="00120E8E">
              <w:rPr>
                <w:rStyle w:val="InstructionsTabelleText"/>
                <w:rFonts w:ascii="Times New Roman" w:hAnsi="Times New Roman"/>
                <w:bCs/>
              </w:rPr>
              <w:t>An institution may provide any additional information in this column.</w:t>
            </w:r>
          </w:p>
        </w:tc>
      </w:tr>
    </w:tbl>
    <w:p w14:paraId="2BD758EC" w14:textId="77777777" w:rsidR="00B13121" w:rsidRPr="00A305AD" w:rsidRDefault="00B13121" w:rsidP="00C61FF5">
      <w:pPr>
        <w:rPr>
          <w:rStyle w:val="InstructionsTabelleText"/>
          <w:rFonts w:ascii="Times New Roman" w:hAnsi="Times New Roman"/>
          <w:szCs w:val="20"/>
        </w:rPr>
      </w:pPr>
    </w:p>
    <w:p w14:paraId="5CAB59EA" w14:textId="77777777" w:rsidR="00FD3588" w:rsidRPr="00A305AD" w:rsidRDefault="00FD3588" w:rsidP="00C61FF5">
      <w:pPr>
        <w:rPr>
          <w:rStyle w:val="InstructionsTabelleText"/>
          <w:rFonts w:ascii="Times New Roman" w:hAnsi="Times New Roman"/>
          <w:szCs w:val="20"/>
        </w:rPr>
      </w:pPr>
    </w:p>
    <w:p w14:paraId="0AAFE462" w14:textId="0DEF0089" w:rsidR="00507E20" w:rsidRPr="00A305AD" w:rsidRDefault="00C43DCF" w:rsidP="000B211D">
      <w:pPr>
        <w:pStyle w:val="Heading3"/>
        <w:rPr>
          <w:lang w:val="en-GB"/>
        </w:rPr>
      </w:pPr>
      <w:r w:rsidRPr="00173307">
        <w:rPr>
          <w:rStyle w:val="InstructionsTabelleText"/>
          <w:rFonts w:ascii="Times New Roman" w:hAnsi="Times New Roman"/>
          <w:lang w:val="it-IT"/>
        </w:rPr>
        <w:br w:type="page"/>
      </w:r>
      <w:bookmarkStart w:id="9" w:name="_Toc199237747"/>
      <w:r w:rsidR="001A30E5" w:rsidRPr="00A305AD">
        <w:lastRenderedPageBreak/>
        <w:t>C</w:t>
      </w:r>
      <w:r w:rsidR="00173153" w:rsidRPr="00A305AD">
        <w:t xml:space="preserve"> </w:t>
      </w:r>
      <w:r w:rsidR="001A30E5" w:rsidRPr="00A305AD">
        <w:t xml:space="preserve">107.01 </w:t>
      </w:r>
      <w:r w:rsidR="00173153" w:rsidRPr="00A305AD">
        <w:t>–</w:t>
      </w:r>
      <w:r w:rsidR="007B03CE" w:rsidRPr="00A305AD">
        <w:t xml:space="preserve"> </w:t>
      </w:r>
      <w:r w:rsidR="006860D4" w:rsidRPr="00A305AD">
        <w:t xml:space="preserve">VaR &amp; </w:t>
      </w:r>
      <w:proofErr w:type="spellStart"/>
      <w:r w:rsidR="005F017E" w:rsidRPr="00A305AD">
        <w:t>sVaR</w:t>
      </w:r>
      <w:proofErr w:type="spellEnd"/>
      <w:r w:rsidR="005F017E" w:rsidRPr="00A305AD">
        <w:t xml:space="preserve"> </w:t>
      </w:r>
      <w:r w:rsidR="006860D4" w:rsidRPr="00A305AD">
        <w:t>Non-CTP</w:t>
      </w:r>
      <w:r w:rsidR="000E342C" w:rsidRPr="00A305AD">
        <w:t>.</w:t>
      </w:r>
      <w:r w:rsidR="003D4EA5" w:rsidRPr="00A305AD">
        <w:t xml:space="preserve"> </w:t>
      </w:r>
      <w:r w:rsidR="003D4EA5" w:rsidRPr="00A305AD">
        <w:rPr>
          <w:lang w:val="en-GB"/>
        </w:rPr>
        <w:t>Details</w:t>
      </w:r>
      <w:r w:rsidR="00A02F2F" w:rsidRPr="00A305AD">
        <w:rPr>
          <w:lang w:val="en-GB"/>
        </w:rPr>
        <w:t>.</w:t>
      </w:r>
      <w:bookmarkEnd w:id="9"/>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709"/>
        <w:gridCol w:w="1985"/>
        <w:gridCol w:w="1842"/>
        <w:gridCol w:w="9781"/>
      </w:tblGrid>
      <w:tr w:rsidR="00BA04DD" w:rsidRPr="00A305AD" w14:paraId="0CE3362E" w14:textId="77777777" w:rsidTr="00BA04DD">
        <w:tc>
          <w:tcPr>
            <w:tcW w:w="709" w:type="dxa"/>
            <w:shd w:val="clear" w:color="auto" w:fill="D9D9D9"/>
          </w:tcPr>
          <w:p w14:paraId="18D9410C" w14:textId="77777777" w:rsidR="00BA04DD" w:rsidRPr="00A305AD" w:rsidRDefault="00BA04DD" w:rsidP="001F1AEB">
            <w:pPr>
              <w:spacing w:before="0" w:after="0"/>
              <w:ind w:left="33"/>
              <w:rPr>
                <w:rFonts w:ascii="Times New Roman" w:hAnsi="Times New Roman"/>
                <w:bCs/>
                <w:szCs w:val="20"/>
                <w:lang w:eastAsia="de-DE"/>
              </w:rPr>
            </w:pPr>
            <w:r w:rsidRPr="00A305AD">
              <w:rPr>
                <w:rFonts w:ascii="Times New Roman" w:hAnsi="Times New Roman"/>
                <w:bCs/>
                <w:szCs w:val="20"/>
                <w:lang w:eastAsia="de-DE"/>
              </w:rPr>
              <w:t>Row</w:t>
            </w:r>
          </w:p>
        </w:tc>
        <w:tc>
          <w:tcPr>
            <w:tcW w:w="1985" w:type="dxa"/>
            <w:shd w:val="clear" w:color="auto" w:fill="D9D9D9"/>
          </w:tcPr>
          <w:p w14:paraId="61A11ABC" w14:textId="77777777" w:rsidR="00BA04DD" w:rsidRPr="00A305AD" w:rsidRDefault="00BA04DD" w:rsidP="00623D1E">
            <w:pPr>
              <w:pStyle w:val="InstructionsText"/>
              <w:rPr>
                <w:rStyle w:val="InstructionsTabelleText"/>
                <w:rFonts w:ascii="Times New Roman" w:hAnsi="Times New Roman"/>
              </w:rPr>
            </w:pPr>
            <w:r w:rsidRPr="00A305AD">
              <w:rPr>
                <w:rStyle w:val="InstructionsTabelleText"/>
                <w:rFonts w:ascii="Times New Roman" w:hAnsi="Times New Roman"/>
              </w:rPr>
              <w:t>Label</w:t>
            </w:r>
          </w:p>
        </w:tc>
        <w:tc>
          <w:tcPr>
            <w:tcW w:w="1842" w:type="dxa"/>
            <w:shd w:val="clear" w:color="auto" w:fill="D9D9D9"/>
          </w:tcPr>
          <w:p w14:paraId="7C8B9308" w14:textId="77777777" w:rsidR="00BA04DD" w:rsidRPr="00A305AD" w:rsidRDefault="00BA04DD" w:rsidP="001F1AEB">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119499F6" w14:textId="77777777" w:rsidR="00BA04DD" w:rsidRPr="00A305AD" w:rsidRDefault="00BA04DD" w:rsidP="001F1AEB">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DC18E5" w:rsidRPr="00A305AD" w14:paraId="2C320506" w14:textId="77777777" w:rsidTr="00DC18E5">
        <w:tc>
          <w:tcPr>
            <w:tcW w:w="709" w:type="dxa"/>
          </w:tcPr>
          <w:p w14:paraId="03A244F4" w14:textId="1EDAC32D" w:rsidR="00DC18E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DC18E5" w:rsidRPr="00A305AD">
              <w:rPr>
                <w:rFonts w:ascii="Times New Roman" w:hAnsi="Times New Roman"/>
                <w:szCs w:val="20"/>
                <w:lang w:eastAsia="de-DE"/>
              </w:rPr>
              <w:t>010</w:t>
            </w:r>
            <w:r w:rsidR="00307FB0" w:rsidRPr="00A305AD">
              <w:rPr>
                <w:rFonts w:ascii="Times New Roman" w:hAnsi="Times New Roman"/>
                <w:szCs w:val="20"/>
                <w:lang w:eastAsia="de-DE"/>
              </w:rPr>
              <w:t xml:space="preserve"> - </w:t>
            </w:r>
            <w:r w:rsidRPr="00A305AD">
              <w:rPr>
                <w:rFonts w:ascii="Times New Roman" w:hAnsi="Times New Roman"/>
                <w:szCs w:val="20"/>
                <w:lang w:eastAsia="de-DE"/>
              </w:rPr>
              <w:t>0</w:t>
            </w:r>
            <w:r w:rsidR="00DC18E5" w:rsidRPr="00A305AD">
              <w:rPr>
                <w:rFonts w:ascii="Times New Roman" w:hAnsi="Times New Roman"/>
                <w:szCs w:val="20"/>
                <w:lang w:eastAsia="de-DE"/>
              </w:rPr>
              <w:t>060</w:t>
            </w:r>
          </w:p>
        </w:tc>
        <w:tc>
          <w:tcPr>
            <w:tcW w:w="13608" w:type="dxa"/>
            <w:gridSpan w:val="3"/>
          </w:tcPr>
          <w:p w14:paraId="033BE7A3" w14:textId="77777777" w:rsidR="00DC18E5" w:rsidRPr="00A305AD" w:rsidRDefault="00DC18E5" w:rsidP="007A17B8">
            <w:pPr>
              <w:spacing w:before="0" w:after="0"/>
              <w:ind w:left="33"/>
              <w:rPr>
                <w:rFonts w:ascii="Times New Roman" w:hAnsi="Times New Roman"/>
                <w:szCs w:val="20"/>
                <w:lang w:eastAsia="de-DE"/>
              </w:rPr>
            </w:pPr>
            <w:r w:rsidRPr="00A305AD">
              <w:rPr>
                <w:rFonts w:ascii="Times New Roman" w:hAnsi="Times New Roman"/>
                <w:szCs w:val="20"/>
                <w:lang w:eastAsia="de-DE"/>
              </w:rPr>
              <w:t>VaR</w:t>
            </w:r>
          </w:p>
        </w:tc>
      </w:tr>
      <w:tr w:rsidR="00B92A75" w:rsidRPr="00A305AD" w14:paraId="5E12E80D" w14:textId="77777777" w:rsidTr="00BA04DD">
        <w:tc>
          <w:tcPr>
            <w:tcW w:w="709" w:type="dxa"/>
          </w:tcPr>
          <w:p w14:paraId="15F7827D" w14:textId="3986F167"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B92A75" w:rsidRPr="00A305AD">
              <w:rPr>
                <w:rFonts w:ascii="Times New Roman" w:hAnsi="Times New Roman"/>
                <w:szCs w:val="20"/>
                <w:lang w:eastAsia="de-DE"/>
              </w:rPr>
              <w:t>010</w:t>
            </w:r>
          </w:p>
        </w:tc>
        <w:tc>
          <w:tcPr>
            <w:tcW w:w="1985" w:type="dxa"/>
          </w:tcPr>
          <w:p w14:paraId="5355AE94" w14:textId="77777777" w:rsidR="00B92A75" w:rsidRPr="00A305AD" w:rsidRDefault="00B92A75" w:rsidP="00623D1E">
            <w:pPr>
              <w:pStyle w:val="InstructionsText"/>
              <w:rPr>
                <w:rStyle w:val="InstructionsTabelleText"/>
                <w:rFonts w:ascii="Times New Roman" w:hAnsi="Times New Roman"/>
                <w:bCs/>
              </w:rPr>
            </w:pPr>
            <w:r w:rsidRPr="00A305AD">
              <w:rPr>
                <w:rStyle w:val="InstructionsTabelleText"/>
                <w:rFonts w:ascii="Times New Roman" w:hAnsi="Times New Roman"/>
              </w:rPr>
              <w:t>Methodology</w:t>
            </w:r>
          </w:p>
        </w:tc>
        <w:tc>
          <w:tcPr>
            <w:tcW w:w="1842" w:type="dxa"/>
          </w:tcPr>
          <w:p w14:paraId="19175450" w14:textId="77777777" w:rsidR="00B92A75" w:rsidRPr="00A305AD" w:rsidRDefault="00B92A75" w:rsidP="00623D1E">
            <w:pPr>
              <w:pStyle w:val="InstructionsText"/>
              <w:rPr>
                <w:rStyle w:val="InstructionsTabelleText"/>
                <w:rFonts w:ascii="Times New Roman" w:hAnsi="Times New Roman"/>
                <w:bCs/>
              </w:rPr>
            </w:pPr>
          </w:p>
        </w:tc>
        <w:tc>
          <w:tcPr>
            <w:tcW w:w="9781" w:type="dxa"/>
          </w:tcPr>
          <w:p w14:paraId="2F0A2DCC" w14:textId="65AC0999" w:rsidR="00B92A75" w:rsidRPr="00A305AD" w:rsidRDefault="00D036A9" w:rsidP="007A17B8">
            <w:pPr>
              <w:spacing w:before="0" w:after="0"/>
              <w:ind w:left="33"/>
              <w:rPr>
                <w:rFonts w:ascii="Times New Roman" w:hAnsi="Times New Roman"/>
                <w:szCs w:val="20"/>
                <w:lang w:eastAsia="de-DE"/>
              </w:rPr>
            </w:pPr>
            <w:r w:rsidRPr="00A305AD">
              <w:rPr>
                <w:rFonts w:ascii="Times New Roman" w:hAnsi="Times New Roman"/>
                <w:szCs w:val="20"/>
                <w:lang w:eastAsia="de-DE"/>
              </w:rPr>
              <w:t>O</w:t>
            </w:r>
            <w:r w:rsidR="00B92A75" w:rsidRPr="00A305AD">
              <w:rPr>
                <w:rFonts w:ascii="Times New Roman" w:hAnsi="Times New Roman"/>
                <w:szCs w:val="20"/>
                <w:lang w:eastAsia="de-DE"/>
              </w:rPr>
              <w:t>ne of the following</w:t>
            </w:r>
            <w:r w:rsidRPr="00A305AD">
              <w:rPr>
                <w:rFonts w:ascii="Times New Roman" w:hAnsi="Times New Roman"/>
                <w:szCs w:val="20"/>
                <w:lang w:eastAsia="de-DE"/>
              </w:rPr>
              <w:t xml:space="preserve"> shall be reported</w:t>
            </w:r>
            <w:r w:rsidR="00B53B68" w:rsidRPr="00A305AD">
              <w:rPr>
                <w:rFonts w:ascii="Times New Roman" w:hAnsi="Times New Roman"/>
                <w:szCs w:val="20"/>
                <w:lang w:eastAsia="de-DE"/>
              </w:rPr>
              <w:t xml:space="preserve">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r w:rsidR="00B92A75" w:rsidRPr="00A305AD">
              <w:rPr>
                <w:rFonts w:ascii="Times New Roman" w:hAnsi="Times New Roman"/>
                <w:szCs w:val="20"/>
                <w:lang w:eastAsia="de-DE"/>
              </w:rPr>
              <w:t>:</w:t>
            </w:r>
          </w:p>
          <w:p w14:paraId="348BAF72" w14:textId="117F5ED4" w:rsidR="00B92A75" w:rsidRPr="00A305AD" w:rsidRDefault="00B92A75" w:rsidP="00915309">
            <w:pPr>
              <w:numPr>
                <w:ilvl w:val="0"/>
                <w:numId w:val="20"/>
              </w:numPr>
              <w:spacing w:before="0" w:after="0"/>
              <w:rPr>
                <w:rFonts w:ascii="Times New Roman" w:hAnsi="Times New Roman"/>
                <w:szCs w:val="20"/>
                <w:lang w:eastAsia="de-DE"/>
              </w:rPr>
            </w:pPr>
            <w:r w:rsidRPr="00A305AD">
              <w:rPr>
                <w:rFonts w:ascii="Times New Roman" w:hAnsi="Times New Roman"/>
                <w:szCs w:val="20"/>
                <w:lang w:eastAsia="de-DE"/>
              </w:rPr>
              <w:t xml:space="preserve">Historical </w:t>
            </w:r>
            <w:proofErr w:type="gramStart"/>
            <w:r w:rsidR="006B5EDF" w:rsidRPr="00A305AD">
              <w:rPr>
                <w:rFonts w:ascii="Times New Roman" w:hAnsi="Times New Roman"/>
                <w:szCs w:val="20"/>
                <w:lang w:eastAsia="de-DE"/>
              </w:rPr>
              <w:t>s</w:t>
            </w:r>
            <w:r w:rsidRPr="00A305AD">
              <w:rPr>
                <w:rFonts w:ascii="Times New Roman" w:hAnsi="Times New Roman"/>
                <w:szCs w:val="20"/>
                <w:lang w:eastAsia="de-DE"/>
              </w:rPr>
              <w:t>imulation</w:t>
            </w:r>
            <w:r w:rsidR="00D1777E" w:rsidRPr="00A305AD">
              <w:rPr>
                <w:rFonts w:ascii="Times New Roman" w:hAnsi="Times New Roman"/>
                <w:szCs w:val="20"/>
                <w:lang w:eastAsia="de-DE"/>
              </w:rPr>
              <w:t>;</w:t>
            </w:r>
            <w:proofErr w:type="gramEnd"/>
          </w:p>
          <w:p w14:paraId="6DD67510" w14:textId="167098B2" w:rsidR="00B92A75" w:rsidRPr="00A305AD" w:rsidRDefault="00B92A75" w:rsidP="00915309">
            <w:pPr>
              <w:numPr>
                <w:ilvl w:val="0"/>
                <w:numId w:val="20"/>
              </w:numPr>
              <w:spacing w:before="0" w:after="0"/>
              <w:rPr>
                <w:rFonts w:ascii="Times New Roman" w:hAnsi="Times New Roman"/>
                <w:szCs w:val="20"/>
                <w:lang w:eastAsia="de-DE"/>
              </w:rPr>
            </w:pPr>
            <w:r w:rsidRPr="00A305AD">
              <w:rPr>
                <w:rFonts w:ascii="Times New Roman" w:hAnsi="Times New Roman"/>
                <w:szCs w:val="20"/>
                <w:lang w:eastAsia="de-DE"/>
              </w:rPr>
              <w:t>Monte</w:t>
            </w:r>
            <w:r w:rsidR="00747A7C" w:rsidRPr="00A305AD">
              <w:rPr>
                <w:rFonts w:ascii="Times New Roman" w:hAnsi="Times New Roman"/>
                <w:szCs w:val="20"/>
                <w:lang w:eastAsia="de-DE"/>
              </w:rPr>
              <w:t xml:space="preserve"> C</w:t>
            </w:r>
            <w:r w:rsidRPr="00A305AD">
              <w:rPr>
                <w:rFonts w:ascii="Times New Roman" w:hAnsi="Times New Roman"/>
                <w:szCs w:val="20"/>
                <w:lang w:eastAsia="de-DE"/>
              </w:rPr>
              <w:t>arlo</w:t>
            </w:r>
            <w:r w:rsidR="00DC18E5" w:rsidRPr="00A305AD">
              <w:rPr>
                <w:rFonts w:ascii="Times New Roman" w:hAnsi="Times New Roman"/>
                <w:szCs w:val="20"/>
                <w:lang w:eastAsia="de-DE"/>
              </w:rPr>
              <w:t xml:space="preserve"> </w:t>
            </w:r>
            <w:proofErr w:type="gramStart"/>
            <w:r w:rsidR="006B5EDF" w:rsidRPr="00A305AD">
              <w:rPr>
                <w:rFonts w:ascii="Times New Roman" w:hAnsi="Times New Roman"/>
                <w:szCs w:val="20"/>
                <w:lang w:eastAsia="de-DE"/>
              </w:rPr>
              <w:t>s</w:t>
            </w:r>
            <w:r w:rsidR="00DC18E5" w:rsidRPr="00A305AD">
              <w:rPr>
                <w:rFonts w:ascii="Times New Roman" w:hAnsi="Times New Roman"/>
                <w:szCs w:val="20"/>
                <w:lang w:eastAsia="de-DE"/>
              </w:rPr>
              <w:t>imulation</w:t>
            </w:r>
            <w:r w:rsidR="00D1777E" w:rsidRPr="00A305AD">
              <w:rPr>
                <w:rFonts w:ascii="Times New Roman" w:hAnsi="Times New Roman"/>
                <w:szCs w:val="20"/>
                <w:lang w:eastAsia="de-DE"/>
              </w:rPr>
              <w:t>;</w:t>
            </w:r>
            <w:proofErr w:type="gramEnd"/>
          </w:p>
          <w:p w14:paraId="5755E00C" w14:textId="7D07E7B9" w:rsidR="00B92A75" w:rsidRPr="00A305AD" w:rsidRDefault="00B92A75" w:rsidP="00915309">
            <w:pPr>
              <w:numPr>
                <w:ilvl w:val="0"/>
                <w:numId w:val="20"/>
              </w:numPr>
              <w:spacing w:before="0" w:after="0"/>
              <w:rPr>
                <w:rFonts w:ascii="Times New Roman" w:hAnsi="Times New Roman"/>
                <w:szCs w:val="20"/>
                <w:lang w:eastAsia="de-DE"/>
              </w:rPr>
            </w:pPr>
            <w:r w:rsidRPr="00A305AD">
              <w:rPr>
                <w:rFonts w:ascii="Times New Roman" w:hAnsi="Times New Roman"/>
                <w:szCs w:val="20"/>
                <w:lang w:eastAsia="de-DE"/>
              </w:rPr>
              <w:t>Parametric</w:t>
            </w:r>
            <w:r w:rsidR="00DC18E5" w:rsidRPr="00A305AD">
              <w:rPr>
                <w:rFonts w:ascii="Times New Roman" w:hAnsi="Times New Roman"/>
                <w:szCs w:val="20"/>
                <w:lang w:eastAsia="de-DE"/>
              </w:rPr>
              <w:t xml:space="preserve"> </w:t>
            </w:r>
            <w:proofErr w:type="gramStart"/>
            <w:r w:rsidR="000E3250" w:rsidRPr="00A305AD">
              <w:rPr>
                <w:rStyle w:val="InstructionsTabelleText"/>
                <w:rFonts w:ascii="Times New Roman" w:hAnsi="Times New Roman"/>
              </w:rPr>
              <w:t>m</w:t>
            </w:r>
            <w:r w:rsidR="00DC18E5" w:rsidRPr="00A305AD">
              <w:rPr>
                <w:rStyle w:val="InstructionsTabelleText"/>
                <w:rFonts w:ascii="Times New Roman" w:hAnsi="Times New Roman"/>
              </w:rPr>
              <w:t>ethodology</w:t>
            </w:r>
            <w:r w:rsidR="00D1777E" w:rsidRPr="00A305AD">
              <w:rPr>
                <w:rFonts w:ascii="Times New Roman" w:hAnsi="Times New Roman"/>
                <w:szCs w:val="20"/>
                <w:lang w:eastAsia="de-DE"/>
              </w:rPr>
              <w:t>;</w:t>
            </w:r>
            <w:proofErr w:type="gramEnd"/>
          </w:p>
          <w:p w14:paraId="1481024E" w14:textId="18AF5832" w:rsidR="00B92A75" w:rsidRPr="00A305AD" w:rsidRDefault="00B92A75" w:rsidP="00915309">
            <w:pPr>
              <w:numPr>
                <w:ilvl w:val="0"/>
                <w:numId w:val="20"/>
              </w:numPr>
              <w:spacing w:before="0" w:after="0"/>
              <w:rPr>
                <w:rFonts w:ascii="Times New Roman" w:hAnsi="Times New Roman"/>
                <w:szCs w:val="20"/>
                <w:lang w:eastAsia="de-DE"/>
              </w:rPr>
            </w:pPr>
            <w:r w:rsidRPr="00A305AD">
              <w:rPr>
                <w:rFonts w:ascii="Times New Roman" w:hAnsi="Times New Roman"/>
                <w:szCs w:val="20"/>
                <w:lang w:eastAsia="de-DE"/>
              </w:rPr>
              <w:t xml:space="preserve">Combination / </w:t>
            </w:r>
            <w:r w:rsidR="000E3250" w:rsidRPr="00A305AD">
              <w:rPr>
                <w:rFonts w:ascii="Times New Roman" w:hAnsi="Times New Roman"/>
                <w:szCs w:val="20"/>
                <w:lang w:eastAsia="de-DE"/>
              </w:rPr>
              <w:t>o</w:t>
            </w:r>
            <w:r w:rsidRPr="00A305AD">
              <w:rPr>
                <w:rFonts w:ascii="Times New Roman" w:hAnsi="Times New Roman"/>
                <w:szCs w:val="20"/>
                <w:lang w:eastAsia="de-DE"/>
              </w:rPr>
              <w:t xml:space="preserve">ther </w:t>
            </w:r>
            <w:r w:rsidR="000E3250" w:rsidRPr="00A305AD">
              <w:rPr>
                <w:rStyle w:val="InstructionsTabelleText"/>
                <w:rFonts w:ascii="Times New Roman" w:hAnsi="Times New Roman"/>
              </w:rPr>
              <w:t>m</w:t>
            </w:r>
            <w:r w:rsidR="00DC18E5" w:rsidRPr="00A305AD">
              <w:rPr>
                <w:rStyle w:val="InstructionsTabelleText"/>
                <w:rFonts w:ascii="Times New Roman" w:hAnsi="Times New Roman"/>
              </w:rPr>
              <w:t>ethodology</w:t>
            </w:r>
            <w:r w:rsidR="00DC18E5" w:rsidRPr="00A305AD">
              <w:rPr>
                <w:rFonts w:ascii="Times New Roman" w:hAnsi="Times New Roman"/>
                <w:szCs w:val="20"/>
                <w:lang w:eastAsia="de-DE"/>
              </w:rPr>
              <w:t xml:space="preserve"> </w:t>
            </w:r>
            <w:r w:rsidRPr="00A305AD">
              <w:rPr>
                <w:rFonts w:ascii="Times New Roman" w:hAnsi="Times New Roman"/>
                <w:szCs w:val="20"/>
                <w:lang w:eastAsia="de-DE"/>
              </w:rPr>
              <w:t>(please specify)</w:t>
            </w:r>
            <w:r w:rsidR="005F017E" w:rsidRPr="00A305AD">
              <w:rPr>
                <w:rFonts w:ascii="Times New Roman" w:hAnsi="Times New Roman"/>
                <w:szCs w:val="20"/>
                <w:lang w:eastAsia="de-DE"/>
              </w:rPr>
              <w:t>.</w:t>
            </w:r>
          </w:p>
          <w:p w14:paraId="34422AED" w14:textId="77777777" w:rsidR="005F017E" w:rsidRPr="00A305AD" w:rsidRDefault="005F017E" w:rsidP="00982D36">
            <w:pPr>
              <w:spacing w:before="0" w:after="0"/>
              <w:ind w:left="34"/>
              <w:rPr>
                <w:rFonts w:ascii="Times New Roman" w:hAnsi="Times New Roman"/>
                <w:szCs w:val="20"/>
                <w:lang w:eastAsia="de-DE"/>
              </w:rPr>
            </w:pPr>
          </w:p>
          <w:p w14:paraId="69758F9A" w14:textId="4683219F" w:rsidR="00B92A75" w:rsidRPr="00A305AD" w:rsidRDefault="008A22CB" w:rsidP="00DF1042">
            <w:pPr>
              <w:spacing w:before="0" w:after="0"/>
              <w:ind w:left="34"/>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5F017E" w:rsidRPr="00A305AD">
              <w:rPr>
                <w:rFonts w:ascii="Times New Roman" w:hAnsi="Times New Roman"/>
                <w:szCs w:val="20"/>
                <w:lang w:eastAsia="de-DE"/>
              </w:rPr>
              <w:t>20</w:t>
            </w:r>
            <w:r w:rsidR="00B92A75" w:rsidRPr="00A305AD">
              <w:rPr>
                <w:rFonts w:ascii="Times New Roman" w:hAnsi="Times New Roman"/>
                <w:szCs w:val="20"/>
                <w:lang w:eastAsia="de-DE"/>
              </w:rPr>
              <w:t xml:space="preserve"> </w:t>
            </w:r>
            <w:r w:rsidR="005F017E" w:rsidRPr="00A305AD">
              <w:rPr>
                <w:rFonts w:ascii="Times New Roman" w:hAnsi="Times New Roman"/>
                <w:szCs w:val="20"/>
                <w:lang w:eastAsia="de-DE"/>
              </w:rPr>
              <w:t>to</w:t>
            </w:r>
            <w:r w:rsidR="00B92A75" w:rsidRPr="00A305AD">
              <w:rPr>
                <w:rFonts w:ascii="Times New Roman" w:hAnsi="Times New Roman"/>
                <w:szCs w:val="20"/>
                <w:lang w:eastAsia="de-DE"/>
              </w:rPr>
              <w:t xml:space="preserve"> </w:t>
            </w:r>
            <w:r w:rsidRPr="00A305AD">
              <w:rPr>
                <w:rFonts w:ascii="Times New Roman" w:hAnsi="Times New Roman"/>
                <w:szCs w:val="20"/>
                <w:lang w:eastAsia="de-DE"/>
              </w:rPr>
              <w:t xml:space="preserve">clarify </w:t>
            </w:r>
            <w:r w:rsidR="005F017E" w:rsidRPr="00A305AD">
              <w:rPr>
                <w:rFonts w:ascii="Times New Roman" w:hAnsi="Times New Roman"/>
                <w:szCs w:val="20"/>
                <w:lang w:eastAsia="de-DE"/>
              </w:rPr>
              <w:t>the answer given in c</w:t>
            </w:r>
            <w:r w:rsidR="00216355" w:rsidRPr="00A305AD">
              <w:rPr>
                <w:rFonts w:ascii="Times New Roman" w:hAnsi="Times New Roman"/>
                <w:szCs w:val="20"/>
                <w:lang w:eastAsia="de-DE"/>
              </w:rPr>
              <w:t>olumn 00</w:t>
            </w:r>
            <w:r w:rsidR="005F017E" w:rsidRPr="00A305AD">
              <w:rPr>
                <w:rFonts w:ascii="Times New Roman" w:hAnsi="Times New Roman"/>
                <w:szCs w:val="20"/>
                <w:lang w:eastAsia="de-DE"/>
              </w:rPr>
              <w:t>10</w:t>
            </w:r>
            <w:r w:rsidR="00D1777E" w:rsidRPr="00A305AD">
              <w:rPr>
                <w:rFonts w:ascii="Times New Roman" w:hAnsi="Times New Roman"/>
                <w:szCs w:val="20"/>
                <w:lang w:eastAsia="de-DE"/>
              </w:rPr>
              <w:t>.</w:t>
            </w:r>
            <w:r w:rsidR="00B53B68" w:rsidRPr="00A305AD">
              <w:rPr>
                <w:rFonts w:ascii="Times New Roman" w:hAnsi="Times New Roman"/>
                <w:szCs w:val="20"/>
                <w:lang w:eastAsia="de-DE"/>
              </w:rPr>
              <w:t xml:space="preserve"> </w:t>
            </w:r>
            <w:r w:rsidRPr="00A305AD">
              <w:rPr>
                <w:rFonts w:ascii="Times New Roman" w:hAnsi="Times New Roman"/>
                <w:szCs w:val="20"/>
                <w:lang w:eastAsia="de-DE"/>
              </w:rPr>
              <w:t>Where</w:t>
            </w:r>
            <w:r w:rsidR="00B53B68" w:rsidRPr="00A305AD">
              <w:rPr>
                <w:rFonts w:ascii="Times New Roman" w:hAnsi="Times New Roman"/>
                <w:szCs w:val="20"/>
                <w:lang w:eastAsia="de-DE"/>
              </w:rPr>
              <w:t xml:space="preserve"> </w:t>
            </w:r>
            <w:r w:rsidR="00F45B82" w:rsidRPr="00A305AD">
              <w:rPr>
                <w:rFonts w:ascii="Times New Roman" w:hAnsi="Times New Roman"/>
                <w:szCs w:val="20"/>
                <w:lang w:eastAsia="de-DE"/>
              </w:rPr>
              <w:t>option</w:t>
            </w:r>
            <w:r w:rsidR="00CD0DA9" w:rsidRPr="00A305AD">
              <w:rPr>
                <w:rFonts w:ascii="Times New Roman" w:hAnsi="Times New Roman"/>
                <w:szCs w:val="20"/>
                <w:lang w:eastAsia="de-DE"/>
              </w:rPr>
              <w:t xml:space="preserve"> </w:t>
            </w:r>
            <w:r w:rsidR="00B53B68" w:rsidRPr="00A305AD">
              <w:rPr>
                <w:rFonts w:ascii="Times New Roman" w:hAnsi="Times New Roman"/>
                <w:szCs w:val="20"/>
                <w:lang w:eastAsia="de-DE"/>
              </w:rPr>
              <w:t>(d) was selected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 xml:space="preserve">10, the institution </w:t>
            </w:r>
            <w:r w:rsidRPr="00A305AD">
              <w:rPr>
                <w:rFonts w:ascii="Times New Roman" w:hAnsi="Times New Roman"/>
                <w:szCs w:val="20"/>
                <w:lang w:eastAsia="de-DE"/>
              </w:rPr>
              <w:t>shall</w:t>
            </w:r>
            <w:r w:rsidR="00B53B68" w:rsidRPr="00A305AD">
              <w:rPr>
                <w:rFonts w:ascii="Times New Roman" w:hAnsi="Times New Roman"/>
                <w:szCs w:val="20"/>
                <w:lang w:eastAsia="de-DE"/>
              </w:rPr>
              <w:t xml:space="preserve"> provide details in c</w:t>
            </w:r>
            <w:r w:rsidR="00216355" w:rsidRPr="00A305AD">
              <w:rPr>
                <w:rFonts w:ascii="Times New Roman" w:hAnsi="Times New Roman"/>
                <w:szCs w:val="20"/>
                <w:lang w:eastAsia="de-DE"/>
              </w:rPr>
              <w:t>olumn 00</w:t>
            </w:r>
            <w:r w:rsidR="0044296A" w:rsidRPr="00A305AD">
              <w:rPr>
                <w:rFonts w:ascii="Times New Roman" w:hAnsi="Times New Roman"/>
                <w:szCs w:val="20"/>
                <w:lang w:eastAsia="de-DE"/>
              </w:rPr>
              <w:t>20</w:t>
            </w:r>
            <w:r w:rsidR="00B53B68" w:rsidRPr="00A305AD">
              <w:rPr>
                <w:rFonts w:ascii="Times New Roman" w:hAnsi="Times New Roman"/>
                <w:szCs w:val="20"/>
                <w:lang w:eastAsia="de-DE"/>
              </w:rPr>
              <w:t>.</w:t>
            </w:r>
          </w:p>
        </w:tc>
      </w:tr>
      <w:tr w:rsidR="00B92A75" w:rsidRPr="00A305AD" w14:paraId="5E8D01DF" w14:textId="77777777" w:rsidTr="00BA04DD">
        <w:tc>
          <w:tcPr>
            <w:tcW w:w="709" w:type="dxa"/>
          </w:tcPr>
          <w:p w14:paraId="165D2426" w14:textId="171AC298"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B92A75" w:rsidRPr="00A305AD">
              <w:rPr>
                <w:rFonts w:ascii="Times New Roman" w:hAnsi="Times New Roman"/>
                <w:szCs w:val="20"/>
                <w:lang w:eastAsia="de-DE"/>
              </w:rPr>
              <w:t>020</w:t>
            </w:r>
          </w:p>
        </w:tc>
        <w:tc>
          <w:tcPr>
            <w:tcW w:w="1985" w:type="dxa"/>
          </w:tcPr>
          <w:p w14:paraId="0E408F17" w14:textId="7F6BDDEE" w:rsidR="00B92A75" w:rsidRPr="00A305AD" w:rsidRDefault="00B92A75" w:rsidP="00623D1E">
            <w:pPr>
              <w:pStyle w:val="InstructionsText"/>
              <w:rPr>
                <w:rStyle w:val="InstructionsTabelleText"/>
                <w:rFonts w:ascii="Times New Roman" w:hAnsi="Times New Roman"/>
                <w:bCs/>
              </w:rPr>
            </w:pPr>
            <w:r w:rsidRPr="00A305AD">
              <w:rPr>
                <w:rStyle w:val="InstructionsTabelleText"/>
                <w:rFonts w:ascii="Times New Roman" w:hAnsi="Times New Roman"/>
              </w:rPr>
              <w:t>Computation of 10</w:t>
            </w:r>
            <w:r w:rsidR="005F017E" w:rsidRPr="00A305AD">
              <w:rPr>
                <w:rStyle w:val="InstructionsTabelleText"/>
                <w:rFonts w:ascii="Times New Roman" w:hAnsi="Times New Roman"/>
              </w:rPr>
              <w:t>-</w:t>
            </w:r>
            <w:r w:rsidRPr="00A305AD">
              <w:rPr>
                <w:rStyle w:val="InstructionsTabelleText"/>
                <w:rFonts w:ascii="Times New Roman" w:hAnsi="Times New Roman"/>
              </w:rPr>
              <w:t xml:space="preserve">day </w:t>
            </w:r>
            <w:r w:rsidR="00A02F2F" w:rsidRPr="00A305AD">
              <w:rPr>
                <w:rStyle w:val="InstructionsTabelleText"/>
                <w:rFonts w:ascii="Times New Roman" w:hAnsi="Times New Roman"/>
              </w:rPr>
              <w:t>h</w:t>
            </w:r>
            <w:r w:rsidRPr="00A305AD">
              <w:rPr>
                <w:rStyle w:val="InstructionsTabelleText"/>
                <w:rFonts w:ascii="Times New Roman" w:hAnsi="Times New Roman"/>
              </w:rPr>
              <w:t>orizon</w:t>
            </w:r>
          </w:p>
        </w:tc>
        <w:tc>
          <w:tcPr>
            <w:tcW w:w="1842" w:type="dxa"/>
          </w:tcPr>
          <w:p w14:paraId="5DBE0B31" w14:textId="77777777" w:rsidR="00B92A75" w:rsidRPr="00A305AD" w:rsidRDefault="00B92A75" w:rsidP="00D1777E">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365(1) </w:t>
            </w:r>
            <w:r w:rsidR="00D1777E"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p>
        </w:tc>
        <w:tc>
          <w:tcPr>
            <w:tcW w:w="9781" w:type="dxa"/>
          </w:tcPr>
          <w:p w14:paraId="5EC04C96" w14:textId="5358E983" w:rsidR="00B92A75" w:rsidRPr="00A305AD" w:rsidRDefault="00D036A9" w:rsidP="00982D36">
            <w:pPr>
              <w:spacing w:before="0" w:after="0"/>
              <w:ind w:left="33"/>
              <w:rPr>
                <w:rFonts w:ascii="Times New Roman" w:hAnsi="Times New Roman"/>
                <w:szCs w:val="20"/>
                <w:lang w:eastAsia="de-DE"/>
              </w:rPr>
            </w:pPr>
            <w:r w:rsidRPr="00A305AD">
              <w:rPr>
                <w:rFonts w:ascii="Times New Roman" w:hAnsi="Times New Roman"/>
                <w:szCs w:val="20"/>
                <w:lang w:eastAsia="de-DE"/>
              </w:rPr>
              <w:t>O</w:t>
            </w:r>
            <w:r w:rsidR="00B92A75" w:rsidRPr="00A305AD">
              <w:rPr>
                <w:rFonts w:ascii="Times New Roman" w:hAnsi="Times New Roman"/>
                <w:szCs w:val="20"/>
                <w:lang w:eastAsia="de-DE"/>
              </w:rPr>
              <w:t>ne of the following</w:t>
            </w:r>
            <w:r w:rsidRPr="00A305AD">
              <w:rPr>
                <w:rFonts w:ascii="Times New Roman" w:hAnsi="Times New Roman"/>
                <w:szCs w:val="20"/>
                <w:lang w:eastAsia="de-DE"/>
              </w:rPr>
              <w:t xml:space="preserve"> shall be reported</w:t>
            </w:r>
            <w:r w:rsidR="00B53B68" w:rsidRPr="00A305AD">
              <w:rPr>
                <w:rFonts w:ascii="Times New Roman" w:hAnsi="Times New Roman"/>
                <w:szCs w:val="20"/>
                <w:lang w:eastAsia="de-DE"/>
              </w:rPr>
              <w:t xml:space="preserve">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r w:rsidR="00B92A75" w:rsidRPr="00A305AD">
              <w:rPr>
                <w:rFonts w:ascii="Times New Roman" w:hAnsi="Times New Roman"/>
                <w:szCs w:val="20"/>
                <w:lang w:eastAsia="de-DE"/>
              </w:rPr>
              <w:t>:</w:t>
            </w:r>
          </w:p>
          <w:p w14:paraId="12470504" w14:textId="77777777" w:rsidR="00B92A75" w:rsidRPr="00A305AD" w:rsidRDefault="00B92A75" w:rsidP="00915309">
            <w:pPr>
              <w:numPr>
                <w:ilvl w:val="0"/>
                <w:numId w:val="21"/>
              </w:numPr>
              <w:spacing w:before="0" w:after="0"/>
              <w:rPr>
                <w:rFonts w:ascii="Times New Roman" w:hAnsi="Times New Roman"/>
                <w:szCs w:val="20"/>
                <w:lang w:eastAsia="de-DE"/>
              </w:rPr>
            </w:pPr>
            <w:r w:rsidRPr="00A305AD">
              <w:rPr>
                <w:rFonts w:ascii="Times New Roman" w:hAnsi="Times New Roman"/>
                <w:szCs w:val="20"/>
                <w:lang w:eastAsia="de-DE"/>
              </w:rPr>
              <w:t xml:space="preserve">1 day re-scaled to 10 </w:t>
            </w:r>
            <w:proofErr w:type="gramStart"/>
            <w:r w:rsidRPr="00A305AD">
              <w:rPr>
                <w:rFonts w:ascii="Times New Roman" w:hAnsi="Times New Roman"/>
                <w:szCs w:val="20"/>
                <w:lang w:eastAsia="de-DE"/>
              </w:rPr>
              <w:t>days</w:t>
            </w:r>
            <w:r w:rsidR="00D1777E" w:rsidRPr="00A305AD">
              <w:rPr>
                <w:rFonts w:ascii="Times New Roman" w:hAnsi="Times New Roman"/>
                <w:szCs w:val="20"/>
                <w:lang w:eastAsia="de-DE"/>
              </w:rPr>
              <w:t>;</w:t>
            </w:r>
            <w:proofErr w:type="gramEnd"/>
          </w:p>
          <w:p w14:paraId="49981ADB" w14:textId="77777777" w:rsidR="00B92A75" w:rsidRPr="00A305AD" w:rsidRDefault="00B92A75" w:rsidP="00915309">
            <w:pPr>
              <w:numPr>
                <w:ilvl w:val="0"/>
                <w:numId w:val="21"/>
              </w:numPr>
              <w:spacing w:before="0" w:after="0"/>
              <w:rPr>
                <w:rFonts w:ascii="Times New Roman" w:hAnsi="Times New Roman"/>
                <w:szCs w:val="20"/>
                <w:lang w:eastAsia="de-DE"/>
              </w:rPr>
            </w:pPr>
            <w:r w:rsidRPr="00A305AD">
              <w:rPr>
                <w:rFonts w:ascii="Times New Roman" w:hAnsi="Times New Roman"/>
                <w:szCs w:val="20"/>
                <w:lang w:eastAsia="de-DE"/>
              </w:rPr>
              <w:t xml:space="preserve">10 days with overlapping </w:t>
            </w:r>
            <w:proofErr w:type="gramStart"/>
            <w:r w:rsidRPr="00A305AD">
              <w:rPr>
                <w:rFonts w:ascii="Times New Roman" w:hAnsi="Times New Roman"/>
                <w:szCs w:val="20"/>
                <w:lang w:eastAsia="de-DE"/>
              </w:rPr>
              <w:t>periods</w:t>
            </w:r>
            <w:r w:rsidR="00D1777E" w:rsidRPr="00A305AD">
              <w:rPr>
                <w:rFonts w:ascii="Times New Roman" w:hAnsi="Times New Roman"/>
                <w:szCs w:val="20"/>
                <w:lang w:eastAsia="de-DE"/>
              </w:rPr>
              <w:t>;</w:t>
            </w:r>
            <w:proofErr w:type="gramEnd"/>
          </w:p>
          <w:p w14:paraId="6B4B2A6F" w14:textId="306A306C" w:rsidR="00B92A75" w:rsidRPr="00A305AD" w:rsidRDefault="00B92A75" w:rsidP="00915309">
            <w:pPr>
              <w:numPr>
                <w:ilvl w:val="0"/>
                <w:numId w:val="21"/>
              </w:numPr>
              <w:spacing w:before="0" w:after="0"/>
              <w:rPr>
                <w:rFonts w:ascii="Times New Roman" w:hAnsi="Times New Roman"/>
                <w:szCs w:val="20"/>
                <w:lang w:eastAsia="de-DE"/>
              </w:rPr>
            </w:pPr>
            <w:r w:rsidRPr="00A305AD">
              <w:rPr>
                <w:rFonts w:ascii="Times New Roman" w:hAnsi="Times New Roman"/>
                <w:szCs w:val="20"/>
                <w:lang w:eastAsia="de-DE"/>
              </w:rPr>
              <w:t xml:space="preserve">10 days other </w:t>
            </w:r>
            <w:r w:rsidR="000E3250" w:rsidRPr="00A305AD">
              <w:rPr>
                <w:rFonts w:ascii="Times New Roman" w:hAnsi="Times New Roman"/>
                <w:szCs w:val="20"/>
                <w:lang w:eastAsia="de-DE"/>
              </w:rPr>
              <w:t>m</w:t>
            </w:r>
            <w:r w:rsidRPr="00A305AD">
              <w:rPr>
                <w:rFonts w:ascii="Times New Roman" w:hAnsi="Times New Roman"/>
                <w:szCs w:val="20"/>
                <w:lang w:eastAsia="de-DE"/>
              </w:rPr>
              <w:t>ethodology</w:t>
            </w:r>
            <w:r w:rsidR="005F017E" w:rsidRPr="00A305AD">
              <w:rPr>
                <w:rFonts w:ascii="Times New Roman" w:hAnsi="Times New Roman"/>
                <w:szCs w:val="20"/>
                <w:lang w:eastAsia="de-DE"/>
              </w:rPr>
              <w:t>.</w:t>
            </w:r>
          </w:p>
          <w:p w14:paraId="3DA7CD39" w14:textId="77777777" w:rsidR="005F017E" w:rsidRPr="00A305AD" w:rsidRDefault="005F017E" w:rsidP="001F1AEB">
            <w:pPr>
              <w:spacing w:before="0" w:after="0"/>
              <w:ind w:left="33"/>
              <w:rPr>
                <w:rFonts w:ascii="Times New Roman" w:hAnsi="Times New Roman"/>
                <w:szCs w:val="20"/>
                <w:lang w:eastAsia="de-DE"/>
              </w:rPr>
            </w:pPr>
          </w:p>
          <w:p w14:paraId="6978E8EF" w14:textId="38A9BBB5" w:rsidR="00B92A75" w:rsidRPr="00A305AD" w:rsidRDefault="008A22CB" w:rsidP="00DF1042">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5F017E" w:rsidRPr="00A305AD">
              <w:rPr>
                <w:rFonts w:ascii="Times New Roman" w:hAnsi="Times New Roman"/>
                <w:szCs w:val="20"/>
                <w:lang w:eastAsia="de-DE"/>
              </w:rPr>
              <w:t xml:space="preserve">20 to </w:t>
            </w:r>
            <w:r w:rsidRPr="00A305AD">
              <w:rPr>
                <w:rFonts w:ascii="Times New Roman" w:hAnsi="Times New Roman"/>
                <w:szCs w:val="20"/>
                <w:lang w:eastAsia="de-DE"/>
              </w:rPr>
              <w:t>clarify t</w:t>
            </w:r>
            <w:r w:rsidR="005F017E" w:rsidRPr="00A305AD">
              <w:rPr>
                <w:rFonts w:ascii="Times New Roman" w:hAnsi="Times New Roman"/>
                <w:szCs w:val="20"/>
                <w:lang w:eastAsia="de-DE"/>
              </w:rPr>
              <w:t>he answer given in c</w:t>
            </w:r>
            <w:r w:rsidR="00216355" w:rsidRPr="00A305AD">
              <w:rPr>
                <w:rFonts w:ascii="Times New Roman" w:hAnsi="Times New Roman"/>
                <w:szCs w:val="20"/>
                <w:lang w:eastAsia="de-DE"/>
              </w:rPr>
              <w:t>olumn 00</w:t>
            </w:r>
            <w:r w:rsidR="005F017E" w:rsidRPr="00A305AD">
              <w:rPr>
                <w:rFonts w:ascii="Times New Roman" w:hAnsi="Times New Roman"/>
                <w:szCs w:val="20"/>
                <w:lang w:eastAsia="de-DE"/>
              </w:rPr>
              <w:t>10.</w:t>
            </w:r>
          </w:p>
        </w:tc>
      </w:tr>
      <w:tr w:rsidR="00B92A75" w:rsidRPr="00A305AD" w14:paraId="35A7CC40" w14:textId="77777777" w:rsidTr="00BA04DD">
        <w:tc>
          <w:tcPr>
            <w:tcW w:w="709" w:type="dxa"/>
          </w:tcPr>
          <w:p w14:paraId="628DBB2D" w14:textId="6C0E41BC"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B92A75" w:rsidRPr="00A305AD">
              <w:rPr>
                <w:rFonts w:ascii="Times New Roman" w:hAnsi="Times New Roman"/>
                <w:szCs w:val="20"/>
                <w:lang w:eastAsia="de-DE"/>
              </w:rPr>
              <w:t>030</w:t>
            </w:r>
          </w:p>
        </w:tc>
        <w:tc>
          <w:tcPr>
            <w:tcW w:w="1985" w:type="dxa"/>
          </w:tcPr>
          <w:p w14:paraId="72528E27" w14:textId="77777777" w:rsidR="00B92A75" w:rsidRPr="00A305AD" w:rsidRDefault="00B92A75" w:rsidP="00623D1E">
            <w:pPr>
              <w:pStyle w:val="InstructionsText"/>
              <w:rPr>
                <w:rStyle w:val="InstructionsTabelleText"/>
                <w:rFonts w:ascii="Times New Roman" w:hAnsi="Times New Roman"/>
                <w:bCs/>
              </w:rPr>
            </w:pPr>
            <w:r w:rsidRPr="00A305AD">
              <w:rPr>
                <w:rStyle w:val="InstructionsTabelleText"/>
                <w:rFonts w:ascii="Times New Roman" w:hAnsi="Times New Roman"/>
              </w:rPr>
              <w:t>Length of observation period</w:t>
            </w:r>
          </w:p>
        </w:tc>
        <w:tc>
          <w:tcPr>
            <w:tcW w:w="1842" w:type="dxa"/>
          </w:tcPr>
          <w:p w14:paraId="64246215" w14:textId="7E6CCA70" w:rsidR="00B92A75" w:rsidRPr="00A305AD" w:rsidRDefault="00B92A75" w:rsidP="00C243C3">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w:t>
            </w:r>
            <w:proofErr w:type="gramStart"/>
            <w:r w:rsidRPr="00A305AD">
              <w:rPr>
                <w:rFonts w:ascii="Times New Roman" w:hAnsi="Times New Roman"/>
                <w:szCs w:val="20"/>
                <w:lang w:eastAsia="de-DE"/>
              </w:rPr>
              <w:t>365(1)</w:t>
            </w:r>
            <w:r w:rsidR="00CF654C" w:rsidRPr="00A305AD">
              <w:rPr>
                <w:rFonts w:ascii="Times New Roman" w:hAnsi="Times New Roman"/>
                <w:szCs w:val="20"/>
                <w:lang w:eastAsia="de-DE"/>
              </w:rPr>
              <w:t xml:space="preserve"> point</w:t>
            </w:r>
            <w:proofErr w:type="gramEnd"/>
            <w:r w:rsidR="00CF654C" w:rsidRPr="00A305AD">
              <w:rPr>
                <w:rFonts w:ascii="Times New Roman" w:hAnsi="Times New Roman"/>
                <w:szCs w:val="20"/>
                <w:lang w:eastAsia="de-DE"/>
              </w:rPr>
              <w:t xml:space="preserve"> </w:t>
            </w:r>
            <w:r w:rsidR="00C243C3" w:rsidRPr="00A305AD">
              <w:rPr>
                <w:rFonts w:ascii="Times New Roman" w:hAnsi="Times New Roman"/>
                <w:szCs w:val="20"/>
                <w:lang w:eastAsia="de-DE"/>
              </w:rPr>
              <w:t>(</w:t>
            </w:r>
            <w:r w:rsidRPr="00A305AD">
              <w:rPr>
                <w:rFonts w:ascii="Times New Roman" w:hAnsi="Times New Roman"/>
                <w:szCs w:val="20"/>
                <w:lang w:eastAsia="de-DE"/>
              </w:rPr>
              <w:t>d</w:t>
            </w:r>
            <w:r w:rsidR="00D1777E" w:rsidRPr="00A305AD">
              <w:rPr>
                <w:rFonts w:ascii="Times New Roman" w:hAnsi="Times New Roman"/>
                <w:szCs w:val="20"/>
                <w:lang w:eastAsia="de-DE"/>
              </w:rPr>
              <w:t xml:space="preserve">) of </w:t>
            </w:r>
            <w:r w:rsidR="00F200C2" w:rsidRPr="00A305AD">
              <w:rPr>
                <w:rFonts w:ascii="Times New Roman" w:hAnsi="Times New Roman"/>
                <w:szCs w:val="20"/>
                <w:lang w:eastAsia="de-DE"/>
              </w:rPr>
              <w:t>Regulation (EU) No 575/2013</w:t>
            </w:r>
            <w:r w:rsidRPr="00A305AD">
              <w:rPr>
                <w:rFonts w:ascii="Times New Roman" w:hAnsi="Times New Roman"/>
                <w:szCs w:val="20"/>
                <w:lang w:eastAsia="de-DE"/>
              </w:rPr>
              <w:t xml:space="preserve"> </w:t>
            </w:r>
          </w:p>
        </w:tc>
        <w:tc>
          <w:tcPr>
            <w:tcW w:w="9781" w:type="dxa"/>
          </w:tcPr>
          <w:p w14:paraId="62D39977" w14:textId="157BA21C" w:rsidR="00B92A75" w:rsidRPr="00A305AD" w:rsidRDefault="00D036A9" w:rsidP="00982D36">
            <w:pPr>
              <w:spacing w:before="0" w:after="0"/>
              <w:ind w:left="33"/>
              <w:rPr>
                <w:rFonts w:ascii="Times New Roman" w:hAnsi="Times New Roman"/>
                <w:szCs w:val="20"/>
                <w:lang w:eastAsia="de-DE"/>
              </w:rPr>
            </w:pPr>
            <w:r w:rsidRPr="00A305AD">
              <w:rPr>
                <w:rFonts w:ascii="Times New Roman" w:hAnsi="Times New Roman"/>
                <w:szCs w:val="20"/>
                <w:lang w:eastAsia="de-DE"/>
              </w:rPr>
              <w:t>O</w:t>
            </w:r>
            <w:r w:rsidR="00B92A75" w:rsidRPr="00A305AD">
              <w:rPr>
                <w:rFonts w:ascii="Times New Roman" w:hAnsi="Times New Roman"/>
                <w:szCs w:val="20"/>
                <w:lang w:eastAsia="de-DE"/>
              </w:rPr>
              <w:t>ne of the following</w:t>
            </w:r>
            <w:r w:rsidRPr="00A305AD">
              <w:rPr>
                <w:rFonts w:ascii="Times New Roman" w:hAnsi="Times New Roman"/>
                <w:szCs w:val="20"/>
                <w:lang w:eastAsia="de-DE"/>
              </w:rPr>
              <w:t xml:space="preserve"> shall be reported</w:t>
            </w:r>
            <w:r w:rsidR="00B53B68" w:rsidRPr="00A305AD">
              <w:rPr>
                <w:rFonts w:ascii="Times New Roman" w:hAnsi="Times New Roman"/>
                <w:szCs w:val="20"/>
                <w:lang w:eastAsia="de-DE"/>
              </w:rPr>
              <w:t xml:space="preserve">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r w:rsidR="00B92A75" w:rsidRPr="00A305AD">
              <w:rPr>
                <w:rFonts w:ascii="Times New Roman" w:hAnsi="Times New Roman"/>
                <w:szCs w:val="20"/>
                <w:lang w:eastAsia="de-DE"/>
              </w:rPr>
              <w:t>:</w:t>
            </w:r>
          </w:p>
          <w:p w14:paraId="6AB36243" w14:textId="34835B8F" w:rsidR="00B92A75" w:rsidRPr="00A305AD" w:rsidRDefault="00E118E8" w:rsidP="00915309">
            <w:pPr>
              <w:numPr>
                <w:ilvl w:val="0"/>
                <w:numId w:val="22"/>
              </w:numPr>
              <w:spacing w:before="0" w:after="0"/>
              <w:rPr>
                <w:rFonts w:ascii="Times New Roman" w:hAnsi="Times New Roman"/>
                <w:szCs w:val="20"/>
                <w:lang w:eastAsia="de-DE"/>
              </w:rPr>
            </w:pPr>
            <w:r w:rsidRPr="00A305AD">
              <w:rPr>
                <w:rFonts w:ascii="Times New Roman" w:hAnsi="Times New Roman"/>
                <w:szCs w:val="20"/>
                <w:lang w:eastAsia="de-DE"/>
              </w:rPr>
              <w:t xml:space="preserve">Up to </w:t>
            </w:r>
            <w:r w:rsidR="00B92A75" w:rsidRPr="00A305AD">
              <w:rPr>
                <w:rFonts w:ascii="Times New Roman" w:hAnsi="Times New Roman"/>
                <w:szCs w:val="20"/>
                <w:lang w:eastAsia="de-DE"/>
              </w:rPr>
              <w:t xml:space="preserve">1 </w:t>
            </w:r>
            <w:proofErr w:type="gramStart"/>
            <w:r w:rsidR="00B92A75" w:rsidRPr="00A305AD">
              <w:rPr>
                <w:rFonts w:ascii="Times New Roman" w:hAnsi="Times New Roman"/>
                <w:szCs w:val="20"/>
                <w:lang w:eastAsia="de-DE"/>
              </w:rPr>
              <w:t>year</w:t>
            </w:r>
            <w:r w:rsidR="00D1777E" w:rsidRPr="00A305AD">
              <w:rPr>
                <w:rFonts w:ascii="Times New Roman" w:hAnsi="Times New Roman"/>
                <w:szCs w:val="20"/>
                <w:lang w:eastAsia="de-DE"/>
              </w:rPr>
              <w:t>;</w:t>
            </w:r>
            <w:proofErr w:type="gramEnd"/>
          </w:p>
          <w:p w14:paraId="7ECDA417" w14:textId="0719510C" w:rsidR="00B92A75" w:rsidRPr="00A305AD" w:rsidRDefault="00A02F2F" w:rsidP="00915309">
            <w:pPr>
              <w:numPr>
                <w:ilvl w:val="0"/>
                <w:numId w:val="22"/>
              </w:numPr>
              <w:spacing w:before="0" w:after="0"/>
              <w:rPr>
                <w:rFonts w:ascii="Times New Roman" w:hAnsi="Times New Roman"/>
                <w:szCs w:val="20"/>
                <w:lang w:eastAsia="de-DE"/>
              </w:rPr>
            </w:pPr>
            <w:r w:rsidRPr="00A305AD">
              <w:rPr>
                <w:rFonts w:ascii="Times New Roman" w:hAnsi="Times New Roman"/>
                <w:szCs w:val="20"/>
                <w:lang w:eastAsia="de-DE"/>
              </w:rPr>
              <w:t>M</w:t>
            </w:r>
            <w:r w:rsidR="00B92A75" w:rsidRPr="00A305AD">
              <w:rPr>
                <w:rFonts w:ascii="Times New Roman" w:hAnsi="Times New Roman"/>
                <w:szCs w:val="20"/>
                <w:lang w:eastAsia="de-DE"/>
              </w:rPr>
              <w:t xml:space="preserve">ore than 1 and up to 2 </w:t>
            </w:r>
            <w:proofErr w:type="gramStart"/>
            <w:r w:rsidR="00B92A75" w:rsidRPr="00A305AD">
              <w:rPr>
                <w:rFonts w:ascii="Times New Roman" w:hAnsi="Times New Roman"/>
                <w:szCs w:val="20"/>
                <w:lang w:eastAsia="de-DE"/>
              </w:rPr>
              <w:t>years</w:t>
            </w:r>
            <w:r w:rsidR="00D1777E" w:rsidRPr="00A305AD">
              <w:rPr>
                <w:rFonts w:ascii="Times New Roman" w:hAnsi="Times New Roman"/>
                <w:szCs w:val="20"/>
                <w:lang w:eastAsia="de-DE"/>
              </w:rPr>
              <w:t>;</w:t>
            </w:r>
            <w:proofErr w:type="gramEnd"/>
          </w:p>
          <w:p w14:paraId="321CFAF2" w14:textId="27656E59" w:rsidR="00B92A75" w:rsidRPr="00A305AD" w:rsidRDefault="00A02F2F" w:rsidP="00915309">
            <w:pPr>
              <w:numPr>
                <w:ilvl w:val="0"/>
                <w:numId w:val="22"/>
              </w:numPr>
              <w:spacing w:before="0" w:after="0"/>
              <w:rPr>
                <w:rFonts w:ascii="Times New Roman" w:hAnsi="Times New Roman"/>
                <w:szCs w:val="20"/>
                <w:lang w:eastAsia="de-DE"/>
              </w:rPr>
            </w:pPr>
            <w:r w:rsidRPr="00A305AD">
              <w:rPr>
                <w:rFonts w:ascii="Times New Roman" w:hAnsi="Times New Roman"/>
                <w:szCs w:val="20"/>
                <w:lang w:eastAsia="de-DE"/>
              </w:rPr>
              <w:t>M</w:t>
            </w:r>
            <w:r w:rsidR="00B92A75" w:rsidRPr="00A305AD">
              <w:rPr>
                <w:rFonts w:ascii="Times New Roman" w:hAnsi="Times New Roman"/>
                <w:szCs w:val="20"/>
                <w:lang w:eastAsia="de-DE"/>
              </w:rPr>
              <w:t xml:space="preserve">ore than 2 and up to 3 </w:t>
            </w:r>
            <w:proofErr w:type="gramStart"/>
            <w:r w:rsidR="00B92A75" w:rsidRPr="00A305AD">
              <w:rPr>
                <w:rFonts w:ascii="Times New Roman" w:hAnsi="Times New Roman"/>
                <w:szCs w:val="20"/>
                <w:lang w:eastAsia="de-DE"/>
              </w:rPr>
              <w:t>years</w:t>
            </w:r>
            <w:r w:rsidR="00D1777E" w:rsidRPr="00A305AD">
              <w:rPr>
                <w:rFonts w:ascii="Times New Roman" w:hAnsi="Times New Roman"/>
                <w:szCs w:val="20"/>
                <w:lang w:eastAsia="de-DE"/>
              </w:rPr>
              <w:t>;</w:t>
            </w:r>
            <w:proofErr w:type="gramEnd"/>
          </w:p>
          <w:p w14:paraId="1CD3E1AB" w14:textId="7E993D72" w:rsidR="00B92A75" w:rsidRPr="00A305AD" w:rsidRDefault="00A02F2F" w:rsidP="00915309">
            <w:pPr>
              <w:numPr>
                <w:ilvl w:val="0"/>
                <w:numId w:val="22"/>
              </w:numPr>
              <w:spacing w:before="0" w:after="0"/>
              <w:rPr>
                <w:rFonts w:ascii="Times New Roman" w:hAnsi="Times New Roman"/>
                <w:szCs w:val="20"/>
                <w:lang w:eastAsia="de-DE"/>
              </w:rPr>
            </w:pPr>
            <w:r w:rsidRPr="00A305AD">
              <w:rPr>
                <w:rFonts w:ascii="Times New Roman" w:hAnsi="Times New Roman"/>
                <w:szCs w:val="20"/>
                <w:lang w:eastAsia="de-DE"/>
              </w:rPr>
              <w:t>M</w:t>
            </w:r>
            <w:r w:rsidR="00B92A75" w:rsidRPr="00A305AD">
              <w:rPr>
                <w:rFonts w:ascii="Times New Roman" w:hAnsi="Times New Roman"/>
                <w:szCs w:val="20"/>
                <w:lang w:eastAsia="de-DE"/>
              </w:rPr>
              <w:t>ore than 3 years</w:t>
            </w:r>
            <w:r w:rsidR="005F017E" w:rsidRPr="00A305AD">
              <w:rPr>
                <w:rFonts w:ascii="Times New Roman" w:hAnsi="Times New Roman"/>
                <w:szCs w:val="20"/>
                <w:lang w:eastAsia="de-DE"/>
              </w:rPr>
              <w:t>.</w:t>
            </w:r>
          </w:p>
          <w:p w14:paraId="0785291A" w14:textId="77777777" w:rsidR="005F017E" w:rsidRPr="00A305AD" w:rsidRDefault="005F017E" w:rsidP="00926DF1">
            <w:pPr>
              <w:spacing w:before="0" w:after="0"/>
              <w:ind w:left="34"/>
              <w:rPr>
                <w:rFonts w:ascii="Times New Roman" w:hAnsi="Times New Roman"/>
                <w:szCs w:val="20"/>
                <w:lang w:eastAsia="de-DE"/>
              </w:rPr>
            </w:pPr>
          </w:p>
          <w:p w14:paraId="1A8684F8" w14:textId="2943677E" w:rsidR="00B92A75" w:rsidRPr="00A305AD" w:rsidRDefault="008A22CB" w:rsidP="00DF1042">
            <w:pPr>
              <w:spacing w:before="0" w:after="0"/>
              <w:ind w:left="34"/>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5F017E" w:rsidRPr="00A305AD">
              <w:rPr>
                <w:rFonts w:ascii="Times New Roman" w:hAnsi="Times New Roman"/>
                <w:szCs w:val="20"/>
                <w:lang w:eastAsia="de-DE"/>
              </w:rPr>
              <w:t xml:space="preserve">20 to </w:t>
            </w:r>
            <w:r w:rsidRPr="00A305AD">
              <w:rPr>
                <w:rFonts w:ascii="Times New Roman" w:hAnsi="Times New Roman"/>
                <w:szCs w:val="20"/>
                <w:lang w:eastAsia="de-DE"/>
              </w:rPr>
              <w:t>clarify</w:t>
            </w:r>
            <w:r w:rsidR="005F017E"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5F017E" w:rsidRPr="00A305AD">
              <w:rPr>
                <w:rFonts w:ascii="Times New Roman" w:hAnsi="Times New Roman"/>
                <w:szCs w:val="20"/>
                <w:lang w:eastAsia="de-DE"/>
              </w:rPr>
              <w:t>10.</w:t>
            </w:r>
          </w:p>
        </w:tc>
      </w:tr>
      <w:tr w:rsidR="00B92A75" w:rsidRPr="00A305AD" w14:paraId="1D687E3A" w14:textId="77777777" w:rsidTr="00BA04DD">
        <w:tc>
          <w:tcPr>
            <w:tcW w:w="709" w:type="dxa"/>
          </w:tcPr>
          <w:p w14:paraId="015388E6" w14:textId="6C34CECD"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B92A75" w:rsidRPr="00A305AD">
              <w:rPr>
                <w:rFonts w:ascii="Times New Roman" w:hAnsi="Times New Roman"/>
                <w:szCs w:val="20"/>
                <w:lang w:eastAsia="de-DE"/>
              </w:rPr>
              <w:t>040</w:t>
            </w:r>
          </w:p>
        </w:tc>
        <w:tc>
          <w:tcPr>
            <w:tcW w:w="1985" w:type="dxa"/>
          </w:tcPr>
          <w:p w14:paraId="7CB78444" w14:textId="0A437FCC" w:rsidR="00B92A75" w:rsidRPr="00A305AD" w:rsidRDefault="00B92A75" w:rsidP="00623D1E">
            <w:pPr>
              <w:pStyle w:val="InstructionsText"/>
              <w:rPr>
                <w:rStyle w:val="InstructionsTabelleText"/>
                <w:rFonts w:ascii="Times New Roman" w:hAnsi="Times New Roman"/>
                <w:bCs/>
              </w:rPr>
            </w:pPr>
            <w:r w:rsidRPr="00A305AD">
              <w:rPr>
                <w:rStyle w:val="InstructionsTabelleText"/>
                <w:rFonts w:ascii="Times New Roman" w:hAnsi="Times New Roman"/>
              </w:rPr>
              <w:t>Data Weighting</w:t>
            </w:r>
          </w:p>
        </w:tc>
        <w:tc>
          <w:tcPr>
            <w:tcW w:w="1842" w:type="dxa"/>
          </w:tcPr>
          <w:p w14:paraId="275A250F" w14:textId="6553730A" w:rsidR="00B92A75" w:rsidRPr="00A305AD" w:rsidRDefault="00B92A75" w:rsidP="00623D1E">
            <w:pPr>
              <w:pStyle w:val="InstructionsText"/>
              <w:rPr>
                <w:rStyle w:val="InstructionsTabelleText"/>
                <w:rFonts w:ascii="Times New Roman" w:hAnsi="Times New Roman"/>
                <w:bCs/>
              </w:rPr>
            </w:pPr>
            <w:proofErr w:type="gramStart"/>
            <w:r w:rsidRPr="00A305AD">
              <w:rPr>
                <w:rStyle w:val="InstructionsTabelleText"/>
                <w:rFonts w:ascii="Times New Roman" w:hAnsi="Times New Roman"/>
              </w:rPr>
              <w:t>Article 365(1)</w:t>
            </w:r>
            <w:r w:rsidR="00A203B7" w:rsidRPr="00A305AD">
              <w:rPr>
                <w:rStyle w:val="InstructionsTabelleText"/>
                <w:rFonts w:ascii="Times New Roman" w:hAnsi="Times New Roman"/>
              </w:rPr>
              <w:t xml:space="preserve"> point </w:t>
            </w:r>
            <w:r w:rsidR="00C243C3" w:rsidRPr="00A305AD">
              <w:rPr>
                <w:rStyle w:val="InstructionsTabelleText"/>
                <w:rFonts w:ascii="Times New Roman" w:hAnsi="Times New Roman"/>
              </w:rPr>
              <w:t>(</w:t>
            </w:r>
            <w:r w:rsidRPr="00A305AD">
              <w:rPr>
                <w:rStyle w:val="InstructionsTabelleText"/>
                <w:rFonts w:ascii="Times New Roman" w:hAnsi="Times New Roman"/>
              </w:rPr>
              <w:t>d</w:t>
            </w:r>
            <w:r w:rsidR="00C243C3" w:rsidRPr="00A305AD">
              <w:rPr>
                <w:rStyle w:val="InstructionsTabelleText"/>
                <w:rFonts w:ascii="Times New Roman" w:hAnsi="Times New Roman"/>
              </w:rPr>
              <w:t>)</w:t>
            </w:r>
            <w:r w:rsidR="00966B9B" w:rsidRPr="00A305AD">
              <w:rPr>
                <w:rStyle w:val="InstructionsTabelleText"/>
                <w:rFonts w:ascii="Times New Roman" w:hAnsi="Times New Roman"/>
              </w:rPr>
              <w:t>,</w:t>
            </w:r>
            <w:proofErr w:type="gramEnd"/>
            <w:r w:rsidRPr="00A305AD">
              <w:rPr>
                <w:rStyle w:val="InstructionsTabelleText"/>
                <w:rFonts w:ascii="Times New Roman" w:hAnsi="Times New Roman"/>
              </w:rPr>
              <w:t xml:space="preserve"> </w:t>
            </w:r>
            <w:r w:rsidR="00D1777E" w:rsidRPr="00A305AD">
              <w:rPr>
                <w:rStyle w:val="InstructionsTabelleText"/>
                <w:rFonts w:ascii="Times New Roman" w:hAnsi="Times New Roman"/>
              </w:rPr>
              <w:t xml:space="preserve">of </w:t>
            </w:r>
            <w:r w:rsidR="00F200C2" w:rsidRPr="00A305AD">
              <w:t>Regulation (EU) No 575/2013</w:t>
            </w:r>
          </w:p>
        </w:tc>
        <w:tc>
          <w:tcPr>
            <w:tcW w:w="9781" w:type="dxa"/>
          </w:tcPr>
          <w:p w14:paraId="484C754F" w14:textId="24DCC414" w:rsidR="00B92A75" w:rsidRPr="00A305AD" w:rsidRDefault="00D036A9" w:rsidP="00926DF1">
            <w:pPr>
              <w:spacing w:before="0" w:after="0"/>
              <w:ind w:left="33"/>
              <w:rPr>
                <w:rFonts w:ascii="Times New Roman" w:hAnsi="Times New Roman"/>
                <w:szCs w:val="20"/>
                <w:lang w:eastAsia="de-DE"/>
              </w:rPr>
            </w:pPr>
            <w:r w:rsidRPr="00A305AD">
              <w:rPr>
                <w:rFonts w:ascii="Times New Roman" w:hAnsi="Times New Roman"/>
                <w:szCs w:val="20"/>
                <w:lang w:eastAsia="de-DE"/>
              </w:rPr>
              <w:t>O</w:t>
            </w:r>
            <w:r w:rsidR="00B92A75" w:rsidRPr="00A305AD">
              <w:rPr>
                <w:rFonts w:ascii="Times New Roman" w:hAnsi="Times New Roman"/>
                <w:szCs w:val="20"/>
                <w:lang w:eastAsia="de-DE"/>
              </w:rPr>
              <w:t>ne of the following</w:t>
            </w:r>
            <w:r w:rsidRPr="00A305AD">
              <w:rPr>
                <w:rFonts w:ascii="Times New Roman" w:hAnsi="Times New Roman"/>
                <w:szCs w:val="20"/>
                <w:lang w:eastAsia="de-DE"/>
              </w:rPr>
              <w:t xml:space="preserve"> shall be reported</w:t>
            </w:r>
            <w:r w:rsidR="00B53B68" w:rsidRPr="00A305AD">
              <w:rPr>
                <w:rFonts w:ascii="Times New Roman" w:hAnsi="Times New Roman"/>
                <w:szCs w:val="20"/>
                <w:lang w:eastAsia="de-DE"/>
              </w:rPr>
              <w:t xml:space="preserve">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r w:rsidR="00B92A75" w:rsidRPr="00A305AD">
              <w:rPr>
                <w:rFonts w:ascii="Times New Roman" w:hAnsi="Times New Roman"/>
                <w:szCs w:val="20"/>
                <w:lang w:eastAsia="de-DE"/>
              </w:rPr>
              <w:t>:</w:t>
            </w:r>
          </w:p>
          <w:p w14:paraId="383D2EC4" w14:textId="6262B4ED" w:rsidR="00B92A75" w:rsidRPr="00A305AD" w:rsidRDefault="00B92A75" w:rsidP="00915309">
            <w:pPr>
              <w:numPr>
                <w:ilvl w:val="0"/>
                <w:numId w:val="23"/>
              </w:numPr>
              <w:spacing w:before="0" w:after="0"/>
              <w:rPr>
                <w:rFonts w:ascii="Times New Roman" w:hAnsi="Times New Roman"/>
                <w:szCs w:val="20"/>
                <w:lang w:eastAsia="de-DE"/>
              </w:rPr>
            </w:pPr>
            <w:r w:rsidRPr="00A305AD">
              <w:rPr>
                <w:rFonts w:ascii="Times New Roman" w:hAnsi="Times New Roman"/>
                <w:szCs w:val="20"/>
                <w:lang w:eastAsia="de-DE"/>
              </w:rPr>
              <w:t>Unweighted</w:t>
            </w:r>
            <w:r w:rsidR="00DC18E5" w:rsidRPr="00A305AD">
              <w:rPr>
                <w:rFonts w:ascii="Times New Roman" w:hAnsi="Times New Roman"/>
                <w:szCs w:val="20"/>
                <w:lang w:eastAsia="de-DE"/>
              </w:rPr>
              <w:t xml:space="preserve"> (VaR data weighting</w:t>
            </w:r>
            <w:proofErr w:type="gramStart"/>
            <w:r w:rsidR="00DC18E5" w:rsidRPr="00A305AD">
              <w:rPr>
                <w:rFonts w:ascii="Times New Roman" w:hAnsi="Times New Roman"/>
                <w:szCs w:val="20"/>
                <w:lang w:eastAsia="de-DE"/>
              </w:rPr>
              <w:t>)</w:t>
            </w:r>
            <w:r w:rsidR="00D1777E" w:rsidRPr="00A305AD">
              <w:rPr>
                <w:rFonts w:ascii="Times New Roman" w:hAnsi="Times New Roman"/>
                <w:szCs w:val="20"/>
                <w:lang w:eastAsia="de-DE"/>
              </w:rPr>
              <w:t>;</w:t>
            </w:r>
            <w:proofErr w:type="gramEnd"/>
          </w:p>
          <w:p w14:paraId="1E37F198" w14:textId="149D7E3B" w:rsidR="00B92A75" w:rsidRPr="00A305AD" w:rsidRDefault="00B92A75" w:rsidP="00915309">
            <w:pPr>
              <w:numPr>
                <w:ilvl w:val="0"/>
                <w:numId w:val="23"/>
              </w:numPr>
              <w:spacing w:before="0" w:after="0"/>
              <w:rPr>
                <w:rFonts w:ascii="Times New Roman" w:hAnsi="Times New Roman"/>
                <w:szCs w:val="20"/>
                <w:lang w:eastAsia="de-DE"/>
              </w:rPr>
            </w:pPr>
            <w:r w:rsidRPr="00A305AD">
              <w:rPr>
                <w:rFonts w:ascii="Times New Roman" w:hAnsi="Times New Roman"/>
                <w:szCs w:val="20"/>
                <w:lang w:eastAsia="de-DE"/>
              </w:rPr>
              <w:t>Weighted</w:t>
            </w:r>
            <w:r w:rsidR="00DC18E5" w:rsidRPr="00A305AD">
              <w:rPr>
                <w:rFonts w:ascii="Times New Roman" w:hAnsi="Times New Roman"/>
                <w:szCs w:val="20"/>
                <w:lang w:eastAsia="de-DE"/>
              </w:rPr>
              <w:t xml:space="preserve"> (VaR data weighting</w:t>
            </w:r>
            <w:proofErr w:type="gramStart"/>
            <w:r w:rsidR="00DC18E5" w:rsidRPr="00A305AD">
              <w:rPr>
                <w:rFonts w:ascii="Times New Roman" w:hAnsi="Times New Roman"/>
                <w:szCs w:val="20"/>
                <w:lang w:eastAsia="de-DE"/>
              </w:rPr>
              <w:t>)</w:t>
            </w:r>
            <w:r w:rsidR="00D1777E" w:rsidRPr="00A305AD">
              <w:rPr>
                <w:rFonts w:ascii="Times New Roman" w:hAnsi="Times New Roman"/>
                <w:szCs w:val="20"/>
                <w:lang w:eastAsia="de-DE"/>
              </w:rPr>
              <w:t>;</w:t>
            </w:r>
            <w:proofErr w:type="gramEnd"/>
          </w:p>
          <w:p w14:paraId="633C0645" w14:textId="1FECE120" w:rsidR="00B92A75" w:rsidRPr="00A305AD" w:rsidRDefault="00DC18E5" w:rsidP="00915309">
            <w:pPr>
              <w:numPr>
                <w:ilvl w:val="0"/>
                <w:numId w:val="23"/>
              </w:numPr>
              <w:spacing w:before="0" w:after="0"/>
              <w:rPr>
                <w:rFonts w:ascii="Times New Roman" w:hAnsi="Times New Roman"/>
                <w:szCs w:val="20"/>
                <w:lang w:eastAsia="de-DE"/>
              </w:rPr>
            </w:pPr>
            <w:r w:rsidRPr="00A305AD">
              <w:rPr>
                <w:rFonts w:ascii="Times New Roman" w:hAnsi="Times New Roman"/>
                <w:szCs w:val="20"/>
                <w:lang w:eastAsia="de-DE"/>
              </w:rPr>
              <w:t>Higher of weighted and unweighted (VaR data weighting)</w:t>
            </w:r>
            <w:r w:rsidR="00D036A9" w:rsidRPr="00A305AD">
              <w:rPr>
                <w:rFonts w:ascii="Times New Roman" w:hAnsi="Times New Roman"/>
                <w:szCs w:val="20"/>
                <w:lang w:eastAsia="de-DE"/>
              </w:rPr>
              <w:t xml:space="preserve"> in points (a) and (b).</w:t>
            </w:r>
          </w:p>
          <w:p w14:paraId="10C96BCC" w14:textId="77777777" w:rsidR="005F017E" w:rsidRPr="00A305AD" w:rsidRDefault="005F017E" w:rsidP="00926DF1">
            <w:pPr>
              <w:spacing w:before="0" w:after="0"/>
              <w:ind w:left="34"/>
              <w:rPr>
                <w:rFonts w:ascii="Times New Roman" w:hAnsi="Times New Roman"/>
                <w:szCs w:val="20"/>
                <w:lang w:eastAsia="de-DE"/>
              </w:rPr>
            </w:pPr>
          </w:p>
          <w:p w14:paraId="1A3925B6" w14:textId="56A99C61" w:rsidR="00B92A75" w:rsidRPr="00A305AD" w:rsidRDefault="008A22CB" w:rsidP="00DF1042">
            <w:pPr>
              <w:spacing w:before="0" w:after="0"/>
              <w:ind w:left="34"/>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5F017E" w:rsidRPr="00A305AD">
              <w:rPr>
                <w:rFonts w:ascii="Times New Roman" w:hAnsi="Times New Roman"/>
                <w:szCs w:val="20"/>
                <w:lang w:eastAsia="de-DE"/>
              </w:rPr>
              <w:t xml:space="preserve">20 to </w:t>
            </w:r>
            <w:r w:rsidRPr="00A305AD">
              <w:rPr>
                <w:rFonts w:ascii="Times New Roman" w:hAnsi="Times New Roman"/>
                <w:szCs w:val="20"/>
                <w:lang w:eastAsia="de-DE"/>
              </w:rPr>
              <w:t>clarify</w:t>
            </w:r>
            <w:r w:rsidR="005F017E"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5F017E" w:rsidRPr="00A305AD">
              <w:rPr>
                <w:rFonts w:ascii="Times New Roman" w:hAnsi="Times New Roman"/>
                <w:szCs w:val="20"/>
                <w:lang w:eastAsia="de-DE"/>
              </w:rPr>
              <w:t>10.</w:t>
            </w:r>
          </w:p>
        </w:tc>
      </w:tr>
      <w:tr w:rsidR="00B92A75" w:rsidRPr="00A305AD" w14:paraId="7270CDBA" w14:textId="77777777" w:rsidTr="00BA04DD">
        <w:tc>
          <w:tcPr>
            <w:tcW w:w="709" w:type="dxa"/>
          </w:tcPr>
          <w:p w14:paraId="4CBF3902" w14:textId="1B6C73D6"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B92A75" w:rsidRPr="00A305AD">
              <w:rPr>
                <w:rFonts w:ascii="Times New Roman" w:hAnsi="Times New Roman"/>
                <w:szCs w:val="20"/>
                <w:lang w:eastAsia="de-DE"/>
              </w:rPr>
              <w:t>050</w:t>
            </w:r>
          </w:p>
        </w:tc>
        <w:tc>
          <w:tcPr>
            <w:tcW w:w="1985" w:type="dxa"/>
          </w:tcPr>
          <w:p w14:paraId="5EFAD592" w14:textId="77777777" w:rsidR="00B92A75" w:rsidRPr="00A305AD" w:rsidRDefault="00B92A75" w:rsidP="00623D1E">
            <w:pPr>
              <w:pStyle w:val="InstructionsText"/>
              <w:rPr>
                <w:rStyle w:val="InstructionsTabelleText"/>
                <w:rFonts w:ascii="Times New Roman" w:hAnsi="Times New Roman"/>
                <w:bCs/>
              </w:rPr>
            </w:pPr>
            <w:r w:rsidRPr="00A305AD">
              <w:rPr>
                <w:rStyle w:val="InstructionsTabelleText"/>
                <w:rFonts w:ascii="Times New Roman" w:hAnsi="Times New Roman"/>
              </w:rPr>
              <w:t xml:space="preserve">Backtesting add-on </w:t>
            </w:r>
          </w:p>
        </w:tc>
        <w:tc>
          <w:tcPr>
            <w:tcW w:w="1842" w:type="dxa"/>
          </w:tcPr>
          <w:p w14:paraId="57E025B1" w14:textId="77777777" w:rsidR="00B92A75" w:rsidRPr="00A305AD" w:rsidRDefault="00B92A75" w:rsidP="005F017E">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366(2) </w:t>
            </w:r>
            <w:r w:rsidR="00D1777E"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p>
        </w:tc>
        <w:tc>
          <w:tcPr>
            <w:tcW w:w="9781" w:type="dxa"/>
          </w:tcPr>
          <w:p w14:paraId="4D12E778" w14:textId="41721DB3" w:rsidR="00AF155B" w:rsidRPr="00A305AD" w:rsidRDefault="00AF155B" w:rsidP="001F1AEB">
            <w:pPr>
              <w:spacing w:before="0" w:after="0"/>
              <w:ind w:left="33"/>
              <w:rPr>
                <w:rFonts w:ascii="Times New Roman" w:hAnsi="Times New Roman"/>
                <w:szCs w:val="20"/>
                <w:lang w:eastAsia="de-DE"/>
              </w:rPr>
            </w:pPr>
            <w:r w:rsidRPr="00A305AD">
              <w:rPr>
                <w:rFonts w:ascii="Times New Roman" w:hAnsi="Times New Roman"/>
                <w:szCs w:val="20"/>
                <w:lang w:eastAsia="de-DE"/>
              </w:rPr>
              <w:t>Backtesting add-on means the addend between 0 and 1</w:t>
            </w:r>
            <w:r w:rsidR="0044296A" w:rsidRPr="00A305AD">
              <w:rPr>
                <w:rFonts w:ascii="Times New Roman" w:hAnsi="Times New Roman"/>
                <w:szCs w:val="20"/>
                <w:lang w:eastAsia="de-DE"/>
              </w:rPr>
              <w:t xml:space="preserve"> </w:t>
            </w:r>
            <w:r w:rsidRPr="00A305AD">
              <w:rPr>
                <w:rFonts w:ascii="Times New Roman" w:hAnsi="Times New Roman"/>
                <w:szCs w:val="20"/>
                <w:lang w:eastAsia="de-DE"/>
              </w:rPr>
              <w:t xml:space="preserve">in accordance with </w:t>
            </w:r>
            <w:r w:rsidR="00B53B68" w:rsidRPr="00A305AD">
              <w:rPr>
                <w:rFonts w:ascii="Times New Roman" w:hAnsi="Times New Roman"/>
                <w:szCs w:val="20"/>
                <w:lang w:eastAsia="de-DE"/>
              </w:rPr>
              <w:t>A</w:t>
            </w:r>
            <w:r w:rsidRPr="00A305AD">
              <w:rPr>
                <w:rFonts w:ascii="Times New Roman" w:hAnsi="Times New Roman"/>
                <w:szCs w:val="20"/>
                <w:lang w:eastAsia="de-DE"/>
              </w:rPr>
              <w:t>rt</w:t>
            </w:r>
            <w:r w:rsidR="00564E68" w:rsidRPr="00A305AD">
              <w:rPr>
                <w:rFonts w:ascii="Times New Roman" w:hAnsi="Times New Roman"/>
                <w:szCs w:val="20"/>
                <w:lang w:eastAsia="de-DE"/>
              </w:rPr>
              <w:t>icle</w:t>
            </w:r>
            <w:r w:rsidRPr="00A305AD">
              <w:rPr>
                <w:rFonts w:ascii="Times New Roman" w:hAnsi="Times New Roman"/>
                <w:szCs w:val="20"/>
                <w:lang w:eastAsia="de-DE"/>
              </w:rPr>
              <w:t xml:space="preserve"> 366 (2)</w:t>
            </w:r>
            <w:r w:rsidR="00E76095" w:rsidRPr="00A305AD">
              <w:rPr>
                <w:rFonts w:ascii="Times New Roman" w:hAnsi="Times New Roman"/>
                <w:szCs w:val="20"/>
                <w:lang w:eastAsia="de-DE"/>
              </w:rPr>
              <w:t>, Table 1</w:t>
            </w:r>
            <w:r w:rsidR="00966B9B" w:rsidRPr="00A305AD">
              <w:rPr>
                <w:rFonts w:ascii="Times New Roman" w:hAnsi="Times New Roman"/>
                <w:szCs w:val="20"/>
                <w:lang w:eastAsia="de-DE"/>
              </w:rPr>
              <w:t>,</w:t>
            </w:r>
            <w:r w:rsidRPr="00A305AD">
              <w:rPr>
                <w:rFonts w:ascii="Times New Roman" w:hAnsi="Times New Roman"/>
                <w:szCs w:val="20"/>
                <w:lang w:eastAsia="de-DE"/>
              </w:rPr>
              <w:t xml:space="preserve"> </w:t>
            </w:r>
            <w:r w:rsidR="00564E68" w:rsidRPr="00A305AD">
              <w:rPr>
                <w:rFonts w:ascii="Times New Roman" w:hAnsi="Times New Roman"/>
                <w:szCs w:val="20"/>
                <w:lang w:eastAsia="de-DE"/>
              </w:rPr>
              <w:t xml:space="preserve">of Regulation (EU) No 575/2013 </w:t>
            </w:r>
          </w:p>
          <w:p w14:paraId="6946BD35" w14:textId="77777777" w:rsidR="00B53B68" w:rsidRPr="00A305AD" w:rsidRDefault="00B53B68" w:rsidP="001F1AEB">
            <w:pPr>
              <w:spacing w:before="0" w:after="0"/>
              <w:ind w:left="33"/>
              <w:rPr>
                <w:rFonts w:ascii="Times New Roman" w:hAnsi="Times New Roman"/>
                <w:szCs w:val="20"/>
                <w:lang w:eastAsia="de-DE"/>
              </w:rPr>
            </w:pPr>
          </w:p>
          <w:p w14:paraId="59D5998E" w14:textId="3346D822" w:rsidR="00B53B68" w:rsidRPr="00A305AD" w:rsidRDefault="008A22CB" w:rsidP="008E3C54">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 xml:space="preserve">20 to </w:t>
            </w:r>
            <w:r w:rsidRPr="00A305AD">
              <w:rPr>
                <w:rFonts w:ascii="Times New Roman" w:hAnsi="Times New Roman"/>
                <w:szCs w:val="20"/>
                <w:lang w:eastAsia="de-DE"/>
              </w:rPr>
              <w:t>clarify</w:t>
            </w:r>
            <w:r w:rsidR="00B53B68"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p>
        </w:tc>
      </w:tr>
      <w:tr w:rsidR="00B92A75" w:rsidRPr="00A305AD" w14:paraId="300CF4B6" w14:textId="77777777" w:rsidTr="00BA04DD">
        <w:tc>
          <w:tcPr>
            <w:tcW w:w="709" w:type="dxa"/>
          </w:tcPr>
          <w:p w14:paraId="6C913D0C" w14:textId="6A215F76"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lastRenderedPageBreak/>
              <w:t>0</w:t>
            </w:r>
            <w:r w:rsidR="00B92A75" w:rsidRPr="00A305AD">
              <w:rPr>
                <w:rFonts w:ascii="Times New Roman" w:hAnsi="Times New Roman"/>
                <w:szCs w:val="20"/>
                <w:lang w:eastAsia="de-DE"/>
              </w:rPr>
              <w:t>060</w:t>
            </w:r>
          </w:p>
        </w:tc>
        <w:tc>
          <w:tcPr>
            <w:tcW w:w="1985" w:type="dxa"/>
          </w:tcPr>
          <w:p w14:paraId="1ADFE588" w14:textId="422B3CEF" w:rsidR="00B92A75" w:rsidRPr="00A305AD" w:rsidRDefault="00C83835" w:rsidP="00623D1E">
            <w:pPr>
              <w:pStyle w:val="InstructionsText"/>
              <w:rPr>
                <w:rStyle w:val="InstructionsTabelleText"/>
                <w:rFonts w:ascii="Times New Roman" w:hAnsi="Times New Roman"/>
                <w:bCs/>
              </w:rPr>
            </w:pPr>
            <w:r w:rsidRPr="00A305AD">
              <w:rPr>
                <w:rStyle w:val="InstructionsTabelleText"/>
                <w:rFonts w:ascii="Times New Roman" w:hAnsi="Times New Roman"/>
              </w:rPr>
              <w:t xml:space="preserve">VaR </w:t>
            </w:r>
            <w:r w:rsidR="00B92A75" w:rsidRPr="00A305AD">
              <w:rPr>
                <w:rStyle w:val="InstructionsTabelleText"/>
                <w:rFonts w:ascii="Times New Roman" w:hAnsi="Times New Roman"/>
              </w:rPr>
              <w:t>Regulatory add-on</w:t>
            </w:r>
            <w:r w:rsidRPr="00A305AD">
              <w:rPr>
                <w:rStyle w:val="InstructionsTabelleText"/>
                <w:rFonts w:ascii="Times New Roman" w:hAnsi="Times New Roman"/>
              </w:rPr>
              <w:t xml:space="preserve"> </w:t>
            </w:r>
          </w:p>
        </w:tc>
        <w:tc>
          <w:tcPr>
            <w:tcW w:w="1842" w:type="dxa"/>
          </w:tcPr>
          <w:p w14:paraId="1A7542BD" w14:textId="77777777" w:rsidR="00B92A75" w:rsidRPr="00A305AD" w:rsidRDefault="00B92A75" w:rsidP="0013038B">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366(2) </w:t>
            </w:r>
            <w:r w:rsidR="00D1777E"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r w:rsidRPr="00A305AD">
              <w:rPr>
                <w:rFonts w:ascii="Times New Roman" w:hAnsi="Times New Roman"/>
                <w:szCs w:val="20"/>
                <w:lang w:eastAsia="de-DE"/>
              </w:rPr>
              <w:t xml:space="preserve"> (‘at least 3’)</w:t>
            </w:r>
          </w:p>
        </w:tc>
        <w:tc>
          <w:tcPr>
            <w:tcW w:w="9781" w:type="dxa"/>
          </w:tcPr>
          <w:p w14:paraId="1F8E0635" w14:textId="75A9B144" w:rsidR="00AF155B" w:rsidRPr="00A305AD" w:rsidRDefault="00826E57" w:rsidP="00953EE9">
            <w:pPr>
              <w:spacing w:before="0" w:after="0"/>
              <w:ind w:left="33"/>
              <w:rPr>
                <w:rFonts w:ascii="Times New Roman" w:hAnsi="Times New Roman"/>
                <w:szCs w:val="20"/>
                <w:lang w:eastAsia="de-DE"/>
              </w:rPr>
            </w:pPr>
            <w:r w:rsidRPr="00A305AD">
              <w:rPr>
                <w:rFonts w:ascii="Times New Roman" w:hAnsi="Times New Roman"/>
                <w:szCs w:val="20"/>
                <w:lang w:eastAsia="de-DE"/>
              </w:rPr>
              <w:t xml:space="preserve">VaR </w:t>
            </w:r>
            <w:r w:rsidR="00AF155B" w:rsidRPr="00A305AD">
              <w:rPr>
                <w:rFonts w:ascii="Times New Roman" w:hAnsi="Times New Roman"/>
                <w:szCs w:val="20"/>
                <w:lang w:eastAsia="de-DE"/>
              </w:rPr>
              <w:t>Regulatory add</w:t>
            </w:r>
            <w:r w:rsidRPr="00A305AD">
              <w:rPr>
                <w:rFonts w:ascii="Times New Roman" w:hAnsi="Times New Roman"/>
                <w:szCs w:val="20"/>
                <w:lang w:eastAsia="de-DE"/>
              </w:rPr>
              <w:t xml:space="preserve">-on </w:t>
            </w:r>
            <w:r w:rsidR="00AF155B" w:rsidRPr="00A305AD">
              <w:rPr>
                <w:rFonts w:ascii="Times New Roman" w:hAnsi="Times New Roman"/>
                <w:szCs w:val="20"/>
                <w:lang w:eastAsia="de-DE"/>
              </w:rPr>
              <w:t xml:space="preserve">means </w:t>
            </w:r>
            <w:r w:rsidR="00E52F30" w:rsidRPr="00A305AD">
              <w:rPr>
                <w:rFonts w:ascii="Times New Roman" w:hAnsi="Times New Roman"/>
                <w:szCs w:val="20"/>
                <w:lang w:eastAsia="de-DE"/>
              </w:rPr>
              <w:t xml:space="preserve">the </w:t>
            </w:r>
            <w:r w:rsidR="00AF155B" w:rsidRPr="00A305AD">
              <w:rPr>
                <w:rFonts w:ascii="Times New Roman" w:hAnsi="Times New Roman"/>
                <w:szCs w:val="20"/>
                <w:lang w:eastAsia="de-DE"/>
              </w:rPr>
              <w:t>extra charge</w:t>
            </w:r>
            <w:r w:rsidR="00EE638A" w:rsidRPr="00A305AD">
              <w:rPr>
                <w:rFonts w:ascii="Times New Roman" w:hAnsi="Times New Roman"/>
                <w:szCs w:val="20"/>
                <w:lang w:eastAsia="de-DE"/>
              </w:rPr>
              <w:t xml:space="preserve"> imposed by the competent authority with </w:t>
            </w:r>
            <w:r w:rsidR="00AF155B" w:rsidRPr="00A305AD">
              <w:rPr>
                <w:rFonts w:ascii="Times New Roman" w:hAnsi="Times New Roman"/>
                <w:szCs w:val="20"/>
                <w:lang w:eastAsia="de-DE"/>
              </w:rPr>
              <w:t>r</w:t>
            </w:r>
            <w:r w:rsidR="00EE638A" w:rsidRPr="00A305AD">
              <w:rPr>
                <w:rFonts w:ascii="Times New Roman" w:hAnsi="Times New Roman"/>
                <w:szCs w:val="20"/>
                <w:lang w:eastAsia="de-DE"/>
              </w:rPr>
              <w:t>espect to</w:t>
            </w:r>
            <w:r w:rsidR="00AF155B" w:rsidRPr="00A305AD">
              <w:rPr>
                <w:rFonts w:ascii="Times New Roman" w:hAnsi="Times New Roman"/>
                <w:szCs w:val="20"/>
                <w:lang w:eastAsia="de-DE"/>
              </w:rPr>
              <w:t xml:space="preserve"> the </w:t>
            </w:r>
            <w:r w:rsidR="00B53B68" w:rsidRPr="00A305AD">
              <w:rPr>
                <w:rFonts w:ascii="Times New Roman" w:hAnsi="Times New Roman"/>
                <w:szCs w:val="20"/>
                <w:lang w:eastAsia="de-DE"/>
              </w:rPr>
              <w:t xml:space="preserve">multiplication </w:t>
            </w:r>
            <w:r w:rsidR="00AF155B" w:rsidRPr="00A305AD">
              <w:rPr>
                <w:rFonts w:ascii="Times New Roman" w:hAnsi="Times New Roman"/>
                <w:szCs w:val="20"/>
                <w:lang w:eastAsia="de-DE"/>
              </w:rPr>
              <w:t xml:space="preserve">factor for VaR (at least 3) in accordance with </w:t>
            </w:r>
            <w:r w:rsidR="00B53B68" w:rsidRPr="00A305AD">
              <w:rPr>
                <w:rFonts w:ascii="Times New Roman" w:hAnsi="Times New Roman"/>
                <w:szCs w:val="20"/>
                <w:lang w:eastAsia="de-DE"/>
              </w:rPr>
              <w:t>A</w:t>
            </w:r>
            <w:r w:rsidR="00AF155B" w:rsidRPr="00A305AD">
              <w:rPr>
                <w:rFonts w:ascii="Times New Roman" w:hAnsi="Times New Roman"/>
                <w:szCs w:val="20"/>
                <w:lang w:eastAsia="de-DE"/>
              </w:rPr>
              <w:t>rt</w:t>
            </w:r>
            <w:r w:rsidR="00564E68" w:rsidRPr="00A305AD">
              <w:rPr>
                <w:rFonts w:ascii="Times New Roman" w:hAnsi="Times New Roman"/>
                <w:szCs w:val="20"/>
                <w:lang w:eastAsia="de-DE"/>
              </w:rPr>
              <w:t>icle</w:t>
            </w:r>
            <w:r w:rsidR="00AF155B" w:rsidRPr="00A305AD">
              <w:rPr>
                <w:rFonts w:ascii="Times New Roman" w:hAnsi="Times New Roman"/>
                <w:szCs w:val="20"/>
                <w:lang w:eastAsia="de-DE"/>
              </w:rPr>
              <w:t xml:space="preserve"> 366(2) </w:t>
            </w:r>
            <w:r w:rsidR="00564E68" w:rsidRPr="00A305AD">
              <w:rPr>
                <w:rFonts w:ascii="Times New Roman" w:hAnsi="Times New Roman"/>
                <w:szCs w:val="20"/>
                <w:lang w:eastAsia="de-DE"/>
              </w:rPr>
              <w:t>of Regulation (EU) No 575/2013</w:t>
            </w:r>
            <w:r w:rsidR="00AF155B" w:rsidRPr="00A305AD">
              <w:rPr>
                <w:rFonts w:ascii="Times New Roman" w:hAnsi="Times New Roman"/>
                <w:szCs w:val="20"/>
                <w:lang w:eastAsia="de-DE"/>
              </w:rPr>
              <w:t xml:space="preserve">. </w:t>
            </w:r>
            <w:r w:rsidR="00AF54B2" w:rsidRPr="00A305AD">
              <w:rPr>
                <w:rFonts w:ascii="Times New Roman" w:hAnsi="Times New Roman"/>
                <w:szCs w:val="20"/>
                <w:lang w:eastAsia="de-DE"/>
              </w:rPr>
              <w:t xml:space="preserve">The </w:t>
            </w:r>
            <w:r w:rsidR="00E52F30" w:rsidRPr="00A305AD">
              <w:rPr>
                <w:rFonts w:ascii="Times New Roman" w:hAnsi="Times New Roman"/>
                <w:szCs w:val="20"/>
                <w:lang w:eastAsia="de-DE"/>
              </w:rPr>
              <w:t xml:space="preserve">VaR </w:t>
            </w:r>
            <w:r w:rsidR="00AF54B2" w:rsidRPr="00A305AD">
              <w:rPr>
                <w:rFonts w:ascii="Times New Roman" w:hAnsi="Times New Roman"/>
                <w:szCs w:val="20"/>
                <w:lang w:eastAsia="de-DE"/>
              </w:rPr>
              <w:t>Regulatory add</w:t>
            </w:r>
            <w:r w:rsidR="00E52F30" w:rsidRPr="00A305AD">
              <w:rPr>
                <w:rFonts w:ascii="Times New Roman" w:hAnsi="Times New Roman"/>
                <w:szCs w:val="20"/>
                <w:lang w:eastAsia="de-DE"/>
              </w:rPr>
              <w:t>-on</w:t>
            </w:r>
            <w:r w:rsidR="00AF54B2" w:rsidRPr="00A305AD">
              <w:rPr>
                <w:rFonts w:ascii="Times New Roman" w:hAnsi="Times New Roman"/>
                <w:szCs w:val="20"/>
                <w:lang w:eastAsia="de-DE"/>
              </w:rPr>
              <w:t xml:space="preserve"> is the sum </w:t>
            </w:r>
            <w:r w:rsidR="00E80B4C" w:rsidRPr="00A305AD">
              <w:rPr>
                <w:rFonts w:ascii="Times New Roman" w:hAnsi="Times New Roman"/>
                <w:szCs w:val="20"/>
                <w:lang w:eastAsia="de-DE"/>
              </w:rPr>
              <w:t xml:space="preserve">of the </w:t>
            </w:r>
            <w:r w:rsidR="00AF54B2" w:rsidRPr="00A305AD">
              <w:rPr>
                <w:rFonts w:ascii="Times New Roman" w:hAnsi="Times New Roman"/>
                <w:szCs w:val="20"/>
                <w:lang w:eastAsia="de-DE"/>
              </w:rPr>
              <w:t>backtesting add</w:t>
            </w:r>
            <w:r w:rsidR="00E52F30" w:rsidRPr="00A305AD">
              <w:rPr>
                <w:rFonts w:ascii="Times New Roman" w:hAnsi="Times New Roman"/>
                <w:szCs w:val="20"/>
                <w:lang w:eastAsia="de-DE"/>
              </w:rPr>
              <w:t>-on</w:t>
            </w:r>
            <w:r w:rsidR="00AF54B2" w:rsidRPr="00A305AD">
              <w:rPr>
                <w:rFonts w:ascii="Times New Roman" w:hAnsi="Times New Roman"/>
                <w:szCs w:val="20"/>
                <w:lang w:eastAsia="de-DE"/>
              </w:rPr>
              <w:t xml:space="preserve"> and </w:t>
            </w:r>
            <w:r w:rsidR="00E80B4C" w:rsidRPr="00A305AD">
              <w:rPr>
                <w:rFonts w:ascii="Times New Roman" w:hAnsi="Times New Roman"/>
                <w:szCs w:val="20"/>
                <w:lang w:eastAsia="de-DE"/>
              </w:rPr>
              <w:t xml:space="preserve">of the </w:t>
            </w:r>
            <w:r w:rsidR="00AF54B2" w:rsidRPr="00A305AD">
              <w:rPr>
                <w:rFonts w:ascii="Times New Roman" w:hAnsi="Times New Roman"/>
                <w:szCs w:val="20"/>
                <w:lang w:eastAsia="de-DE"/>
              </w:rPr>
              <w:t>qualitative add</w:t>
            </w:r>
            <w:r w:rsidR="00E52F30" w:rsidRPr="00A305AD">
              <w:rPr>
                <w:rFonts w:ascii="Times New Roman" w:hAnsi="Times New Roman"/>
                <w:szCs w:val="20"/>
                <w:lang w:eastAsia="de-DE"/>
              </w:rPr>
              <w:t>-on</w:t>
            </w:r>
            <w:r w:rsidR="00E80B4C" w:rsidRPr="00A305AD">
              <w:rPr>
                <w:rFonts w:ascii="Times New Roman" w:hAnsi="Times New Roman"/>
                <w:szCs w:val="20"/>
                <w:lang w:eastAsia="de-DE"/>
              </w:rPr>
              <w:t>,</w:t>
            </w:r>
            <w:r w:rsidR="00AF54B2" w:rsidRPr="00A305AD">
              <w:rPr>
                <w:rFonts w:ascii="Times New Roman" w:hAnsi="Times New Roman"/>
                <w:szCs w:val="20"/>
                <w:lang w:eastAsia="de-DE"/>
              </w:rPr>
              <w:t xml:space="preserve"> </w:t>
            </w:r>
            <w:r w:rsidR="00E80B4C" w:rsidRPr="00A305AD">
              <w:rPr>
                <w:rFonts w:ascii="Times New Roman" w:hAnsi="Times New Roman"/>
                <w:szCs w:val="20"/>
                <w:lang w:eastAsia="de-DE"/>
              </w:rPr>
              <w:t>where</w:t>
            </w:r>
            <w:r w:rsidR="00AF54B2" w:rsidRPr="00A305AD">
              <w:rPr>
                <w:rFonts w:ascii="Times New Roman" w:hAnsi="Times New Roman"/>
                <w:szCs w:val="20"/>
                <w:lang w:eastAsia="de-DE"/>
              </w:rPr>
              <w:t xml:space="preserve"> applicable</w:t>
            </w:r>
            <w:r w:rsidR="00F55598" w:rsidRPr="00A305AD">
              <w:rPr>
                <w:rFonts w:ascii="Times New Roman" w:hAnsi="Times New Roman"/>
                <w:szCs w:val="20"/>
                <w:lang w:eastAsia="de-DE"/>
              </w:rPr>
              <w:t>, in excess to 3</w:t>
            </w:r>
            <w:r w:rsidR="00AF54B2" w:rsidRPr="00A305AD">
              <w:rPr>
                <w:rFonts w:ascii="Times New Roman" w:hAnsi="Times New Roman"/>
                <w:szCs w:val="20"/>
                <w:lang w:eastAsia="de-DE"/>
              </w:rPr>
              <w:t xml:space="preserve">. </w:t>
            </w:r>
          </w:p>
          <w:p w14:paraId="2690E5EA" w14:textId="77777777" w:rsidR="00B53B68" w:rsidRPr="00A305AD" w:rsidRDefault="00B53B68" w:rsidP="00953EE9">
            <w:pPr>
              <w:spacing w:before="0" w:after="0"/>
              <w:ind w:left="33"/>
              <w:rPr>
                <w:rFonts w:ascii="Times New Roman" w:hAnsi="Times New Roman"/>
                <w:szCs w:val="20"/>
                <w:lang w:eastAsia="de-DE"/>
              </w:rPr>
            </w:pPr>
          </w:p>
          <w:p w14:paraId="1FD10080" w14:textId="792CE1E4" w:rsidR="00B53B68" w:rsidRPr="00A305AD" w:rsidRDefault="008A22CB" w:rsidP="00DF1042">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 xml:space="preserve">20 to </w:t>
            </w:r>
            <w:r w:rsidRPr="00A305AD">
              <w:rPr>
                <w:rFonts w:ascii="Times New Roman" w:hAnsi="Times New Roman"/>
                <w:szCs w:val="20"/>
                <w:lang w:eastAsia="de-DE"/>
              </w:rPr>
              <w:t>clarify</w:t>
            </w:r>
            <w:r w:rsidR="00B53B68"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p>
        </w:tc>
      </w:tr>
      <w:tr w:rsidR="00DC18E5" w:rsidRPr="00A305AD" w14:paraId="088D4841" w14:textId="77777777" w:rsidTr="00DC18E5">
        <w:tc>
          <w:tcPr>
            <w:tcW w:w="709" w:type="dxa"/>
          </w:tcPr>
          <w:p w14:paraId="7C14A528" w14:textId="6CDA5C65" w:rsidR="00DC18E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DC18E5" w:rsidRPr="00A305AD">
              <w:rPr>
                <w:rFonts w:ascii="Times New Roman" w:hAnsi="Times New Roman"/>
                <w:szCs w:val="20"/>
                <w:lang w:eastAsia="de-DE"/>
              </w:rPr>
              <w:t>070-</w:t>
            </w:r>
            <w:r w:rsidRPr="00A305AD">
              <w:rPr>
                <w:rFonts w:ascii="Times New Roman" w:hAnsi="Times New Roman"/>
                <w:szCs w:val="20"/>
                <w:lang w:eastAsia="de-DE"/>
              </w:rPr>
              <w:t>0</w:t>
            </w:r>
            <w:r w:rsidR="00DC18E5" w:rsidRPr="00A305AD">
              <w:rPr>
                <w:rFonts w:ascii="Times New Roman" w:hAnsi="Times New Roman"/>
                <w:szCs w:val="20"/>
                <w:lang w:eastAsia="de-DE"/>
              </w:rPr>
              <w:t>100</w:t>
            </w:r>
          </w:p>
        </w:tc>
        <w:tc>
          <w:tcPr>
            <w:tcW w:w="13608" w:type="dxa"/>
            <w:gridSpan w:val="3"/>
          </w:tcPr>
          <w:p w14:paraId="3F10F4D4" w14:textId="77777777" w:rsidR="00DC18E5" w:rsidRPr="00A305AD" w:rsidRDefault="00DC18E5" w:rsidP="00A16A37">
            <w:pPr>
              <w:spacing w:before="0" w:after="0"/>
              <w:ind w:left="33"/>
              <w:rPr>
                <w:rFonts w:ascii="Times New Roman" w:hAnsi="Times New Roman"/>
                <w:szCs w:val="20"/>
                <w:lang w:eastAsia="de-DE"/>
              </w:rPr>
            </w:pPr>
            <w:proofErr w:type="spellStart"/>
            <w:r w:rsidRPr="00A305AD">
              <w:rPr>
                <w:rStyle w:val="InstructionsTabelleText"/>
                <w:rFonts w:ascii="Times New Roman" w:hAnsi="Times New Roman"/>
                <w:bCs/>
              </w:rPr>
              <w:t>SVaR</w:t>
            </w:r>
            <w:proofErr w:type="spellEnd"/>
            <w:r w:rsidR="00093578" w:rsidRPr="00A305AD">
              <w:rPr>
                <w:rStyle w:val="InstructionsTabelleText"/>
                <w:rFonts w:ascii="Times New Roman" w:hAnsi="Times New Roman"/>
                <w:bCs/>
              </w:rPr>
              <w:t xml:space="preserve"> (i.e. Stressed VaR)</w:t>
            </w:r>
          </w:p>
        </w:tc>
      </w:tr>
      <w:tr w:rsidR="00B92A75" w:rsidRPr="00A305AD" w14:paraId="5BE09869" w14:textId="77777777" w:rsidTr="00BA04DD">
        <w:tc>
          <w:tcPr>
            <w:tcW w:w="709" w:type="dxa"/>
          </w:tcPr>
          <w:p w14:paraId="2F1993EC" w14:textId="57251CA6"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B92A75" w:rsidRPr="00A305AD">
              <w:rPr>
                <w:rFonts w:ascii="Times New Roman" w:hAnsi="Times New Roman"/>
                <w:szCs w:val="20"/>
                <w:lang w:eastAsia="de-DE"/>
              </w:rPr>
              <w:t>070</w:t>
            </w:r>
          </w:p>
        </w:tc>
        <w:tc>
          <w:tcPr>
            <w:tcW w:w="1985" w:type="dxa"/>
          </w:tcPr>
          <w:p w14:paraId="034C81F4" w14:textId="77777777" w:rsidR="00B92A75" w:rsidRPr="00A305AD" w:rsidRDefault="00B92A75" w:rsidP="00623D1E">
            <w:pPr>
              <w:pStyle w:val="InstructionsText"/>
              <w:rPr>
                <w:rStyle w:val="InstructionsTabelleText"/>
                <w:rFonts w:ascii="Times New Roman" w:hAnsi="Times New Roman"/>
                <w:bCs/>
              </w:rPr>
            </w:pPr>
            <w:r w:rsidRPr="00A305AD">
              <w:rPr>
                <w:rStyle w:val="InstructionsTabelleText"/>
                <w:rFonts w:ascii="Times New Roman" w:hAnsi="Times New Roman"/>
              </w:rPr>
              <w:t>Methodology</w:t>
            </w:r>
          </w:p>
        </w:tc>
        <w:tc>
          <w:tcPr>
            <w:tcW w:w="1842" w:type="dxa"/>
          </w:tcPr>
          <w:p w14:paraId="2922307A" w14:textId="77777777" w:rsidR="00B92A75" w:rsidRPr="00A305AD" w:rsidRDefault="00B92A75" w:rsidP="001F1AEB">
            <w:pPr>
              <w:spacing w:before="0" w:after="0"/>
              <w:ind w:left="33"/>
              <w:rPr>
                <w:rFonts w:ascii="Times New Roman" w:hAnsi="Times New Roman"/>
                <w:szCs w:val="20"/>
                <w:lang w:eastAsia="de-DE"/>
              </w:rPr>
            </w:pPr>
          </w:p>
        </w:tc>
        <w:tc>
          <w:tcPr>
            <w:tcW w:w="9781" w:type="dxa"/>
          </w:tcPr>
          <w:p w14:paraId="1FAA9310" w14:textId="43A3D488" w:rsidR="00B92A75" w:rsidRPr="00A305AD" w:rsidRDefault="00D036A9" w:rsidP="00A16A37">
            <w:pPr>
              <w:spacing w:before="0" w:after="0"/>
              <w:ind w:left="33"/>
              <w:rPr>
                <w:rFonts w:ascii="Times New Roman" w:hAnsi="Times New Roman"/>
                <w:szCs w:val="20"/>
                <w:lang w:eastAsia="de-DE"/>
              </w:rPr>
            </w:pPr>
            <w:r w:rsidRPr="00A305AD">
              <w:rPr>
                <w:rFonts w:ascii="Times New Roman" w:hAnsi="Times New Roman"/>
                <w:szCs w:val="20"/>
                <w:lang w:eastAsia="de-DE"/>
              </w:rPr>
              <w:t>O</w:t>
            </w:r>
            <w:r w:rsidR="00B92A75" w:rsidRPr="00A305AD">
              <w:rPr>
                <w:rFonts w:ascii="Times New Roman" w:hAnsi="Times New Roman"/>
                <w:szCs w:val="20"/>
                <w:lang w:eastAsia="de-DE"/>
              </w:rPr>
              <w:t>ne of the following</w:t>
            </w:r>
            <w:r w:rsidRPr="00A305AD">
              <w:rPr>
                <w:rFonts w:ascii="Times New Roman" w:hAnsi="Times New Roman"/>
                <w:szCs w:val="20"/>
                <w:lang w:eastAsia="de-DE"/>
              </w:rPr>
              <w:t xml:space="preserve"> shall be reported</w:t>
            </w:r>
            <w:r w:rsidR="00B53B68" w:rsidRPr="00A305AD">
              <w:rPr>
                <w:rFonts w:ascii="Times New Roman" w:hAnsi="Times New Roman"/>
                <w:szCs w:val="20"/>
                <w:lang w:eastAsia="de-DE"/>
              </w:rPr>
              <w:t xml:space="preserve">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r w:rsidR="00B92A75" w:rsidRPr="00A305AD">
              <w:rPr>
                <w:rFonts w:ascii="Times New Roman" w:hAnsi="Times New Roman"/>
                <w:szCs w:val="20"/>
                <w:lang w:eastAsia="de-DE"/>
              </w:rPr>
              <w:t>:</w:t>
            </w:r>
          </w:p>
          <w:p w14:paraId="6DD89604" w14:textId="6DB15491" w:rsidR="00B92A75" w:rsidRPr="00A305AD" w:rsidRDefault="00B92A75" w:rsidP="00915309">
            <w:pPr>
              <w:numPr>
                <w:ilvl w:val="0"/>
                <w:numId w:val="24"/>
              </w:numPr>
              <w:spacing w:before="0" w:after="0"/>
              <w:rPr>
                <w:rFonts w:ascii="Times New Roman" w:hAnsi="Times New Roman"/>
                <w:szCs w:val="20"/>
                <w:lang w:eastAsia="de-DE"/>
              </w:rPr>
            </w:pPr>
            <w:r w:rsidRPr="00A305AD">
              <w:rPr>
                <w:rFonts w:ascii="Times New Roman" w:hAnsi="Times New Roman"/>
                <w:szCs w:val="20"/>
                <w:lang w:eastAsia="de-DE"/>
              </w:rPr>
              <w:t xml:space="preserve">Historical </w:t>
            </w:r>
            <w:proofErr w:type="gramStart"/>
            <w:r w:rsidR="00294A11" w:rsidRPr="00A305AD">
              <w:rPr>
                <w:rFonts w:ascii="Times New Roman" w:hAnsi="Times New Roman"/>
                <w:szCs w:val="20"/>
                <w:lang w:eastAsia="de-DE"/>
              </w:rPr>
              <w:t>s</w:t>
            </w:r>
            <w:r w:rsidRPr="00A305AD">
              <w:rPr>
                <w:rFonts w:ascii="Times New Roman" w:hAnsi="Times New Roman"/>
                <w:szCs w:val="20"/>
                <w:lang w:eastAsia="de-DE"/>
              </w:rPr>
              <w:t>imulation</w:t>
            </w:r>
            <w:r w:rsidR="00D1777E" w:rsidRPr="00A305AD">
              <w:rPr>
                <w:rFonts w:ascii="Times New Roman" w:hAnsi="Times New Roman"/>
                <w:szCs w:val="20"/>
                <w:lang w:eastAsia="de-DE"/>
              </w:rPr>
              <w:t>;</w:t>
            </w:r>
            <w:proofErr w:type="gramEnd"/>
          </w:p>
          <w:p w14:paraId="2900030D" w14:textId="1A6FFD23" w:rsidR="00B92A75" w:rsidRPr="00A305AD" w:rsidRDefault="00B92A75" w:rsidP="00915309">
            <w:pPr>
              <w:numPr>
                <w:ilvl w:val="0"/>
                <w:numId w:val="24"/>
              </w:numPr>
              <w:spacing w:before="0" w:after="0"/>
              <w:rPr>
                <w:rFonts w:ascii="Times New Roman" w:hAnsi="Times New Roman"/>
                <w:szCs w:val="20"/>
                <w:lang w:eastAsia="de-DE"/>
              </w:rPr>
            </w:pPr>
            <w:r w:rsidRPr="00A305AD">
              <w:rPr>
                <w:rFonts w:ascii="Times New Roman" w:hAnsi="Times New Roman"/>
                <w:szCs w:val="20"/>
                <w:lang w:eastAsia="de-DE"/>
              </w:rPr>
              <w:t>Monte</w:t>
            </w:r>
            <w:r w:rsidR="00747A7C" w:rsidRPr="00A305AD">
              <w:rPr>
                <w:rFonts w:ascii="Times New Roman" w:hAnsi="Times New Roman"/>
                <w:szCs w:val="20"/>
                <w:lang w:eastAsia="de-DE"/>
              </w:rPr>
              <w:t xml:space="preserve"> C</w:t>
            </w:r>
            <w:r w:rsidRPr="00A305AD">
              <w:rPr>
                <w:rFonts w:ascii="Times New Roman" w:hAnsi="Times New Roman"/>
                <w:szCs w:val="20"/>
                <w:lang w:eastAsia="de-DE"/>
              </w:rPr>
              <w:t>arlo</w:t>
            </w:r>
            <w:r w:rsidR="00DC18E5" w:rsidRPr="00A305AD">
              <w:rPr>
                <w:rFonts w:ascii="Times New Roman" w:hAnsi="Times New Roman"/>
                <w:szCs w:val="20"/>
                <w:lang w:eastAsia="de-DE"/>
              </w:rPr>
              <w:t xml:space="preserve"> </w:t>
            </w:r>
            <w:proofErr w:type="gramStart"/>
            <w:r w:rsidR="00294A11" w:rsidRPr="00A305AD">
              <w:rPr>
                <w:rFonts w:ascii="Times New Roman" w:hAnsi="Times New Roman"/>
                <w:szCs w:val="20"/>
                <w:lang w:eastAsia="de-DE"/>
              </w:rPr>
              <w:t>s</w:t>
            </w:r>
            <w:r w:rsidR="00DC18E5" w:rsidRPr="00A305AD">
              <w:rPr>
                <w:rFonts w:ascii="Times New Roman" w:hAnsi="Times New Roman"/>
                <w:szCs w:val="20"/>
                <w:lang w:eastAsia="de-DE"/>
              </w:rPr>
              <w:t>imulation</w:t>
            </w:r>
            <w:r w:rsidR="00D1777E" w:rsidRPr="00A305AD">
              <w:rPr>
                <w:rFonts w:ascii="Times New Roman" w:hAnsi="Times New Roman"/>
                <w:szCs w:val="20"/>
                <w:lang w:eastAsia="de-DE"/>
              </w:rPr>
              <w:t>;</w:t>
            </w:r>
            <w:proofErr w:type="gramEnd"/>
          </w:p>
          <w:p w14:paraId="0081DD46" w14:textId="554833D4" w:rsidR="00B92A75" w:rsidRPr="00A305AD" w:rsidRDefault="00B92A75" w:rsidP="00915309">
            <w:pPr>
              <w:numPr>
                <w:ilvl w:val="0"/>
                <w:numId w:val="24"/>
              </w:numPr>
              <w:spacing w:before="0" w:after="0"/>
              <w:rPr>
                <w:rFonts w:ascii="Times New Roman" w:hAnsi="Times New Roman"/>
                <w:szCs w:val="20"/>
                <w:lang w:eastAsia="de-DE"/>
              </w:rPr>
            </w:pPr>
            <w:r w:rsidRPr="00A305AD">
              <w:rPr>
                <w:rFonts w:ascii="Times New Roman" w:hAnsi="Times New Roman"/>
                <w:szCs w:val="20"/>
                <w:lang w:eastAsia="de-DE"/>
              </w:rPr>
              <w:t>Parametric</w:t>
            </w:r>
            <w:r w:rsidR="00DC18E5" w:rsidRPr="00A305AD">
              <w:rPr>
                <w:rFonts w:ascii="Times New Roman" w:hAnsi="Times New Roman"/>
                <w:szCs w:val="20"/>
                <w:lang w:eastAsia="de-DE"/>
              </w:rPr>
              <w:t xml:space="preserve"> </w:t>
            </w:r>
            <w:proofErr w:type="gramStart"/>
            <w:r w:rsidR="00294A11" w:rsidRPr="00A305AD">
              <w:rPr>
                <w:rStyle w:val="InstructionsTabelleText"/>
                <w:rFonts w:ascii="Times New Roman" w:hAnsi="Times New Roman"/>
              </w:rPr>
              <w:t>m</w:t>
            </w:r>
            <w:r w:rsidR="00DC18E5" w:rsidRPr="00A305AD">
              <w:rPr>
                <w:rStyle w:val="InstructionsTabelleText"/>
                <w:rFonts w:ascii="Times New Roman" w:hAnsi="Times New Roman"/>
              </w:rPr>
              <w:t>ethodology</w:t>
            </w:r>
            <w:r w:rsidR="00D1777E" w:rsidRPr="00A305AD">
              <w:rPr>
                <w:rFonts w:ascii="Times New Roman" w:hAnsi="Times New Roman"/>
                <w:szCs w:val="20"/>
                <w:lang w:eastAsia="de-DE"/>
              </w:rPr>
              <w:t>;</w:t>
            </w:r>
            <w:proofErr w:type="gramEnd"/>
          </w:p>
          <w:p w14:paraId="111267DA" w14:textId="3037089F" w:rsidR="00B92A75" w:rsidRPr="00A305AD" w:rsidRDefault="00B92A75" w:rsidP="00915309">
            <w:pPr>
              <w:numPr>
                <w:ilvl w:val="0"/>
                <w:numId w:val="24"/>
              </w:numPr>
              <w:spacing w:before="0" w:after="0"/>
              <w:rPr>
                <w:rFonts w:ascii="Times New Roman" w:hAnsi="Times New Roman"/>
                <w:szCs w:val="20"/>
                <w:lang w:eastAsia="de-DE"/>
              </w:rPr>
            </w:pPr>
            <w:r w:rsidRPr="00A305AD">
              <w:rPr>
                <w:rFonts w:ascii="Times New Roman" w:hAnsi="Times New Roman"/>
                <w:szCs w:val="20"/>
                <w:lang w:eastAsia="de-DE"/>
              </w:rPr>
              <w:t xml:space="preserve">Combination / </w:t>
            </w:r>
            <w:r w:rsidR="00294A11" w:rsidRPr="00A305AD">
              <w:rPr>
                <w:rFonts w:ascii="Times New Roman" w:hAnsi="Times New Roman"/>
                <w:szCs w:val="20"/>
                <w:lang w:eastAsia="de-DE"/>
              </w:rPr>
              <w:t>o</w:t>
            </w:r>
            <w:r w:rsidRPr="00A305AD">
              <w:rPr>
                <w:rFonts w:ascii="Times New Roman" w:hAnsi="Times New Roman"/>
                <w:szCs w:val="20"/>
                <w:lang w:eastAsia="de-DE"/>
              </w:rPr>
              <w:t>ther</w:t>
            </w:r>
            <w:r w:rsidR="00DC18E5" w:rsidRPr="00A305AD">
              <w:rPr>
                <w:rFonts w:ascii="Times New Roman" w:hAnsi="Times New Roman"/>
                <w:szCs w:val="20"/>
                <w:lang w:eastAsia="de-DE"/>
              </w:rPr>
              <w:t xml:space="preserve"> </w:t>
            </w:r>
            <w:r w:rsidR="00294A11" w:rsidRPr="00A305AD">
              <w:rPr>
                <w:rStyle w:val="InstructionsTabelleText"/>
                <w:rFonts w:ascii="Times New Roman" w:hAnsi="Times New Roman"/>
              </w:rPr>
              <w:t>m</w:t>
            </w:r>
            <w:r w:rsidR="00DC18E5" w:rsidRPr="00A305AD">
              <w:rPr>
                <w:rStyle w:val="InstructionsTabelleText"/>
                <w:rFonts w:ascii="Times New Roman" w:hAnsi="Times New Roman"/>
              </w:rPr>
              <w:t>ethodology</w:t>
            </w:r>
            <w:r w:rsidRPr="00A305AD">
              <w:rPr>
                <w:rFonts w:ascii="Times New Roman" w:hAnsi="Times New Roman"/>
                <w:szCs w:val="20"/>
                <w:lang w:eastAsia="de-DE"/>
              </w:rPr>
              <w:t xml:space="preserve"> (please specify)</w:t>
            </w:r>
            <w:r w:rsidR="00D036A9" w:rsidRPr="00A305AD">
              <w:rPr>
                <w:rFonts w:ascii="Times New Roman" w:hAnsi="Times New Roman"/>
                <w:szCs w:val="20"/>
                <w:lang w:eastAsia="de-DE"/>
              </w:rPr>
              <w:t>.</w:t>
            </w:r>
          </w:p>
          <w:p w14:paraId="0A26CA20" w14:textId="77777777" w:rsidR="00D036A9" w:rsidRPr="00A305AD" w:rsidRDefault="00D036A9" w:rsidP="00A16A37">
            <w:pPr>
              <w:spacing w:before="0" w:after="0"/>
              <w:ind w:left="33"/>
              <w:rPr>
                <w:rFonts w:ascii="Times New Roman" w:hAnsi="Times New Roman"/>
                <w:szCs w:val="20"/>
                <w:lang w:eastAsia="de-DE"/>
              </w:rPr>
            </w:pPr>
          </w:p>
          <w:p w14:paraId="0D24E7E3" w14:textId="0752F67C" w:rsidR="00B92A75" w:rsidRPr="00A305AD" w:rsidRDefault="008A22CB" w:rsidP="00DF1042">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D036A9" w:rsidRPr="00A305AD">
              <w:rPr>
                <w:rFonts w:ascii="Times New Roman" w:hAnsi="Times New Roman"/>
                <w:szCs w:val="20"/>
                <w:lang w:eastAsia="de-DE"/>
              </w:rPr>
              <w:t xml:space="preserve">20 to </w:t>
            </w:r>
            <w:r w:rsidRPr="00A305AD">
              <w:rPr>
                <w:rFonts w:ascii="Times New Roman" w:hAnsi="Times New Roman"/>
                <w:szCs w:val="20"/>
                <w:lang w:eastAsia="de-DE"/>
              </w:rPr>
              <w:t>clarify</w:t>
            </w:r>
            <w:r w:rsidR="00D036A9"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D036A9" w:rsidRPr="00A305AD">
              <w:rPr>
                <w:rFonts w:ascii="Times New Roman" w:hAnsi="Times New Roman"/>
                <w:szCs w:val="20"/>
                <w:lang w:eastAsia="de-DE"/>
              </w:rPr>
              <w:t>10.</w:t>
            </w:r>
            <w:r w:rsidR="00B53B68" w:rsidRPr="00A305AD">
              <w:rPr>
                <w:rFonts w:ascii="Times New Roman" w:hAnsi="Times New Roman"/>
                <w:szCs w:val="20"/>
                <w:lang w:eastAsia="de-DE"/>
              </w:rPr>
              <w:t xml:space="preserve"> In case</w:t>
            </w:r>
            <w:r w:rsidR="00CD0DA9" w:rsidRPr="00A305AD">
              <w:rPr>
                <w:rFonts w:ascii="Times New Roman" w:hAnsi="Times New Roman"/>
                <w:szCs w:val="20"/>
                <w:lang w:eastAsia="de-DE"/>
              </w:rPr>
              <w:t xml:space="preserve"> </w:t>
            </w:r>
            <w:r w:rsidR="00F45B82" w:rsidRPr="00A305AD">
              <w:rPr>
                <w:rFonts w:ascii="Times New Roman" w:hAnsi="Times New Roman"/>
                <w:szCs w:val="20"/>
                <w:lang w:eastAsia="de-DE"/>
              </w:rPr>
              <w:t>option</w:t>
            </w:r>
            <w:r w:rsidR="00B53B68" w:rsidRPr="00A305AD">
              <w:rPr>
                <w:rFonts w:ascii="Times New Roman" w:hAnsi="Times New Roman"/>
                <w:szCs w:val="20"/>
                <w:lang w:eastAsia="de-DE"/>
              </w:rPr>
              <w:t xml:space="preserve"> (d) was selected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 xml:space="preserve">10, the institution </w:t>
            </w:r>
            <w:r w:rsidRPr="00A305AD">
              <w:rPr>
                <w:rFonts w:ascii="Times New Roman" w:hAnsi="Times New Roman"/>
                <w:szCs w:val="20"/>
                <w:lang w:eastAsia="de-DE"/>
              </w:rPr>
              <w:t xml:space="preserve">shall </w:t>
            </w:r>
            <w:r w:rsidR="00B53B68" w:rsidRPr="00A305AD">
              <w:rPr>
                <w:rFonts w:ascii="Times New Roman" w:hAnsi="Times New Roman"/>
                <w:szCs w:val="20"/>
                <w:lang w:eastAsia="de-DE"/>
              </w:rPr>
              <w:t>provide details in c</w:t>
            </w:r>
            <w:r w:rsidR="00216355" w:rsidRPr="00A305AD">
              <w:rPr>
                <w:rFonts w:ascii="Times New Roman" w:hAnsi="Times New Roman"/>
                <w:szCs w:val="20"/>
                <w:lang w:eastAsia="de-DE"/>
              </w:rPr>
              <w:t>olumn 00</w:t>
            </w:r>
            <w:r w:rsidR="0044296A" w:rsidRPr="00A305AD">
              <w:rPr>
                <w:rFonts w:ascii="Times New Roman" w:hAnsi="Times New Roman"/>
                <w:szCs w:val="20"/>
                <w:lang w:eastAsia="de-DE"/>
              </w:rPr>
              <w:t>20</w:t>
            </w:r>
            <w:r w:rsidR="00B53B68" w:rsidRPr="00A305AD">
              <w:rPr>
                <w:rFonts w:ascii="Times New Roman" w:hAnsi="Times New Roman"/>
                <w:szCs w:val="20"/>
                <w:lang w:eastAsia="de-DE"/>
              </w:rPr>
              <w:t>.</w:t>
            </w:r>
          </w:p>
        </w:tc>
      </w:tr>
      <w:tr w:rsidR="00B92A75" w:rsidRPr="00A305AD" w14:paraId="3CAC167F" w14:textId="77777777" w:rsidTr="00BA04DD">
        <w:tc>
          <w:tcPr>
            <w:tcW w:w="709" w:type="dxa"/>
          </w:tcPr>
          <w:p w14:paraId="5243EB64" w14:textId="27FC4E4E"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B92A75" w:rsidRPr="00A305AD">
              <w:rPr>
                <w:rFonts w:ascii="Times New Roman" w:hAnsi="Times New Roman"/>
                <w:szCs w:val="20"/>
                <w:lang w:eastAsia="de-DE"/>
              </w:rPr>
              <w:t>080</w:t>
            </w:r>
          </w:p>
        </w:tc>
        <w:tc>
          <w:tcPr>
            <w:tcW w:w="1985" w:type="dxa"/>
          </w:tcPr>
          <w:p w14:paraId="12AA4B6D" w14:textId="1FB0D34B" w:rsidR="00B92A75" w:rsidRPr="00A305AD" w:rsidRDefault="00B92A75" w:rsidP="00623D1E">
            <w:pPr>
              <w:pStyle w:val="InstructionsText"/>
              <w:rPr>
                <w:rStyle w:val="InstructionsTabelleText"/>
                <w:rFonts w:ascii="Times New Roman" w:hAnsi="Times New Roman"/>
                <w:bCs/>
              </w:rPr>
            </w:pPr>
            <w:r w:rsidRPr="00A305AD">
              <w:rPr>
                <w:rStyle w:val="InstructionsTabelleText"/>
                <w:rFonts w:ascii="Times New Roman" w:hAnsi="Times New Roman"/>
              </w:rPr>
              <w:t xml:space="preserve">Computation of </w:t>
            </w:r>
            <w:proofErr w:type="gramStart"/>
            <w:r w:rsidRPr="00A305AD">
              <w:rPr>
                <w:rStyle w:val="InstructionsTabelleText"/>
                <w:rFonts w:ascii="Times New Roman" w:hAnsi="Times New Roman"/>
              </w:rPr>
              <w:t>10 day</w:t>
            </w:r>
            <w:proofErr w:type="gramEnd"/>
            <w:r w:rsidRPr="00A305AD">
              <w:rPr>
                <w:rStyle w:val="InstructionsTabelleText"/>
                <w:rFonts w:ascii="Times New Roman" w:hAnsi="Times New Roman"/>
              </w:rPr>
              <w:t xml:space="preserve"> Horizon</w:t>
            </w:r>
          </w:p>
        </w:tc>
        <w:tc>
          <w:tcPr>
            <w:tcW w:w="1842" w:type="dxa"/>
          </w:tcPr>
          <w:p w14:paraId="2A1C3DE3" w14:textId="77777777" w:rsidR="00B92A75" w:rsidRPr="00A305AD" w:rsidRDefault="00B92A75" w:rsidP="00D1777E">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365(1) </w:t>
            </w:r>
            <w:r w:rsidR="00D1777E"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p>
        </w:tc>
        <w:tc>
          <w:tcPr>
            <w:tcW w:w="9781" w:type="dxa"/>
          </w:tcPr>
          <w:p w14:paraId="187EE42A" w14:textId="3AF20D13" w:rsidR="00B92A75" w:rsidRPr="00A305AD" w:rsidRDefault="00D036A9" w:rsidP="00953EE9">
            <w:pPr>
              <w:spacing w:before="0" w:after="0"/>
              <w:ind w:left="33"/>
              <w:rPr>
                <w:rFonts w:ascii="Times New Roman" w:hAnsi="Times New Roman"/>
                <w:szCs w:val="20"/>
                <w:lang w:eastAsia="de-DE"/>
              </w:rPr>
            </w:pPr>
            <w:r w:rsidRPr="00A305AD">
              <w:rPr>
                <w:rFonts w:ascii="Times New Roman" w:hAnsi="Times New Roman"/>
                <w:szCs w:val="20"/>
                <w:lang w:eastAsia="de-DE"/>
              </w:rPr>
              <w:t>O</w:t>
            </w:r>
            <w:r w:rsidR="00B92A75" w:rsidRPr="00A305AD">
              <w:rPr>
                <w:rFonts w:ascii="Times New Roman" w:hAnsi="Times New Roman"/>
                <w:szCs w:val="20"/>
                <w:lang w:eastAsia="de-DE"/>
              </w:rPr>
              <w:t>ne of the following</w:t>
            </w:r>
            <w:r w:rsidRPr="00A305AD">
              <w:rPr>
                <w:rFonts w:ascii="Times New Roman" w:hAnsi="Times New Roman"/>
                <w:szCs w:val="20"/>
                <w:lang w:eastAsia="de-DE"/>
              </w:rPr>
              <w:t xml:space="preserve"> shall be reported</w:t>
            </w:r>
            <w:r w:rsidR="00B53B68" w:rsidRPr="00A305AD">
              <w:rPr>
                <w:rFonts w:ascii="Times New Roman" w:hAnsi="Times New Roman"/>
                <w:szCs w:val="20"/>
                <w:lang w:eastAsia="de-DE"/>
              </w:rPr>
              <w:t xml:space="preserve">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r w:rsidR="00B92A75" w:rsidRPr="00A305AD">
              <w:rPr>
                <w:rFonts w:ascii="Times New Roman" w:hAnsi="Times New Roman"/>
                <w:szCs w:val="20"/>
                <w:lang w:eastAsia="de-DE"/>
              </w:rPr>
              <w:t>:</w:t>
            </w:r>
          </w:p>
          <w:p w14:paraId="5703E9A9" w14:textId="77777777" w:rsidR="00B92A75" w:rsidRPr="00A305AD" w:rsidRDefault="00B92A75" w:rsidP="00915309">
            <w:pPr>
              <w:numPr>
                <w:ilvl w:val="0"/>
                <w:numId w:val="26"/>
              </w:numPr>
              <w:spacing w:before="0" w:after="0"/>
              <w:rPr>
                <w:rFonts w:ascii="Times New Roman" w:hAnsi="Times New Roman"/>
                <w:szCs w:val="20"/>
                <w:lang w:eastAsia="de-DE"/>
              </w:rPr>
            </w:pPr>
            <w:r w:rsidRPr="00A305AD">
              <w:rPr>
                <w:rFonts w:ascii="Times New Roman" w:hAnsi="Times New Roman"/>
                <w:szCs w:val="20"/>
                <w:lang w:eastAsia="de-DE"/>
              </w:rPr>
              <w:t xml:space="preserve">1 day re-scaled to 10 </w:t>
            </w:r>
            <w:proofErr w:type="gramStart"/>
            <w:r w:rsidRPr="00A305AD">
              <w:rPr>
                <w:rFonts w:ascii="Times New Roman" w:hAnsi="Times New Roman"/>
                <w:szCs w:val="20"/>
                <w:lang w:eastAsia="de-DE"/>
              </w:rPr>
              <w:t>days</w:t>
            </w:r>
            <w:r w:rsidR="00D1777E" w:rsidRPr="00A305AD">
              <w:rPr>
                <w:rFonts w:ascii="Times New Roman" w:hAnsi="Times New Roman"/>
                <w:szCs w:val="20"/>
                <w:lang w:eastAsia="de-DE"/>
              </w:rPr>
              <w:t>;</w:t>
            </w:r>
            <w:proofErr w:type="gramEnd"/>
          </w:p>
          <w:p w14:paraId="4C27E065" w14:textId="77777777" w:rsidR="00B92A75" w:rsidRPr="00A305AD" w:rsidRDefault="00B92A75" w:rsidP="00915309">
            <w:pPr>
              <w:numPr>
                <w:ilvl w:val="0"/>
                <w:numId w:val="26"/>
              </w:numPr>
              <w:spacing w:before="0" w:after="0"/>
              <w:rPr>
                <w:rFonts w:ascii="Times New Roman" w:hAnsi="Times New Roman"/>
                <w:szCs w:val="20"/>
                <w:lang w:eastAsia="de-DE"/>
              </w:rPr>
            </w:pPr>
            <w:r w:rsidRPr="00A305AD">
              <w:rPr>
                <w:rFonts w:ascii="Times New Roman" w:hAnsi="Times New Roman"/>
                <w:szCs w:val="20"/>
                <w:lang w:eastAsia="de-DE"/>
              </w:rPr>
              <w:t xml:space="preserve">10 days with overlapping </w:t>
            </w:r>
            <w:proofErr w:type="gramStart"/>
            <w:r w:rsidRPr="00A305AD">
              <w:rPr>
                <w:rFonts w:ascii="Times New Roman" w:hAnsi="Times New Roman"/>
                <w:szCs w:val="20"/>
                <w:lang w:eastAsia="de-DE"/>
              </w:rPr>
              <w:t>periods</w:t>
            </w:r>
            <w:r w:rsidR="00D1777E" w:rsidRPr="00A305AD">
              <w:rPr>
                <w:rFonts w:ascii="Times New Roman" w:hAnsi="Times New Roman"/>
                <w:szCs w:val="20"/>
                <w:lang w:eastAsia="de-DE"/>
              </w:rPr>
              <w:t>;</w:t>
            </w:r>
            <w:proofErr w:type="gramEnd"/>
          </w:p>
          <w:p w14:paraId="30D86107" w14:textId="214E40F1" w:rsidR="00B92A75" w:rsidRPr="00A305AD" w:rsidRDefault="00B92A75" w:rsidP="00915309">
            <w:pPr>
              <w:numPr>
                <w:ilvl w:val="0"/>
                <w:numId w:val="26"/>
              </w:numPr>
              <w:spacing w:before="0" w:after="0"/>
              <w:rPr>
                <w:rFonts w:ascii="Times New Roman" w:hAnsi="Times New Roman"/>
                <w:szCs w:val="20"/>
                <w:lang w:eastAsia="de-DE"/>
              </w:rPr>
            </w:pPr>
            <w:r w:rsidRPr="00A305AD">
              <w:rPr>
                <w:rFonts w:ascii="Times New Roman" w:hAnsi="Times New Roman"/>
                <w:szCs w:val="20"/>
                <w:lang w:eastAsia="de-DE"/>
              </w:rPr>
              <w:t xml:space="preserve">10 days other </w:t>
            </w:r>
            <w:r w:rsidR="00294A11" w:rsidRPr="00A305AD">
              <w:rPr>
                <w:rFonts w:ascii="Times New Roman" w:hAnsi="Times New Roman"/>
                <w:szCs w:val="20"/>
                <w:lang w:eastAsia="de-DE"/>
              </w:rPr>
              <w:t>m</w:t>
            </w:r>
            <w:r w:rsidRPr="00A305AD">
              <w:rPr>
                <w:rFonts w:ascii="Times New Roman" w:hAnsi="Times New Roman"/>
                <w:szCs w:val="20"/>
                <w:lang w:eastAsia="de-DE"/>
              </w:rPr>
              <w:t>ethodology</w:t>
            </w:r>
            <w:r w:rsidR="00B53B68" w:rsidRPr="00A305AD">
              <w:rPr>
                <w:rFonts w:ascii="Times New Roman" w:hAnsi="Times New Roman"/>
                <w:szCs w:val="20"/>
                <w:lang w:eastAsia="de-DE"/>
              </w:rPr>
              <w:t>.</w:t>
            </w:r>
          </w:p>
          <w:p w14:paraId="780F1751" w14:textId="77777777" w:rsidR="00D036A9" w:rsidRPr="00A305AD" w:rsidRDefault="00D036A9" w:rsidP="00953EE9">
            <w:pPr>
              <w:spacing w:before="0" w:after="0"/>
              <w:ind w:left="33"/>
              <w:rPr>
                <w:rFonts w:ascii="Times New Roman" w:hAnsi="Times New Roman"/>
                <w:szCs w:val="20"/>
                <w:lang w:eastAsia="de-DE"/>
              </w:rPr>
            </w:pPr>
          </w:p>
          <w:p w14:paraId="75FE6D18" w14:textId="66DAEF44" w:rsidR="00B92A75" w:rsidRPr="00A305AD" w:rsidRDefault="008A22CB" w:rsidP="00DF1042">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D036A9" w:rsidRPr="00A305AD">
              <w:rPr>
                <w:rFonts w:ascii="Times New Roman" w:hAnsi="Times New Roman"/>
                <w:szCs w:val="20"/>
                <w:lang w:eastAsia="de-DE"/>
              </w:rPr>
              <w:t xml:space="preserve">20 to </w:t>
            </w:r>
            <w:r w:rsidRPr="00A305AD">
              <w:rPr>
                <w:rFonts w:ascii="Times New Roman" w:hAnsi="Times New Roman"/>
                <w:szCs w:val="20"/>
                <w:lang w:eastAsia="de-DE"/>
              </w:rPr>
              <w:t>clarify</w:t>
            </w:r>
            <w:r w:rsidR="00D036A9"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D036A9" w:rsidRPr="00A305AD">
              <w:rPr>
                <w:rFonts w:ascii="Times New Roman" w:hAnsi="Times New Roman"/>
                <w:szCs w:val="20"/>
                <w:lang w:eastAsia="de-DE"/>
              </w:rPr>
              <w:t>10.</w:t>
            </w:r>
          </w:p>
        </w:tc>
      </w:tr>
      <w:tr w:rsidR="00B92A75" w:rsidRPr="00A305AD" w14:paraId="40B073D8" w14:textId="77777777" w:rsidTr="00BA04DD">
        <w:tc>
          <w:tcPr>
            <w:tcW w:w="709" w:type="dxa"/>
          </w:tcPr>
          <w:p w14:paraId="30E7EBD1" w14:textId="12BCD62E" w:rsidR="00B92A75"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B92A75" w:rsidRPr="00A305AD">
              <w:rPr>
                <w:rFonts w:ascii="Times New Roman" w:hAnsi="Times New Roman"/>
                <w:szCs w:val="20"/>
                <w:lang w:eastAsia="de-DE"/>
              </w:rPr>
              <w:t>090</w:t>
            </w:r>
          </w:p>
        </w:tc>
        <w:tc>
          <w:tcPr>
            <w:tcW w:w="1985" w:type="dxa"/>
          </w:tcPr>
          <w:p w14:paraId="4C4E770F" w14:textId="100B8D93" w:rsidR="00B92A75" w:rsidRPr="00A305AD" w:rsidRDefault="00093578" w:rsidP="00623D1E">
            <w:pPr>
              <w:pStyle w:val="InstructionsText"/>
              <w:rPr>
                <w:rStyle w:val="InstructionsTabelleText"/>
                <w:rFonts w:ascii="Times New Roman" w:hAnsi="Times New Roman"/>
                <w:bCs/>
              </w:rPr>
            </w:pPr>
            <w:proofErr w:type="spellStart"/>
            <w:r w:rsidRPr="00A305AD">
              <w:rPr>
                <w:rStyle w:val="InstructionsTabelleText"/>
                <w:rFonts w:ascii="Times New Roman" w:hAnsi="Times New Roman"/>
              </w:rPr>
              <w:t>SVaR</w:t>
            </w:r>
            <w:proofErr w:type="spellEnd"/>
            <w:r w:rsidRPr="00A305AD">
              <w:rPr>
                <w:rStyle w:val="InstructionsTabelleText"/>
                <w:rFonts w:ascii="Times New Roman" w:hAnsi="Times New Roman"/>
              </w:rPr>
              <w:t xml:space="preserve"> </w:t>
            </w:r>
            <w:r w:rsidR="00B92A75" w:rsidRPr="00A305AD">
              <w:rPr>
                <w:rStyle w:val="InstructionsTabelleText"/>
                <w:rFonts w:ascii="Times New Roman" w:hAnsi="Times New Roman"/>
              </w:rPr>
              <w:t>Regulatory add-on</w:t>
            </w:r>
          </w:p>
        </w:tc>
        <w:tc>
          <w:tcPr>
            <w:tcW w:w="1842" w:type="dxa"/>
          </w:tcPr>
          <w:p w14:paraId="793A54E2" w14:textId="77777777" w:rsidR="00B92A75" w:rsidRPr="00A305AD" w:rsidRDefault="00B92A75" w:rsidP="00D036A9">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366(2) </w:t>
            </w:r>
            <w:r w:rsidR="003A1B94"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r w:rsidRPr="00A305AD">
              <w:rPr>
                <w:rFonts w:ascii="Times New Roman" w:hAnsi="Times New Roman"/>
                <w:szCs w:val="20"/>
                <w:lang w:eastAsia="de-DE"/>
              </w:rPr>
              <w:t xml:space="preserve"> </w:t>
            </w:r>
          </w:p>
        </w:tc>
        <w:tc>
          <w:tcPr>
            <w:tcW w:w="9781" w:type="dxa"/>
          </w:tcPr>
          <w:p w14:paraId="4DD76B85" w14:textId="0A026CD3" w:rsidR="00AF155B" w:rsidRPr="00A305AD" w:rsidRDefault="00EE638A" w:rsidP="00953EE9">
            <w:pPr>
              <w:spacing w:before="0" w:after="0"/>
              <w:ind w:left="33"/>
              <w:rPr>
                <w:rFonts w:ascii="Times New Roman" w:hAnsi="Times New Roman"/>
                <w:szCs w:val="20"/>
                <w:lang w:eastAsia="de-DE"/>
              </w:rPr>
            </w:pPr>
            <w:r w:rsidRPr="00A305AD">
              <w:rPr>
                <w:rFonts w:ascii="Times New Roman" w:hAnsi="Times New Roman"/>
                <w:szCs w:val="20"/>
                <w:lang w:eastAsia="de-DE"/>
              </w:rPr>
              <w:t xml:space="preserve">Regulatory add-on means the extra charge imposed by the competent authority with respect to the </w:t>
            </w:r>
            <w:r w:rsidR="00B53B68" w:rsidRPr="00A305AD">
              <w:rPr>
                <w:rFonts w:ascii="Times New Roman" w:hAnsi="Times New Roman"/>
                <w:szCs w:val="20"/>
                <w:lang w:eastAsia="de-DE"/>
              </w:rPr>
              <w:t xml:space="preserve">multiplication </w:t>
            </w:r>
            <w:r w:rsidRPr="00A305AD">
              <w:rPr>
                <w:rFonts w:ascii="Times New Roman" w:hAnsi="Times New Roman"/>
                <w:szCs w:val="20"/>
                <w:lang w:eastAsia="de-DE"/>
              </w:rPr>
              <w:t xml:space="preserve">factor for </w:t>
            </w:r>
            <w:proofErr w:type="spellStart"/>
            <w:r w:rsidR="00B53B68" w:rsidRPr="00A305AD">
              <w:rPr>
                <w:rFonts w:ascii="Times New Roman" w:hAnsi="Times New Roman"/>
                <w:szCs w:val="20"/>
                <w:lang w:eastAsia="de-DE"/>
              </w:rPr>
              <w:t>s</w:t>
            </w:r>
            <w:r w:rsidRPr="00A305AD">
              <w:rPr>
                <w:rFonts w:ascii="Times New Roman" w:hAnsi="Times New Roman"/>
                <w:szCs w:val="20"/>
                <w:lang w:eastAsia="de-DE"/>
              </w:rPr>
              <w:t>VaR</w:t>
            </w:r>
            <w:proofErr w:type="spellEnd"/>
            <w:r w:rsidRPr="00A305AD">
              <w:rPr>
                <w:rFonts w:ascii="Times New Roman" w:hAnsi="Times New Roman"/>
                <w:szCs w:val="20"/>
                <w:lang w:eastAsia="de-DE"/>
              </w:rPr>
              <w:t xml:space="preserve"> (at least 3) in accordance with </w:t>
            </w:r>
            <w:r w:rsidR="00B53B68" w:rsidRPr="00A305AD">
              <w:rPr>
                <w:rFonts w:ascii="Times New Roman" w:hAnsi="Times New Roman"/>
                <w:szCs w:val="20"/>
                <w:lang w:eastAsia="de-DE"/>
              </w:rPr>
              <w:t>A</w:t>
            </w:r>
            <w:r w:rsidRPr="00A305AD">
              <w:rPr>
                <w:rFonts w:ascii="Times New Roman" w:hAnsi="Times New Roman"/>
                <w:szCs w:val="20"/>
                <w:lang w:eastAsia="de-DE"/>
              </w:rPr>
              <w:t>rt</w:t>
            </w:r>
            <w:r w:rsidR="00564E68" w:rsidRPr="00A305AD">
              <w:rPr>
                <w:rFonts w:ascii="Times New Roman" w:hAnsi="Times New Roman"/>
                <w:szCs w:val="20"/>
                <w:lang w:eastAsia="de-DE"/>
              </w:rPr>
              <w:t>icle</w:t>
            </w:r>
            <w:r w:rsidRPr="00A305AD">
              <w:rPr>
                <w:rFonts w:ascii="Times New Roman" w:hAnsi="Times New Roman"/>
                <w:szCs w:val="20"/>
                <w:lang w:eastAsia="de-DE"/>
              </w:rPr>
              <w:t xml:space="preserve"> 366(2) </w:t>
            </w:r>
            <w:r w:rsidR="00564E68" w:rsidRPr="00A305AD">
              <w:rPr>
                <w:rFonts w:ascii="Times New Roman" w:hAnsi="Times New Roman"/>
                <w:szCs w:val="20"/>
                <w:lang w:eastAsia="de-DE"/>
              </w:rPr>
              <w:t>of Regulation (EU) No 575/2013</w:t>
            </w:r>
            <w:r w:rsidRPr="00A305AD">
              <w:rPr>
                <w:rFonts w:ascii="Times New Roman" w:hAnsi="Times New Roman"/>
                <w:szCs w:val="20"/>
                <w:lang w:eastAsia="de-DE"/>
              </w:rPr>
              <w:t xml:space="preserve">. </w:t>
            </w:r>
            <w:r w:rsidR="001C613F" w:rsidRPr="00A305AD">
              <w:rPr>
                <w:rFonts w:ascii="Times New Roman" w:hAnsi="Times New Roman"/>
                <w:szCs w:val="20"/>
                <w:lang w:eastAsia="de-DE"/>
              </w:rPr>
              <w:t xml:space="preserve">The </w:t>
            </w:r>
            <w:r w:rsidR="00F95355" w:rsidRPr="00A305AD">
              <w:rPr>
                <w:rFonts w:ascii="Times New Roman" w:hAnsi="Times New Roman"/>
                <w:szCs w:val="20"/>
                <w:lang w:eastAsia="de-DE"/>
              </w:rPr>
              <w:t>r</w:t>
            </w:r>
            <w:r w:rsidR="001C613F" w:rsidRPr="00A305AD">
              <w:rPr>
                <w:rFonts w:ascii="Times New Roman" w:hAnsi="Times New Roman"/>
                <w:szCs w:val="20"/>
                <w:lang w:eastAsia="de-DE"/>
              </w:rPr>
              <w:t>egulatory add-on is the sum of 3, backtesting add-on and qualitative add-on (if applicable).</w:t>
            </w:r>
          </w:p>
          <w:p w14:paraId="5C44AC40" w14:textId="77777777" w:rsidR="00B53B68" w:rsidRPr="00A305AD" w:rsidRDefault="00B53B68" w:rsidP="00953EE9">
            <w:pPr>
              <w:spacing w:before="0" w:after="0"/>
              <w:ind w:left="33"/>
              <w:rPr>
                <w:rFonts w:ascii="Times New Roman" w:hAnsi="Times New Roman"/>
                <w:szCs w:val="20"/>
                <w:lang w:eastAsia="de-DE"/>
              </w:rPr>
            </w:pPr>
          </w:p>
          <w:p w14:paraId="5190F268" w14:textId="195B87FA" w:rsidR="00B53B68" w:rsidRPr="00A305AD" w:rsidRDefault="008A22CB" w:rsidP="00DF1042">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 xml:space="preserve">20 to </w:t>
            </w:r>
            <w:r w:rsidRPr="00A305AD">
              <w:rPr>
                <w:rFonts w:ascii="Times New Roman" w:hAnsi="Times New Roman"/>
                <w:szCs w:val="20"/>
                <w:lang w:eastAsia="de-DE"/>
              </w:rPr>
              <w:t>clarify</w:t>
            </w:r>
            <w:r w:rsidR="00B53B68"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B53B68" w:rsidRPr="00A305AD">
              <w:rPr>
                <w:rFonts w:ascii="Times New Roman" w:hAnsi="Times New Roman"/>
                <w:szCs w:val="20"/>
                <w:lang w:eastAsia="de-DE"/>
              </w:rPr>
              <w:t>10.</w:t>
            </w:r>
          </w:p>
        </w:tc>
      </w:tr>
      <w:tr w:rsidR="00725BB7" w:rsidRPr="00A305AD" w14:paraId="24840E1D" w14:textId="77777777" w:rsidTr="00725BB7">
        <w:tc>
          <w:tcPr>
            <w:tcW w:w="709" w:type="dxa"/>
            <w:tcBorders>
              <w:top w:val="single" w:sz="4" w:space="0" w:color="auto"/>
              <w:left w:val="single" w:sz="4" w:space="0" w:color="auto"/>
              <w:bottom w:val="single" w:sz="4" w:space="0" w:color="auto"/>
              <w:right w:val="single" w:sz="4" w:space="0" w:color="auto"/>
            </w:tcBorders>
          </w:tcPr>
          <w:p w14:paraId="4C590D2B" w14:textId="3FBE1E34" w:rsidR="00725BB7" w:rsidRPr="00A305AD" w:rsidRDefault="00216355" w:rsidP="00725BB7">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725BB7" w:rsidRPr="00A305AD">
              <w:rPr>
                <w:rFonts w:ascii="Times New Roman" w:hAnsi="Times New Roman"/>
                <w:szCs w:val="20"/>
                <w:lang w:eastAsia="de-DE"/>
              </w:rPr>
              <w:t>100</w:t>
            </w:r>
          </w:p>
        </w:tc>
        <w:tc>
          <w:tcPr>
            <w:tcW w:w="1985" w:type="dxa"/>
            <w:tcBorders>
              <w:top w:val="single" w:sz="4" w:space="0" w:color="auto"/>
              <w:left w:val="single" w:sz="4" w:space="0" w:color="auto"/>
              <w:bottom w:val="single" w:sz="4" w:space="0" w:color="auto"/>
              <w:right w:val="single" w:sz="4" w:space="0" w:color="auto"/>
            </w:tcBorders>
          </w:tcPr>
          <w:p w14:paraId="0F5B1373" w14:textId="77777777" w:rsidR="00725BB7" w:rsidRPr="00A305AD" w:rsidRDefault="00093578" w:rsidP="00623D1E">
            <w:pPr>
              <w:pStyle w:val="InstructionsText"/>
            </w:pPr>
            <w:proofErr w:type="spellStart"/>
            <w:r w:rsidRPr="00A305AD">
              <w:t>S</w:t>
            </w:r>
            <w:r w:rsidR="00725BB7" w:rsidRPr="00A305AD">
              <w:t>VaR</w:t>
            </w:r>
            <w:proofErr w:type="spellEnd"/>
            <w:r w:rsidRPr="00A305AD">
              <w:t xml:space="preserve"> </w:t>
            </w:r>
            <w:r w:rsidR="00F0548B" w:rsidRPr="00A305AD">
              <w:t>period</w:t>
            </w:r>
          </w:p>
        </w:tc>
        <w:tc>
          <w:tcPr>
            <w:tcW w:w="1842" w:type="dxa"/>
            <w:tcBorders>
              <w:top w:val="single" w:sz="4" w:space="0" w:color="auto"/>
              <w:left w:val="single" w:sz="4" w:space="0" w:color="auto"/>
              <w:bottom w:val="single" w:sz="4" w:space="0" w:color="auto"/>
              <w:right w:val="single" w:sz="4" w:space="0" w:color="auto"/>
            </w:tcBorders>
          </w:tcPr>
          <w:p w14:paraId="3405DAAD" w14:textId="77777777" w:rsidR="00725BB7" w:rsidRPr="00A305AD" w:rsidRDefault="00725BB7" w:rsidP="00725BB7">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365(2) of Regulation (EU) No 575/2013 </w:t>
            </w:r>
          </w:p>
        </w:tc>
        <w:tc>
          <w:tcPr>
            <w:tcW w:w="9781" w:type="dxa"/>
            <w:tcBorders>
              <w:top w:val="single" w:sz="4" w:space="0" w:color="auto"/>
              <w:left w:val="single" w:sz="4" w:space="0" w:color="auto"/>
              <w:bottom w:val="single" w:sz="4" w:space="0" w:color="auto"/>
              <w:right w:val="single" w:sz="4" w:space="0" w:color="auto"/>
            </w:tcBorders>
          </w:tcPr>
          <w:p w14:paraId="5FA2E5A7" w14:textId="08F6AB67" w:rsidR="00EE638A" w:rsidRPr="00A305AD" w:rsidRDefault="00B53B68" w:rsidP="00C83835">
            <w:pPr>
              <w:spacing w:before="0" w:after="0"/>
              <w:ind w:left="33"/>
              <w:rPr>
                <w:rFonts w:ascii="Times New Roman" w:hAnsi="Times New Roman"/>
                <w:szCs w:val="20"/>
                <w:lang w:eastAsia="de-DE"/>
              </w:rPr>
            </w:pPr>
            <w:r w:rsidRPr="00A305AD">
              <w:rPr>
                <w:rFonts w:ascii="Times New Roman" w:hAnsi="Times New Roman"/>
                <w:szCs w:val="20"/>
                <w:lang w:eastAsia="de-DE"/>
              </w:rPr>
              <w:t>One of the following shall be reported in c</w:t>
            </w:r>
            <w:r w:rsidR="00216355" w:rsidRPr="00A305AD">
              <w:rPr>
                <w:rFonts w:ascii="Times New Roman" w:hAnsi="Times New Roman"/>
                <w:szCs w:val="20"/>
                <w:lang w:eastAsia="de-DE"/>
              </w:rPr>
              <w:t>olumn 00</w:t>
            </w:r>
            <w:r w:rsidRPr="00A305AD">
              <w:rPr>
                <w:rFonts w:ascii="Times New Roman" w:hAnsi="Times New Roman"/>
                <w:szCs w:val="20"/>
                <w:lang w:eastAsia="de-DE"/>
              </w:rPr>
              <w:t>10</w:t>
            </w:r>
            <w:r w:rsidR="00EE638A" w:rsidRPr="00A305AD">
              <w:rPr>
                <w:rFonts w:ascii="Times New Roman" w:hAnsi="Times New Roman"/>
                <w:szCs w:val="20"/>
                <w:lang w:eastAsia="de-DE"/>
              </w:rPr>
              <w:t>:</w:t>
            </w:r>
          </w:p>
          <w:p w14:paraId="07512A76" w14:textId="6BE6A5B5" w:rsidR="00EE638A" w:rsidRPr="00A305AD" w:rsidRDefault="00EE638A" w:rsidP="00915309">
            <w:pPr>
              <w:pStyle w:val="ListParagraph"/>
              <w:numPr>
                <w:ilvl w:val="0"/>
                <w:numId w:val="37"/>
              </w:numPr>
              <w:spacing w:before="0" w:after="0"/>
              <w:contextualSpacing/>
              <w:rPr>
                <w:rFonts w:ascii="Times New Roman" w:hAnsi="Times New Roman"/>
                <w:lang w:eastAsia="de-DE"/>
              </w:rPr>
            </w:pPr>
            <w:r w:rsidRPr="00A305AD">
              <w:rPr>
                <w:rFonts w:ascii="Times New Roman" w:hAnsi="Times New Roman"/>
                <w:lang w:eastAsia="de-DE"/>
              </w:rPr>
              <w:t>Daily computation of the stressed VaR calibrated to one continuous 12-month period starting from</w:t>
            </w:r>
            <w:r w:rsidR="00294A11" w:rsidRPr="00A305AD">
              <w:rPr>
                <w:rFonts w:ascii="Times New Roman" w:hAnsi="Times New Roman"/>
                <w:lang w:eastAsia="de-DE"/>
              </w:rPr>
              <w:t xml:space="preserve"> the date specified in c</w:t>
            </w:r>
            <w:r w:rsidR="00216355" w:rsidRPr="00A305AD">
              <w:rPr>
                <w:rFonts w:ascii="Times New Roman" w:hAnsi="Times New Roman"/>
                <w:lang w:eastAsia="de-DE"/>
              </w:rPr>
              <w:t xml:space="preserve">olumn </w:t>
            </w:r>
            <w:proofErr w:type="gramStart"/>
            <w:r w:rsidR="00216355" w:rsidRPr="00A305AD">
              <w:rPr>
                <w:rFonts w:ascii="Times New Roman" w:hAnsi="Times New Roman"/>
                <w:lang w:eastAsia="de-DE"/>
              </w:rPr>
              <w:t>00</w:t>
            </w:r>
            <w:r w:rsidR="00294A11" w:rsidRPr="00A305AD">
              <w:rPr>
                <w:rFonts w:ascii="Times New Roman" w:hAnsi="Times New Roman"/>
                <w:lang w:eastAsia="de-DE"/>
              </w:rPr>
              <w:t>20</w:t>
            </w:r>
            <w:r w:rsidRPr="00A305AD">
              <w:rPr>
                <w:rFonts w:ascii="Times New Roman" w:hAnsi="Times New Roman"/>
                <w:lang w:eastAsia="de-DE"/>
              </w:rPr>
              <w:t>;</w:t>
            </w:r>
            <w:proofErr w:type="gramEnd"/>
          </w:p>
          <w:p w14:paraId="4FD6AED5" w14:textId="2332C196" w:rsidR="00EE638A" w:rsidRPr="00A305AD" w:rsidRDefault="00EE638A" w:rsidP="00915309">
            <w:pPr>
              <w:pStyle w:val="ListParagraph"/>
              <w:numPr>
                <w:ilvl w:val="0"/>
                <w:numId w:val="37"/>
              </w:numPr>
              <w:spacing w:before="0" w:after="0"/>
              <w:contextualSpacing/>
              <w:rPr>
                <w:rFonts w:ascii="Times New Roman" w:hAnsi="Times New Roman"/>
                <w:lang w:eastAsia="de-DE"/>
              </w:rPr>
            </w:pPr>
            <w:r w:rsidRPr="00A305AD">
              <w:rPr>
                <w:rFonts w:ascii="Times New Roman" w:hAnsi="Times New Roman"/>
                <w:lang w:eastAsia="de-DE"/>
              </w:rPr>
              <w:t>Weekly computation of the stressed VaR calibrated to one continuous 12-month period starting from</w:t>
            </w:r>
            <w:r w:rsidR="008A22CB" w:rsidRPr="00A305AD">
              <w:rPr>
                <w:rFonts w:ascii="Times New Roman" w:hAnsi="Times New Roman"/>
                <w:lang w:eastAsia="de-DE"/>
              </w:rPr>
              <w:t xml:space="preserve"> </w:t>
            </w:r>
            <w:r w:rsidR="00294A11" w:rsidRPr="00A305AD">
              <w:rPr>
                <w:rFonts w:ascii="Times New Roman" w:hAnsi="Times New Roman"/>
                <w:lang w:eastAsia="de-DE"/>
              </w:rPr>
              <w:t>the date specified in c</w:t>
            </w:r>
            <w:r w:rsidR="00216355" w:rsidRPr="00A305AD">
              <w:rPr>
                <w:rFonts w:ascii="Times New Roman" w:hAnsi="Times New Roman"/>
                <w:lang w:eastAsia="de-DE"/>
              </w:rPr>
              <w:t xml:space="preserve">olumn </w:t>
            </w:r>
            <w:proofErr w:type="gramStart"/>
            <w:r w:rsidR="00216355" w:rsidRPr="00A305AD">
              <w:rPr>
                <w:rFonts w:ascii="Times New Roman" w:hAnsi="Times New Roman"/>
                <w:lang w:eastAsia="de-DE"/>
              </w:rPr>
              <w:t>00</w:t>
            </w:r>
            <w:r w:rsidR="00294A11" w:rsidRPr="00A305AD">
              <w:rPr>
                <w:rFonts w:ascii="Times New Roman" w:hAnsi="Times New Roman"/>
                <w:lang w:eastAsia="de-DE"/>
              </w:rPr>
              <w:t>20</w:t>
            </w:r>
            <w:r w:rsidRPr="00A305AD">
              <w:rPr>
                <w:rFonts w:ascii="Times New Roman" w:hAnsi="Times New Roman"/>
                <w:lang w:eastAsia="de-DE"/>
              </w:rPr>
              <w:t>;</w:t>
            </w:r>
            <w:proofErr w:type="gramEnd"/>
          </w:p>
          <w:p w14:paraId="79FE0388" w14:textId="67EFA792" w:rsidR="00EE638A" w:rsidRPr="00A305AD" w:rsidRDefault="00EE638A" w:rsidP="00915309">
            <w:pPr>
              <w:pStyle w:val="ListParagraph"/>
              <w:numPr>
                <w:ilvl w:val="0"/>
                <w:numId w:val="37"/>
              </w:numPr>
              <w:spacing w:before="0" w:after="0"/>
              <w:contextualSpacing/>
              <w:rPr>
                <w:rFonts w:ascii="Times New Roman" w:hAnsi="Times New Roman"/>
                <w:lang w:eastAsia="de-DE"/>
              </w:rPr>
            </w:pPr>
            <w:r w:rsidRPr="00A305AD">
              <w:rPr>
                <w:rFonts w:ascii="Times New Roman" w:hAnsi="Times New Roman"/>
                <w:lang w:eastAsia="de-DE"/>
              </w:rPr>
              <w:t xml:space="preserve">Daily computation of the stressed VaR calibrated to different continuous 12-month periods during the </w:t>
            </w:r>
            <w:r w:rsidR="00FA7A4D" w:rsidRPr="00A305AD">
              <w:rPr>
                <w:rFonts w:ascii="Times New Roman" w:hAnsi="Times New Roman"/>
                <w:lang w:eastAsia="de-DE"/>
              </w:rPr>
              <w:t xml:space="preserve">stressed </w:t>
            </w:r>
            <w:r w:rsidRPr="00A305AD">
              <w:rPr>
                <w:rFonts w:ascii="Times New Roman" w:hAnsi="Times New Roman"/>
                <w:lang w:eastAsia="de-DE"/>
              </w:rPr>
              <w:t>VaR reporting dates given in c</w:t>
            </w:r>
            <w:r w:rsidR="00216355" w:rsidRPr="00A305AD">
              <w:rPr>
                <w:rFonts w:ascii="Times New Roman" w:hAnsi="Times New Roman"/>
                <w:lang w:eastAsia="de-DE"/>
              </w:rPr>
              <w:t>olumn 00</w:t>
            </w:r>
            <w:r w:rsidRPr="00A305AD">
              <w:rPr>
                <w:rFonts w:ascii="Times New Roman" w:hAnsi="Times New Roman"/>
                <w:lang w:eastAsia="de-DE"/>
              </w:rPr>
              <w:t>10 of C107.02 starting from</w:t>
            </w:r>
            <w:r w:rsidR="00294A11" w:rsidRPr="00A305AD">
              <w:rPr>
                <w:rFonts w:ascii="Times New Roman" w:hAnsi="Times New Roman"/>
                <w:lang w:eastAsia="de-DE"/>
              </w:rPr>
              <w:t xml:space="preserve"> the dates specified in c</w:t>
            </w:r>
            <w:r w:rsidR="00216355" w:rsidRPr="00A305AD">
              <w:rPr>
                <w:rFonts w:ascii="Times New Roman" w:hAnsi="Times New Roman"/>
                <w:lang w:eastAsia="de-DE"/>
              </w:rPr>
              <w:t xml:space="preserve">olumn </w:t>
            </w:r>
            <w:proofErr w:type="gramStart"/>
            <w:r w:rsidR="00216355" w:rsidRPr="00A305AD">
              <w:rPr>
                <w:rFonts w:ascii="Times New Roman" w:hAnsi="Times New Roman"/>
                <w:lang w:eastAsia="de-DE"/>
              </w:rPr>
              <w:t>00</w:t>
            </w:r>
            <w:r w:rsidR="00294A11" w:rsidRPr="00A305AD">
              <w:rPr>
                <w:rFonts w:ascii="Times New Roman" w:hAnsi="Times New Roman"/>
                <w:lang w:eastAsia="de-DE"/>
              </w:rPr>
              <w:t>20</w:t>
            </w:r>
            <w:r w:rsidRPr="00A305AD">
              <w:rPr>
                <w:rFonts w:ascii="Times New Roman" w:hAnsi="Times New Roman"/>
                <w:lang w:eastAsia="de-DE"/>
              </w:rPr>
              <w:t>;</w:t>
            </w:r>
            <w:proofErr w:type="gramEnd"/>
          </w:p>
          <w:p w14:paraId="20DA76AA" w14:textId="0FFBE033" w:rsidR="00EE638A" w:rsidRPr="00A305AD" w:rsidRDefault="00EE638A" w:rsidP="00915309">
            <w:pPr>
              <w:pStyle w:val="ListParagraph"/>
              <w:numPr>
                <w:ilvl w:val="0"/>
                <w:numId w:val="37"/>
              </w:numPr>
              <w:spacing w:before="0" w:after="0"/>
              <w:contextualSpacing/>
              <w:rPr>
                <w:rFonts w:ascii="Times New Roman" w:hAnsi="Times New Roman"/>
                <w:lang w:eastAsia="de-DE"/>
              </w:rPr>
            </w:pPr>
            <w:r w:rsidRPr="00A305AD">
              <w:rPr>
                <w:rFonts w:ascii="Times New Roman" w:hAnsi="Times New Roman"/>
                <w:lang w:eastAsia="de-DE"/>
              </w:rPr>
              <w:t xml:space="preserve">Weekly computation of the stressed VaR calibrated to different continuous 12-month periods during the </w:t>
            </w:r>
            <w:r w:rsidR="00FA7A4D" w:rsidRPr="00A305AD">
              <w:rPr>
                <w:rFonts w:ascii="Times New Roman" w:hAnsi="Times New Roman"/>
                <w:lang w:eastAsia="de-DE"/>
              </w:rPr>
              <w:t xml:space="preserve">stressed </w:t>
            </w:r>
            <w:r w:rsidRPr="00A305AD">
              <w:rPr>
                <w:rFonts w:ascii="Times New Roman" w:hAnsi="Times New Roman"/>
                <w:lang w:eastAsia="de-DE"/>
              </w:rPr>
              <w:t>VaR reporting dates given in c</w:t>
            </w:r>
            <w:r w:rsidR="00216355" w:rsidRPr="00A305AD">
              <w:rPr>
                <w:rFonts w:ascii="Times New Roman" w:hAnsi="Times New Roman"/>
                <w:lang w:eastAsia="de-DE"/>
              </w:rPr>
              <w:t>olumn 00</w:t>
            </w:r>
            <w:r w:rsidRPr="00A305AD">
              <w:rPr>
                <w:rFonts w:ascii="Times New Roman" w:hAnsi="Times New Roman"/>
                <w:lang w:eastAsia="de-DE"/>
              </w:rPr>
              <w:t>10 of C107.02 starting from</w:t>
            </w:r>
            <w:r w:rsidR="008A22CB" w:rsidRPr="00A305AD">
              <w:rPr>
                <w:rFonts w:ascii="Times New Roman" w:hAnsi="Times New Roman"/>
                <w:lang w:eastAsia="de-DE"/>
              </w:rPr>
              <w:t xml:space="preserve"> </w:t>
            </w:r>
            <w:r w:rsidR="008C4B83" w:rsidRPr="00A305AD">
              <w:rPr>
                <w:rFonts w:ascii="Times New Roman" w:hAnsi="Times New Roman"/>
                <w:lang w:eastAsia="de-DE"/>
              </w:rPr>
              <w:t>the dates specified in c</w:t>
            </w:r>
            <w:r w:rsidR="00216355" w:rsidRPr="00A305AD">
              <w:rPr>
                <w:rFonts w:ascii="Times New Roman" w:hAnsi="Times New Roman"/>
                <w:lang w:eastAsia="de-DE"/>
              </w:rPr>
              <w:t xml:space="preserve">olumn </w:t>
            </w:r>
            <w:proofErr w:type="gramStart"/>
            <w:r w:rsidR="00216355" w:rsidRPr="00A305AD">
              <w:rPr>
                <w:rFonts w:ascii="Times New Roman" w:hAnsi="Times New Roman"/>
                <w:lang w:eastAsia="de-DE"/>
              </w:rPr>
              <w:t>00</w:t>
            </w:r>
            <w:r w:rsidR="008C4B83" w:rsidRPr="00A305AD">
              <w:rPr>
                <w:rFonts w:ascii="Times New Roman" w:hAnsi="Times New Roman"/>
                <w:lang w:eastAsia="de-DE"/>
              </w:rPr>
              <w:t>20</w:t>
            </w:r>
            <w:r w:rsidRPr="00A305AD">
              <w:rPr>
                <w:rFonts w:ascii="Times New Roman" w:hAnsi="Times New Roman"/>
                <w:lang w:eastAsia="de-DE"/>
              </w:rPr>
              <w:t>;</w:t>
            </w:r>
            <w:proofErr w:type="gramEnd"/>
          </w:p>
          <w:p w14:paraId="78070DC7" w14:textId="77777777" w:rsidR="00EE638A" w:rsidRPr="00A305AD" w:rsidRDefault="00EE638A" w:rsidP="00915309">
            <w:pPr>
              <w:pStyle w:val="ListParagraph"/>
              <w:numPr>
                <w:ilvl w:val="0"/>
                <w:numId w:val="37"/>
              </w:numPr>
              <w:spacing w:before="0" w:after="0"/>
              <w:contextualSpacing/>
              <w:rPr>
                <w:rFonts w:ascii="Times New Roman" w:hAnsi="Times New Roman"/>
                <w:lang w:eastAsia="de-DE"/>
              </w:rPr>
            </w:pPr>
            <w:r w:rsidRPr="00A305AD">
              <w:rPr>
                <w:rFonts w:ascii="Times New Roman" w:hAnsi="Times New Roman"/>
                <w:lang w:eastAsia="de-DE"/>
              </w:rPr>
              <w:t xml:space="preserve">Maximum </w:t>
            </w:r>
            <w:r w:rsidR="00F0548B" w:rsidRPr="00A305AD">
              <w:rPr>
                <w:rFonts w:ascii="Times New Roman" w:hAnsi="Times New Roman"/>
                <w:lang w:eastAsia="de-DE"/>
              </w:rPr>
              <w:t xml:space="preserve">of </w:t>
            </w:r>
            <w:r w:rsidRPr="00A305AD">
              <w:rPr>
                <w:rFonts w:ascii="Times New Roman" w:hAnsi="Times New Roman"/>
                <w:lang w:eastAsia="de-DE"/>
              </w:rPr>
              <w:t xml:space="preserve">daily computation of the stressed VaR calibrated to more than one single 12-month </w:t>
            </w:r>
            <w:proofErr w:type="gramStart"/>
            <w:r w:rsidRPr="00A305AD">
              <w:rPr>
                <w:rFonts w:ascii="Times New Roman" w:hAnsi="Times New Roman"/>
                <w:lang w:eastAsia="de-DE"/>
              </w:rPr>
              <w:t>period;</w:t>
            </w:r>
            <w:proofErr w:type="gramEnd"/>
          </w:p>
          <w:p w14:paraId="41A88A12" w14:textId="271C5628" w:rsidR="00EE638A" w:rsidRPr="00A305AD" w:rsidRDefault="00EE638A" w:rsidP="00915309">
            <w:pPr>
              <w:pStyle w:val="ListParagraph"/>
              <w:numPr>
                <w:ilvl w:val="0"/>
                <w:numId w:val="37"/>
              </w:numPr>
              <w:spacing w:before="0" w:after="0"/>
              <w:contextualSpacing/>
              <w:rPr>
                <w:rFonts w:ascii="Times New Roman" w:hAnsi="Times New Roman"/>
                <w:lang w:eastAsia="de-DE"/>
              </w:rPr>
            </w:pPr>
            <w:r w:rsidRPr="00A305AD">
              <w:rPr>
                <w:rFonts w:ascii="Times New Roman" w:hAnsi="Times New Roman"/>
                <w:lang w:eastAsia="de-DE"/>
              </w:rPr>
              <w:t xml:space="preserve">Maximum </w:t>
            </w:r>
            <w:r w:rsidR="00F0548B" w:rsidRPr="00A305AD">
              <w:rPr>
                <w:rFonts w:ascii="Times New Roman" w:hAnsi="Times New Roman"/>
                <w:lang w:eastAsia="de-DE"/>
              </w:rPr>
              <w:t xml:space="preserve">of </w:t>
            </w:r>
            <w:r w:rsidRPr="00A305AD">
              <w:rPr>
                <w:rFonts w:ascii="Times New Roman" w:hAnsi="Times New Roman"/>
                <w:lang w:eastAsia="de-DE"/>
              </w:rPr>
              <w:t xml:space="preserve">weekly computation of the stressed VaR calibrated to more than one single 12-month </w:t>
            </w:r>
            <w:proofErr w:type="gramStart"/>
            <w:r w:rsidRPr="00A305AD">
              <w:rPr>
                <w:rFonts w:ascii="Times New Roman" w:hAnsi="Times New Roman"/>
                <w:lang w:eastAsia="de-DE"/>
              </w:rPr>
              <w:t>period;</w:t>
            </w:r>
            <w:proofErr w:type="gramEnd"/>
          </w:p>
          <w:p w14:paraId="79C5BB43" w14:textId="367FF05C" w:rsidR="00EE638A" w:rsidRPr="00A305AD" w:rsidRDefault="00EE638A" w:rsidP="00915309">
            <w:pPr>
              <w:pStyle w:val="ListParagraph"/>
              <w:numPr>
                <w:ilvl w:val="0"/>
                <w:numId w:val="37"/>
              </w:numPr>
              <w:spacing w:before="0" w:after="0"/>
              <w:contextualSpacing/>
              <w:rPr>
                <w:rFonts w:ascii="Times New Roman" w:hAnsi="Times New Roman"/>
                <w:lang w:eastAsia="de-DE"/>
              </w:rPr>
            </w:pPr>
            <w:r w:rsidRPr="00A305AD">
              <w:rPr>
                <w:rFonts w:ascii="Times New Roman" w:hAnsi="Times New Roman"/>
                <w:lang w:eastAsia="de-DE"/>
              </w:rPr>
              <w:t>Other choices for the s</w:t>
            </w:r>
            <w:r w:rsidR="00FA7A4D" w:rsidRPr="00A305AD">
              <w:rPr>
                <w:rFonts w:ascii="Times New Roman" w:hAnsi="Times New Roman"/>
                <w:lang w:eastAsia="de-DE"/>
              </w:rPr>
              <w:t xml:space="preserve">tressed </w:t>
            </w:r>
            <w:r w:rsidRPr="00A305AD">
              <w:rPr>
                <w:rFonts w:ascii="Times New Roman" w:hAnsi="Times New Roman"/>
                <w:lang w:eastAsia="de-DE"/>
              </w:rPr>
              <w:t>VaR calibration</w:t>
            </w:r>
            <w:r w:rsidR="00B53B68" w:rsidRPr="00A305AD">
              <w:rPr>
                <w:rFonts w:ascii="Times New Roman" w:hAnsi="Times New Roman"/>
                <w:lang w:eastAsia="de-DE"/>
              </w:rPr>
              <w:t xml:space="preserve"> (please specify).</w:t>
            </w:r>
          </w:p>
          <w:p w14:paraId="31ADFAAB" w14:textId="77777777" w:rsidR="00EE638A" w:rsidRPr="00A305AD" w:rsidRDefault="00EE638A" w:rsidP="00C83835">
            <w:pPr>
              <w:spacing w:before="0" w:after="0"/>
              <w:ind w:left="33"/>
              <w:rPr>
                <w:rFonts w:ascii="Times New Roman" w:hAnsi="Times New Roman"/>
                <w:szCs w:val="20"/>
                <w:lang w:eastAsia="de-DE"/>
              </w:rPr>
            </w:pPr>
          </w:p>
          <w:p w14:paraId="7A763960" w14:textId="63DE0BD3" w:rsidR="00725BB7" w:rsidRPr="00A305AD" w:rsidRDefault="008A22CB" w:rsidP="00F95355">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lang w:eastAsia="de-DE"/>
              </w:rPr>
              <w:t>olumn 00</w:t>
            </w:r>
            <w:r w:rsidR="00EE638A" w:rsidRPr="00A305AD">
              <w:rPr>
                <w:rFonts w:ascii="Times New Roman" w:hAnsi="Times New Roman"/>
                <w:lang w:eastAsia="de-DE"/>
              </w:rPr>
              <w:t xml:space="preserve">20 to provide the starting date </w:t>
            </w:r>
            <w:r w:rsidR="00C93B19" w:rsidRPr="00A305AD">
              <w:rPr>
                <w:rFonts w:ascii="Times New Roman" w:hAnsi="Times New Roman"/>
                <w:lang w:eastAsia="de-DE"/>
              </w:rPr>
              <w:t xml:space="preserve">in the format </w:t>
            </w:r>
            <w:proofErr w:type="gramStart"/>
            <w:r w:rsidR="00C93B19" w:rsidRPr="00A305AD">
              <w:rPr>
                <w:rFonts w:ascii="Times New Roman" w:hAnsi="Times New Roman"/>
                <w:lang w:eastAsia="de-DE"/>
              </w:rPr>
              <w:t xml:space="preserve">of </w:t>
            </w:r>
            <w:r w:rsidR="00986C83" w:rsidRPr="00A305AD">
              <w:rPr>
                <w:rFonts w:ascii="Times New Roman" w:hAnsi="Times New Roman"/>
                <w:lang w:eastAsia="de-DE"/>
              </w:rPr>
              <w:t xml:space="preserve"> ‘</w:t>
            </w:r>
            <w:proofErr w:type="gramEnd"/>
            <w:r w:rsidR="00EE638A" w:rsidRPr="00A305AD">
              <w:rPr>
                <w:rFonts w:ascii="Times New Roman" w:hAnsi="Times New Roman"/>
                <w:lang w:eastAsia="de-DE"/>
              </w:rPr>
              <w:t>dd/mm/</w:t>
            </w:r>
            <w:proofErr w:type="spellStart"/>
            <w:r w:rsidR="00EE638A" w:rsidRPr="00A305AD">
              <w:rPr>
                <w:rFonts w:ascii="Times New Roman" w:hAnsi="Times New Roman"/>
                <w:lang w:eastAsia="de-DE"/>
              </w:rPr>
              <w:t>yyyy</w:t>
            </w:r>
            <w:proofErr w:type="spellEnd"/>
            <w:r w:rsidR="00986C83" w:rsidRPr="00A305AD">
              <w:rPr>
                <w:rFonts w:ascii="Times New Roman" w:hAnsi="Times New Roman"/>
                <w:lang w:eastAsia="de-DE"/>
              </w:rPr>
              <w:t>’</w:t>
            </w:r>
            <w:r w:rsidR="00EE638A" w:rsidRPr="00A305AD">
              <w:rPr>
                <w:rFonts w:ascii="Times New Roman" w:hAnsi="Times New Roman"/>
                <w:lang w:eastAsia="de-DE"/>
              </w:rPr>
              <w:t xml:space="preserve"> in case of </w:t>
            </w:r>
            <w:r w:rsidR="00501133" w:rsidRPr="00A305AD">
              <w:rPr>
                <w:rFonts w:ascii="Times New Roman" w:hAnsi="Times New Roman"/>
                <w:lang w:eastAsia="de-DE"/>
              </w:rPr>
              <w:t xml:space="preserve">options </w:t>
            </w:r>
            <w:r w:rsidR="00EE638A" w:rsidRPr="00A305AD">
              <w:rPr>
                <w:rFonts w:ascii="Times New Roman" w:hAnsi="Times New Roman"/>
                <w:lang w:eastAsia="de-DE"/>
              </w:rPr>
              <w:t>(a) or (b) given in c</w:t>
            </w:r>
            <w:r w:rsidR="00216355" w:rsidRPr="00A305AD">
              <w:rPr>
                <w:rFonts w:ascii="Times New Roman" w:hAnsi="Times New Roman"/>
                <w:lang w:eastAsia="de-DE"/>
              </w:rPr>
              <w:t>olumn 00</w:t>
            </w:r>
            <w:r w:rsidR="00EE638A" w:rsidRPr="00A305AD">
              <w:rPr>
                <w:rFonts w:ascii="Times New Roman" w:hAnsi="Times New Roman"/>
                <w:lang w:eastAsia="de-DE"/>
              </w:rPr>
              <w:t>10</w:t>
            </w:r>
            <w:r w:rsidRPr="00A305AD">
              <w:rPr>
                <w:rFonts w:ascii="Times New Roman" w:hAnsi="Times New Roman"/>
                <w:lang w:eastAsia="de-DE"/>
              </w:rPr>
              <w:t xml:space="preserve"> and</w:t>
            </w:r>
            <w:r w:rsidR="00EE638A" w:rsidRPr="00A305AD">
              <w:rPr>
                <w:rFonts w:ascii="Times New Roman" w:hAnsi="Times New Roman"/>
                <w:lang w:eastAsia="de-DE"/>
              </w:rPr>
              <w:t xml:space="preserve"> the starting dates </w:t>
            </w:r>
            <w:r w:rsidR="00C93B19" w:rsidRPr="00A305AD">
              <w:rPr>
                <w:rFonts w:ascii="Times New Roman" w:hAnsi="Times New Roman"/>
                <w:lang w:eastAsia="de-DE"/>
              </w:rPr>
              <w:t>in the format</w:t>
            </w:r>
            <w:r w:rsidR="00F95355" w:rsidRPr="00A305AD">
              <w:rPr>
                <w:rFonts w:ascii="Times New Roman" w:hAnsi="Times New Roman"/>
                <w:lang w:eastAsia="de-DE"/>
              </w:rPr>
              <w:t xml:space="preserve"> ‘</w:t>
            </w:r>
            <w:r w:rsidR="00EE638A" w:rsidRPr="00A305AD">
              <w:rPr>
                <w:rFonts w:ascii="Times New Roman" w:hAnsi="Times New Roman"/>
                <w:lang w:eastAsia="de-DE"/>
              </w:rPr>
              <w:t>dd/mm/</w:t>
            </w:r>
            <w:proofErr w:type="spellStart"/>
            <w:r w:rsidR="00EE638A" w:rsidRPr="00A305AD">
              <w:rPr>
                <w:rFonts w:ascii="Times New Roman" w:hAnsi="Times New Roman"/>
                <w:lang w:eastAsia="de-DE"/>
              </w:rPr>
              <w:t>yyyy</w:t>
            </w:r>
            <w:proofErr w:type="spellEnd"/>
            <w:r w:rsidR="00F95355" w:rsidRPr="00A305AD">
              <w:rPr>
                <w:rFonts w:ascii="Times New Roman" w:hAnsi="Times New Roman"/>
                <w:lang w:eastAsia="de-DE"/>
              </w:rPr>
              <w:t>’</w:t>
            </w:r>
            <w:r w:rsidR="00EE638A" w:rsidRPr="00A305AD">
              <w:rPr>
                <w:rFonts w:ascii="Times New Roman" w:hAnsi="Times New Roman"/>
                <w:lang w:eastAsia="de-DE"/>
              </w:rPr>
              <w:t xml:space="preserve"> used for each </w:t>
            </w:r>
            <w:r w:rsidR="00FA7A4D" w:rsidRPr="00A305AD">
              <w:rPr>
                <w:rFonts w:ascii="Times New Roman" w:hAnsi="Times New Roman"/>
                <w:lang w:eastAsia="de-DE"/>
              </w:rPr>
              <w:t xml:space="preserve">stressed </w:t>
            </w:r>
            <w:r w:rsidR="00EE638A" w:rsidRPr="00A305AD">
              <w:rPr>
                <w:rFonts w:ascii="Times New Roman" w:hAnsi="Times New Roman"/>
                <w:lang w:eastAsia="de-DE"/>
              </w:rPr>
              <w:t xml:space="preserve">VaR </w:t>
            </w:r>
            <w:r w:rsidR="00F0548B" w:rsidRPr="00A305AD">
              <w:rPr>
                <w:rFonts w:ascii="Times New Roman" w:hAnsi="Times New Roman"/>
                <w:lang w:eastAsia="de-DE"/>
              </w:rPr>
              <w:t xml:space="preserve">computation </w:t>
            </w:r>
            <w:r w:rsidR="00EE638A" w:rsidRPr="00A305AD">
              <w:rPr>
                <w:rFonts w:ascii="Times New Roman" w:hAnsi="Times New Roman"/>
                <w:lang w:eastAsia="de-DE"/>
              </w:rPr>
              <w:t xml:space="preserve">in case of </w:t>
            </w:r>
            <w:r w:rsidR="00501133" w:rsidRPr="00A305AD">
              <w:rPr>
                <w:rFonts w:ascii="Times New Roman" w:hAnsi="Times New Roman"/>
                <w:lang w:eastAsia="de-DE"/>
              </w:rPr>
              <w:t xml:space="preserve">options </w:t>
            </w:r>
            <w:r w:rsidR="00EE638A" w:rsidRPr="00A305AD">
              <w:rPr>
                <w:rFonts w:ascii="Times New Roman" w:hAnsi="Times New Roman"/>
                <w:lang w:eastAsia="de-DE"/>
              </w:rPr>
              <w:t>(c) or (d) given in c</w:t>
            </w:r>
            <w:r w:rsidR="00216355" w:rsidRPr="00A305AD">
              <w:rPr>
                <w:rFonts w:ascii="Times New Roman" w:hAnsi="Times New Roman"/>
                <w:lang w:eastAsia="de-DE"/>
              </w:rPr>
              <w:t>olumn 00</w:t>
            </w:r>
            <w:r w:rsidR="00EE638A" w:rsidRPr="00A305AD">
              <w:rPr>
                <w:rFonts w:ascii="Times New Roman" w:hAnsi="Times New Roman"/>
                <w:lang w:eastAsia="de-DE"/>
              </w:rPr>
              <w:t>10</w:t>
            </w:r>
            <w:r w:rsidRPr="00A305AD">
              <w:rPr>
                <w:rFonts w:ascii="Times New Roman" w:hAnsi="Times New Roman"/>
                <w:lang w:eastAsia="de-DE"/>
              </w:rPr>
              <w:t xml:space="preserve">. </w:t>
            </w:r>
            <w:r w:rsidRPr="00A305AD">
              <w:rPr>
                <w:rFonts w:ascii="Times New Roman" w:hAnsi="Times New Roman"/>
                <w:szCs w:val="20"/>
                <w:lang w:eastAsia="de-DE"/>
              </w:rPr>
              <w:t>The institution shall also use c</w:t>
            </w:r>
            <w:r w:rsidR="00216355" w:rsidRPr="00A305AD">
              <w:rPr>
                <w:rFonts w:ascii="Times New Roman" w:hAnsi="Times New Roman"/>
                <w:szCs w:val="20"/>
                <w:lang w:eastAsia="de-DE"/>
              </w:rPr>
              <w:t>olumn 00</w:t>
            </w:r>
            <w:r w:rsidRPr="00A305AD">
              <w:rPr>
                <w:rFonts w:ascii="Times New Roman" w:hAnsi="Times New Roman"/>
                <w:szCs w:val="20"/>
                <w:lang w:eastAsia="de-DE"/>
              </w:rPr>
              <w:t xml:space="preserve">20 </w:t>
            </w:r>
            <w:r w:rsidRPr="00A305AD">
              <w:rPr>
                <w:rFonts w:ascii="Times New Roman" w:hAnsi="Times New Roman"/>
                <w:lang w:eastAsia="de-DE"/>
              </w:rPr>
              <w:t xml:space="preserve">to clarify </w:t>
            </w:r>
            <w:r w:rsidR="00EE638A" w:rsidRPr="00A305AD">
              <w:rPr>
                <w:rFonts w:ascii="Times New Roman" w:hAnsi="Times New Roman"/>
                <w:lang w:eastAsia="de-DE"/>
              </w:rPr>
              <w:t xml:space="preserve">the 12-month period used for each </w:t>
            </w:r>
            <w:r w:rsidR="00FA7A4D" w:rsidRPr="00A305AD">
              <w:rPr>
                <w:rFonts w:ascii="Times New Roman" w:hAnsi="Times New Roman"/>
                <w:lang w:eastAsia="de-DE"/>
              </w:rPr>
              <w:t xml:space="preserve">stressed </w:t>
            </w:r>
            <w:r w:rsidR="00EE638A" w:rsidRPr="00A305AD">
              <w:rPr>
                <w:rFonts w:ascii="Times New Roman" w:hAnsi="Times New Roman"/>
                <w:lang w:eastAsia="de-DE"/>
              </w:rPr>
              <w:t xml:space="preserve">VaR </w:t>
            </w:r>
            <w:r w:rsidR="00F0548B" w:rsidRPr="00A305AD">
              <w:rPr>
                <w:rFonts w:ascii="Times New Roman" w:hAnsi="Times New Roman"/>
                <w:lang w:eastAsia="de-DE"/>
              </w:rPr>
              <w:t xml:space="preserve">computation </w:t>
            </w:r>
            <w:r w:rsidR="00EE638A" w:rsidRPr="00A305AD">
              <w:rPr>
                <w:rFonts w:ascii="Times New Roman" w:hAnsi="Times New Roman"/>
                <w:lang w:eastAsia="de-DE"/>
              </w:rPr>
              <w:t xml:space="preserve">in case of </w:t>
            </w:r>
            <w:r w:rsidR="00501133" w:rsidRPr="00A305AD">
              <w:rPr>
                <w:rFonts w:ascii="Times New Roman" w:hAnsi="Times New Roman"/>
                <w:lang w:eastAsia="de-DE"/>
              </w:rPr>
              <w:t xml:space="preserve">options </w:t>
            </w:r>
            <w:r w:rsidR="00EE638A" w:rsidRPr="00A305AD">
              <w:rPr>
                <w:rFonts w:ascii="Times New Roman" w:hAnsi="Times New Roman"/>
                <w:lang w:eastAsia="de-DE"/>
              </w:rPr>
              <w:t>(e), (f) and (g) given in c</w:t>
            </w:r>
            <w:r w:rsidR="00216355" w:rsidRPr="00A305AD">
              <w:rPr>
                <w:rFonts w:ascii="Times New Roman" w:hAnsi="Times New Roman"/>
                <w:lang w:eastAsia="de-DE"/>
              </w:rPr>
              <w:t>olumn 00</w:t>
            </w:r>
            <w:r w:rsidR="00EE638A" w:rsidRPr="00A305AD">
              <w:rPr>
                <w:rFonts w:ascii="Times New Roman" w:hAnsi="Times New Roman"/>
                <w:lang w:eastAsia="de-DE"/>
              </w:rPr>
              <w:t>10.</w:t>
            </w:r>
          </w:p>
        </w:tc>
      </w:tr>
    </w:tbl>
    <w:p w14:paraId="791E3A49" w14:textId="77777777" w:rsidR="003D4EA5" w:rsidRPr="00A305AD" w:rsidRDefault="003D4EA5" w:rsidP="00B75444">
      <w:pPr>
        <w:rPr>
          <w:rStyle w:val="InstructionsTabelleText"/>
          <w:rFonts w:ascii="Times New Roman" w:hAnsi="Times New Roman"/>
          <w:szCs w:val="20"/>
        </w:rPr>
      </w:pPr>
    </w:p>
    <w:p w14:paraId="17AEF4DD" w14:textId="2E1DD746" w:rsidR="00F70644" w:rsidRPr="00A305AD" w:rsidRDefault="00BA04DD" w:rsidP="000B211D">
      <w:pPr>
        <w:pStyle w:val="Heading3"/>
      </w:pPr>
      <w:r w:rsidRPr="00A305AD">
        <w:br w:type="page"/>
      </w:r>
      <w:bookmarkStart w:id="10" w:name="_Toc199237748"/>
      <w:r w:rsidR="001A30E5" w:rsidRPr="00A305AD">
        <w:lastRenderedPageBreak/>
        <w:t xml:space="preserve">C 107.02 </w:t>
      </w:r>
      <w:r w:rsidR="00173153" w:rsidRPr="00A305AD">
        <w:t>–</w:t>
      </w:r>
      <w:r w:rsidR="007B03CE" w:rsidRPr="00A305AD">
        <w:t xml:space="preserve"> </w:t>
      </w:r>
      <w:r w:rsidR="001A30E5" w:rsidRPr="00A305AD">
        <w:t>VaR</w:t>
      </w:r>
      <w:r w:rsidR="00BE71C2" w:rsidRPr="00A305AD">
        <w:t>,</w:t>
      </w:r>
      <w:r w:rsidR="006B1193" w:rsidRPr="00A305AD">
        <w:t xml:space="preserve"> </w:t>
      </w:r>
      <w:proofErr w:type="spellStart"/>
      <w:r w:rsidR="00A80451" w:rsidRPr="00A305AD">
        <w:t>sVaR</w:t>
      </w:r>
      <w:proofErr w:type="spellEnd"/>
      <w:r w:rsidR="00BE71C2" w:rsidRPr="00A305AD">
        <w:t xml:space="preserve"> and PV</w:t>
      </w:r>
      <w:r w:rsidR="00A80451" w:rsidRPr="00A305AD">
        <w:t xml:space="preserve"> </w:t>
      </w:r>
      <w:r w:rsidR="00BE71C2" w:rsidRPr="00A305AD">
        <w:t xml:space="preserve">- </w:t>
      </w:r>
      <w:r w:rsidR="000F7FF6" w:rsidRPr="00A305AD">
        <w:t>Non</w:t>
      </w:r>
      <w:r w:rsidR="001A30E5" w:rsidRPr="00A305AD">
        <w:t xml:space="preserve">-CTP. </w:t>
      </w:r>
      <w:r w:rsidR="001C1948" w:rsidRPr="00A305AD">
        <w:t xml:space="preserve">EBA </w:t>
      </w:r>
      <w:proofErr w:type="gramStart"/>
      <w:r w:rsidR="001C1948" w:rsidRPr="00A305AD">
        <w:t>portfolio</w:t>
      </w:r>
      <w:proofErr w:type="gramEnd"/>
      <w:r w:rsidR="001C1948" w:rsidRPr="00A305AD">
        <w:t xml:space="preserve"> </w:t>
      </w:r>
      <w:proofErr w:type="spellStart"/>
      <w:r w:rsidR="001C1948" w:rsidRPr="00A305AD">
        <w:t>currency</w:t>
      </w:r>
      <w:proofErr w:type="spellEnd"/>
      <w:r w:rsidR="001C1948" w:rsidRPr="00A305AD">
        <w:t xml:space="preserve"> </w:t>
      </w:r>
      <w:proofErr w:type="spellStart"/>
      <w:r w:rsidR="002E7313" w:rsidRPr="00A305AD">
        <w:t>r</w:t>
      </w:r>
      <w:r w:rsidR="00F70644" w:rsidRPr="00A305AD">
        <w:t>esults</w:t>
      </w:r>
      <w:proofErr w:type="spellEnd"/>
      <w:r w:rsidR="00DF1042" w:rsidRPr="00A305AD">
        <w:t>.</w:t>
      </w:r>
      <w:bookmarkEnd w:id="10"/>
    </w:p>
    <w:p w14:paraId="2DF47CF5" w14:textId="77777777" w:rsidR="00BE5751" w:rsidRPr="00A305AD" w:rsidRDefault="00BE5751" w:rsidP="00BA04DD">
      <w:pPr>
        <w:rPr>
          <w:rFonts w:ascii="Times New Roman" w:hAnsi="Times New Roman"/>
        </w:rPr>
      </w:pPr>
      <w:bookmarkStart w:id="11" w:name="_Toc368311855"/>
      <w:bookmarkStart w:id="12" w:name="_Toc401571253"/>
      <w:bookmarkStart w:id="13" w:name="_Toc401571360"/>
      <w:bookmarkStart w:id="14" w:name="_Toc401573778"/>
      <w:bookmarkStart w:id="15" w:name="_Toc401581085"/>
      <w:bookmarkStart w:id="16" w:name="_Toc401584620"/>
    </w:p>
    <w:p w14:paraId="176A7F19" w14:textId="77777777" w:rsidR="00F70644" w:rsidRPr="00A305AD" w:rsidRDefault="00F70644" w:rsidP="00BA04DD">
      <w:pPr>
        <w:rPr>
          <w:rFonts w:ascii="Times New Roman" w:hAnsi="Times New Roman"/>
        </w:rPr>
      </w:pPr>
      <w:r w:rsidRPr="00A305AD">
        <w:rPr>
          <w:rFonts w:ascii="Times New Roman" w:hAnsi="Times New Roman"/>
        </w:rPr>
        <w:t>Instructions concerning sheets (z-axis</w:t>
      </w:r>
      <w:bookmarkEnd w:id="11"/>
      <w:r w:rsidRPr="00A305AD">
        <w:rPr>
          <w:rFonts w:ascii="Times New Roman" w:hAnsi="Times New Roman"/>
        </w:rPr>
        <w:t>)</w:t>
      </w:r>
      <w:bookmarkEnd w:id="12"/>
      <w:bookmarkEnd w:id="13"/>
      <w:bookmarkEnd w:id="14"/>
      <w:bookmarkEnd w:id="15"/>
      <w:bookmarkEnd w:id="16"/>
      <w:r w:rsidRPr="00A305AD">
        <w:rPr>
          <w:rFonts w:ascii="Times New Roman" w:hAnsi="Times New Roman"/>
        </w:rPr>
        <w:t xml:space="preserve">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8703D3" w:rsidRPr="00A305AD" w14:paraId="230B458D" w14:textId="77777777" w:rsidTr="0013038B">
        <w:tc>
          <w:tcPr>
            <w:tcW w:w="1701" w:type="dxa"/>
            <w:shd w:val="clear" w:color="auto" w:fill="D9D9D9"/>
          </w:tcPr>
          <w:p w14:paraId="6B9AAF7B" w14:textId="77777777" w:rsidR="008703D3" w:rsidRPr="00A305AD" w:rsidRDefault="008703D3" w:rsidP="00F70644">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284AF3E0" w14:textId="77777777" w:rsidR="008703D3" w:rsidRPr="00A305AD" w:rsidRDefault="008703D3" w:rsidP="00F70644">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5E7AAB52" w14:textId="77777777" w:rsidR="008703D3" w:rsidRPr="00A305AD" w:rsidRDefault="008703D3" w:rsidP="00F70644">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8703D3" w:rsidRPr="00A305AD" w14:paraId="03756189" w14:textId="77777777" w:rsidTr="008D7F9F">
        <w:tc>
          <w:tcPr>
            <w:tcW w:w="1701" w:type="dxa"/>
            <w:shd w:val="clear" w:color="auto" w:fill="auto"/>
          </w:tcPr>
          <w:p w14:paraId="0278071F" w14:textId="77777777" w:rsidR="008703D3" w:rsidRPr="00A305AD" w:rsidRDefault="008703D3" w:rsidP="00B83ABF">
            <w:pPr>
              <w:spacing w:before="0" w:after="0"/>
              <w:ind w:left="33"/>
              <w:rPr>
                <w:rStyle w:val="InstructionsTabelleText"/>
                <w:rFonts w:ascii="Times New Roman" w:hAnsi="Times New Roman"/>
                <w:bCs/>
              </w:rPr>
            </w:pPr>
            <w:r w:rsidRPr="00A305AD">
              <w:rPr>
                <w:rStyle w:val="InstructionsTabelleText"/>
                <w:rFonts w:ascii="Times New Roman" w:hAnsi="Times New Roman"/>
                <w:bCs/>
              </w:rPr>
              <w:t>Portfolio</w:t>
            </w:r>
          </w:p>
        </w:tc>
        <w:tc>
          <w:tcPr>
            <w:tcW w:w="1842" w:type="dxa"/>
            <w:shd w:val="clear" w:color="auto" w:fill="auto"/>
          </w:tcPr>
          <w:p w14:paraId="51B5DC05" w14:textId="38D7DD41" w:rsidR="008703D3" w:rsidRPr="00A305AD" w:rsidRDefault="00CF7106" w:rsidP="00B1567D">
            <w:pPr>
              <w:spacing w:before="0" w:after="0"/>
              <w:ind w:left="33"/>
              <w:rPr>
                <w:rFonts w:ascii="Times New Roman" w:hAnsi="Times New Roman"/>
                <w:bCs/>
                <w:szCs w:val="20"/>
                <w:lang w:eastAsia="de-DE"/>
              </w:rPr>
            </w:pPr>
            <w:r w:rsidRPr="00A305AD">
              <w:rPr>
                <w:rStyle w:val="InstructionsTabelleText"/>
                <w:rFonts w:ascii="Times New Roman" w:hAnsi="Times New Roman"/>
                <w:bCs/>
              </w:rPr>
              <w:t>Sections 3</w:t>
            </w:r>
            <w:r w:rsidR="008D7F9F" w:rsidRPr="00A305AD">
              <w:rPr>
                <w:rStyle w:val="InstructionsTabelleText"/>
                <w:rFonts w:ascii="Times New Roman" w:hAnsi="Times New Roman"/>
                <w:bCs/>
              </w:rPr>
              <w:t>,</w:t>
            </w:r>
            <w:r w:rsidRPr="00A305AD">
              <w:rPr>
                <w:rStyle w:val="InstructionsTabelleText"/>
                <w:rFonts w:ascii="Times New Roman" w:hAnsi="Times New Roman"/>
                <w:bCs/>
              </w:rPr>
              <w:t xml:space="preserve"> </w:t>
            </w:r>
            <w:r w:rsidR="008D7F9F" w:rsidRPr="00A305AD">
              <w:rPr>
                <w:rStyle w:val="InstructionsTabelleText"/>
                <w:rFonts w:ascii="Times New Roman" w:hAnsi="Times New Roman"/>
                <w:bCs/>
              </w:rPr>
              <w:t xml:space="preserve">4 </w:t>
            </w:r>
            <w:r w:rsidRPr="00A305AD">
              <w:rPr>
                <w:rStyle w:val="InstructionsTabelleText"/>
                <w:rFonts w:ascii="Times New Roman" w:hAnsi="Times New Roman"/>
                <w:bCs/>
              </w:rPr>
              <w:t xml:space="preserve">and </w:t>
            </w:r>
            <w:r w:rsidR="008D7F9F" w:rsidRPr="00A305AD">
              <w:rPr>
                <w:rStyle w:val="InstructionsTabelleText"/>
                <w:rFonts w:ascii="Times New Roman" w:hAnsi="Times New Roman"/>
                <w:bCs/>
              </w:rPr>
              <w:t>5</w:t>
            </w:r>
            <w:r w:rsidR="00224121" w:rsidRPr="00A305AD">
              <w:rPr>
                <w:rStyle w:val="InstructionsTabelleText"/>
                <w:rFonts w:ascii="Times New Roman" w:hAnsi="Times New Roman"/>
                <w:bCs/>
              </w:rPr>
              <w:t xml:space="preserve"> </w:t>
            </w:r>
            <w:r w:rsidR="00224121" w:rsidRPr="00A305AD">
              <w:rPr>
                <w:rFonts w:ascii="Times New Roman" w:hAnsi="Times New Roman"/>
                <w:szCs w:val="20"/>
                <w:lang w:eastAsia="de-DE"/>
              </w:rPr>
              <w:t>of Annex V</w:t>
            </w:r>
          </w:p>
        </w:tc>
        <w:tc>
          <w:tcPr>
            <w:tcW w:w="9781" w:type="dxa"/>
            <w:shd w:val="clear" w:color="auto" w:fill="auto"/>
          </w:tcPr>
          <w:p w14:paraId="48C688A8" w14:textId="3073A787" w:rsidR="008703D3" w:rsidRPr="00A305AD" w:rsidRDefault="008703D3" w:rsidP="00623D1E">
            <w:pPr>
              <w:pStyle w:val="InstructionsText"/>
            </w:pPr>
            <w:r w:rsidRPr="00A305AD">
              <w:rPr>
                <w:rStyle w:val="InstructionsTabelleText"/>
                <w:rFonts w:ascii="Times New Roman" w:hAnsi="Times New Roman"/>
              </w:rPr>
              <w:t>The portfolio</w:t>
            </w:r>
            <w:r w:rsidR="00434413" w:rsidRPr="00A305AD">
              <w:rPr>
                <w:rStyle w:val="InstructionsTabelleText"/>
                <w:rFonts w:ascii="Times New Roman" w:hAnsi="Times New Roman"/>
              </w:rPr>
              <w:t xml:space="preserve"> </w:t>
            </w:r>
            <w:r w:rsidRPr="00A305AD">
              <w:rPr>
                <w:rStyle w:val="InstructionsTabelleText"/>
                <w:rFonts w:ascii="Times New Roman" w:hAnsi="Times New Roman"/>
              </w:rPr>
              <w:t>number taken from Annex V shall be reported.</w:t>
            </w:r>
          </w:p>
        </w:tc>
      </w:tr>
    </w:tbl>
    <w:p w14:paraId="492B89B4" w14:textId="77777777" w:rsidR="00BE5751" w:rsidRPr="00A305AD" w:rsidRDefault="00BE5751" w:rsidP="00B75444">
      <w:pPr>
        <w:rPr>
          <w:rStyle w:val="InstructionsTabelleText"/>
          <w:rFonts w:ascii="Times New Roman" w:hAnsi="Times New Roman"/>
          <w:bCs/>
          <w:szCs w:val="20"/>
          <w:lang w:eastAsia="de-DE"/>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BA04DD" w:rsidRPr="00A305AD" w14:paraId="25CD7088" w14:textId="77777777" w:rsidTr="00BA04DD">
        <w:tc>
          <w:tcPr>
            <w:tcW w:w="993" w:type="dxa"/>
            <w:shd w:val="clear" w:color="auto" w:fill="D9D9D9"/>
          </w:tcPr>
          <w:p w14:paraId="264E9C6D" w14:textId="77777777" w:rsidR="00BA04DD" w:rsidRPr="00A305AD" w:rsidRDefault="00BA04DD"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01" w:type="dxa"/>
            <w:shd w:val="clear" w:color="auto" w:fill="D9D9D9"/>
          </w:tcPr>
          <w:p w14:paraId="30D3D9DD" w14:textId="77777777" w:rsidR="00BA04DD" w:rsidRPr="00A305AD" w:rsidRDefault="00BA04DD" w:rsidP="00477489">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4A59CC13" w14:textId="77777777" w:rsidR="00BA04DD" w:rsidRPr="00A305AD" w:rsidRDefault="00BA04DD" w:rsidP="00541352">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71F6D81B" w14:textId="77777777" w:rsidR="00BA04DD" w:rsidRPr="00A305AD" w:rsidRDefault="00BA04DD"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477489" w:rsidRPr="00A305AD" w14:paraId="4560437A" w14:textId="77777777" w:rsidTr="00BA04DD">
        <w:tc>
          <w:tcPr>
            <w:tcW w:w="993" w:type="dxa"/>
          </w:tcPr>
          <w:p w14:paraId="5562DA76" w14:textId="5B326642"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477489" w:rsidRPr="00A305AD">
              <w:rPr>
                <w:rFonts w:ascii="Times New Roman" w:hAnsi="Times New Roman"/>
                <w:szCs w:val="20"/>
                <w:lang w:eastAsia="de-DE"/>
              </w:rPr>
              <w:t>010</w:t>
            </w:r>
          </w:p>
        </w:tc>
        <w:tc>
          <w:tcPr>
            <w:tcW w:w="1701" w:type="dxa"/>
          </w:tcPr>
          <w:p w14:paraId="4C63BE87"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Date</w:t>
            </w:r>
          </w:p>
        </w:tc>
        <w:tc>
          <w:tcPr>
            <w:tcW w:w="1842" w:type="dxa"/>
          </w:tcPr>
          <w:p w14:paraId="29911CD5" w14:textId="77777777" w:rsidR="00477489" w:rsidRPr="00A305AD" w:rsidRDefault="00477489" w:rsidP="00477489">
            <w:pPr>
              <w:spacing w:before="0" w:after="0"/>
              <w:ind w:left="33"/>
              <w:rPr>
                <w:rFonts w:ascii="Times New Roman" w:hAnsi="Times New Roman"/>
                <w:szCs w:val="20"/>
                <w:lang w:eastAsia="de-DE"/>
              </w:rPr>
            </w:pPr>
          </w:p>
        </w:tc>
        <w:tc>
          <w:tcPr>
            <w:tcW w:w="9781" w:type="dxa"/>
          </w:tcPr>
          <w:p w14:paraId="3F0BDE69" w14:textId="121840FD" w:rsidR="00477489" w:rsidRPr="00A305AD" w:rsidRDefault="00477489" w:rsidP="00E43AA3">
            <w:pPr>
              <w:rPr>
                <w:rFonts w:ascii="Times New Roman" w:hAnsi="Times New Roman"/>
                <w:szCs w:val="20"/>
                <w:lang w:eastAsia="de-DE"/>
              </w:rPr>
            </w:pPr>
            <w:r w:rsidRPr="00A305AD">
              <w:rPr>
                <w:rFonts w:ascii="Times New Roman" w:hAnsi="Times New Roman"/>
                <w:szCs w:val="20"/>
                <w:lang w:eastAsia="de-DE"/>
              </w:rPr>
              <w:t>VaR</w:t>
            </w:r>
            <w:r w:rsidR="00EB1E02" w:rsidRPr="00A305AD">
              <w:rPr>
                <w:rFonts w:ascii="Times New Roman" w:hAnsi="Times New Roman"/>
                <w:szCs w:val="20"/>
                <w:lang w:eastAsia="de-DE"/>
              </w:rPr>
              <w:t>,</w:t>
            </w:r>
            <w:r w:rsidR="00061C48" w:rsidRPr="00A305AD">
              <w:rPr>
                <w:rFonts w:ascii="Times New Roman" w:hAnsi="Times New Roman"/>
                <w:szCs w:val="20"/>
                <w:lang w:eastAsia="de-DE"/>
              </w:rPr>
              <w:t xml:space="preserve"> </w:t>
            </w:r>
            <w:proofErr w:type="spellStart"/>
            <w:r w:rsidR="00A80451" w:rsidRPr="00A305AD">
              <w:rPr>
                <w:rFonts w:ascii="Times New Roman" w:hAnsi="Times New Roman"/>
                <w:szCs w:val="20"/>
                <w:lang w:eastAsia="de-DE"/>
              </w:rPr>
              <w:t>s</w:t>
            </w:r>
            <w:r w:rsidRPr="00A305AD">
              <w:rPr>
                <w:rFonts w:ascii="Times New Roman" w:hAnsi="Times New Roman"/>
                <w:szCs w:val="20"/>
                <w:lang w:eastAsia="de-DE"/>
              </w:rPr>
              <w:t>VaR</w:t>
            </w:r>
            <w:proofErr w:type="spellEnd"/>
            <w:r w:rsidR="00EB1E02" w:rsidRPr="00A305AD">
              <w:rPr>
                <w:rFonts w:ascii="Times New Roman" w:hAnsi="Times New Roman"/>
                <w:szCs w:val="20"/>
                <w:lang w:eastAsia="de-DE"/>
              </w:rPr>
              <w:t xml:space="preserve"> and Present Value (PV)</w:t>
            </w:r>
            <w:r w:rsidRPr="00A305AD">
              <w:rPr>
                <w:rFonts w:ascii="Times New Roman" w:hAnsi="Times New Roman"/>
                <w:szCs w:val="20"/>
                <w:lang w:eastAsia="de-DE"/>
              </w:rPr>
              <w:t xml:space="preserve"> </w:t>
            </w:r>
            <w:r w:rsidR="00EB1E02" w:rsidRPr="00A305AD">
              <w:rPr>
                <w:rFonts w:ascii="Times New Roman" w:hAnsi="Times New Roman"/>
                <w:szCs w:val="20"/>
                <w:lang w:eastAsia="de-DE"/>
              </w:rPr>
              <w:t>results</w:t>
            </w:r>
            <w:r w:rsidR="00A80451" w:rsidRPr="00A305AD">
              <w:rPr>
                <w:rFonts w:ascii="Times New Roman" w:hAnsi="Times New Roman"/>
                <w:szCs w:val="20"/>
                <w:lang w:eastAsia="de-DE"/>
              </w:rPr>
              <w:t xml:space="preserve"> shall be reported</w:t>
            </w:r>
            <w:r w:rsidR="00EE6B38" w:rsidRPr="00A305AD">
              <w:rPr>
                <w:rFonts w:ascii="Times New Roman" w:hAnsi="Times New Roman"/>
                <w:szCs w:val="20"/>
                <w:lang w:eastAsia="de-DE"/>
              </w:rPr>
              <w:t xml:space="preserve"> </w:t>
            </w:r>
            <w:r w:rsidR="00BF2E31" w:rsidRPr="00A305AD">
              <w:rPr>
                <w:rFonts w:ascii="Times New Roman" w:hAnsi="Times New Roman"/>
                <w:szCs w:val="20"/>
                <w:lang w:eastAsia="de-DE"/>
              </w:rPr>
              <w:t>for all th</w:t>
            </w:r>
            <w:r w:rsidR="00DF1042" w:rsidRPr="00A305AD">
              <w:rPr>
                <w:rFonts w:ascii="Times New Roman" w:hAnsi="Times New Roman"/>
                <w:szCs w:val="20"/>
                <w:lang w:eastAsia="de-DE"/>
              </w:rPr>
              <w:t>e 10 business days between the ‘RM initial reference date’ and the ‘</w:t>
            </w:r>
            <w:r w:rsidR="00C06011" w:rsidRPr="00A305AD">
              <w:rPr>
                <w:rFonts w:ascii="Times New Roman" w:hAnsi="Times New Roman"/>
                <w:szCs w:val="20"/>
                <w:lang w:eastAsia="de-DE"/>
              </w:rPr>
              <w:t>RM (and final ASA) final reference date</w:t>
            </w:r>
            <w:r w:rsidR="00DF1042" w:rsidRPr="00A305AD">
              <w:rPr>
                <w:rFonts w:ascii="Times New Roman" w:hAnsi="Times New Roman"/>
                <w:szCs w:val="20"/>
                <w:lang w:eastAsia="de-DE"/>
              </w:rPr>
              <w:t>’</w:t>
            </w:r>
            <w:r w:rsidR="00AF1393" w:rsidRPr="00A305AD">
              <w:rPr>
                <w:rFonts w:ascii="Times New Roman" w:hAnsi="Times New Roman"/>
                <w:szCs w:val="20"/>
                <w:lang w:eastAsia="de-DE"/>
              </w:rPr>
              <w:t>,</w:t>
            </w:r>
            <w:r w:rsidR="00BF2E31" w:rsidRPr="00A305AD">
              <w:rPr>
                <w:rFonts w:ascii="Times New Roman" w:hAnsi="Times New Roman"/>
                <w:szCs w:val="20"/>
                <w:lang w:eastAsia="de-DE"/>
              </w:rPr>
              <w:t xml:space="preserve"> as </w:t>
            </w:r>
            <w:r w:rsidR="00B86740" w:rsidRPr="00A305AD">
              <w:rPr>
                <w:rFonts w:ascii="Times New Roman" w:hAnsi="Times New Roman"/>
                <w:szCs w:val="20"/>
                <w:lang w:eastAsia="de-DE"/>
              </w:rPr>
              <w:t xml:space="preserve">specified </w:t>
            </w:r>
            <w:proofErr w:type="gramStart"/>
            <w:r w:rsidR="00BF2E31" w:rsidRPr="00A305AD">
              <w:rPr>
                <w:rFonts w:ascii="Times New Roman" w:hAnsi="Times New Roman"/>
                <w:szCs w:val="20"/>
                <w:lang w:eastAsia="de-DE"/>
              </w:rPr>
              <w:t xml:space="preserve">in  </w:t>
            </w:r>
            <w:r w:rsidR="00B86740" w:rsidRPr="00A305AD">
              <w:rPr>
                <w:rFonts w:ascii="Times New Roman" w:hAnsi="Times New Roman"/>
                <w:szCs w:val="20"/>
                <w:lang w:eastAsia="de-DE"/>
              </w:rPr>
              <w:t>S</w:t>
            </w:r>
            <w:r w:rsidR="00BF2E31" w:rsidRPr="00A305AD">
              <w:rPr>
                <w:rFonts w:ascii="Times New Roman" w:hAnsi="Times New Roman"/>
                <w:szCs w:val="20"/>
                <w:lang w:eastAsia="de-DE"/>
              </w:rPr>
              <w:t>ection</w:t>
            </w:r>
            <w:proofErr w:type="gramEnd"/>
            <w:r w:rsidR="00BF2E31" w:rsidRPr="00A305AD">
              <w:rPr>
                <w:rFonts w:ascii="Times New Roman" w:hAnsi="Times New Roman"/>
                <w:szCs w:val="20"/>
                <w:lang w:eastAsia="de-DE"/>
              </w:rPr>
              <w:t xml:space="preserve"> 1, </w:t>
            </w:r>
            <w:r w:rsidR="00B86740" w:rsidRPr="00A305AD">
              <w:rPr>
                <w:rFonts w:ascii="Times New Roman" w:hAnsi="Times New Roman"/>
                <w:szCs w:val="20"/>
                <w:lang w:eastAsia="de-DE"/>
              </w:rPr>
              <w:t>point (</w:t>
            </w:r>
            <w:r w:rsidR="00BF2E31" w:rsidRPr="00A305AD">
              <w:rPr>
                <w:rFonts w:ascii="Times New Roman" w:hAnsi="Times New Roman"/>
                <w:szCs w:val="20"/>
                <w:lang w:eastAsia="de-DE"/>
              </w:rPr>
              <w:t>b</w:t>
            </w:r>
            <w:r w:rsidR="00B86740" w:rsidRPr="00A305AD">
              <w:rPr>
                <w:rFonts w:ascii="Times New Roman" w:hAnsi="Times New Roman"/>
                <w:szCs w:val="20"/>
                <w:lang w:eastAsia="de-DE"/>
              </w:rPr>
              <w:t>)</w:t>
            </w:r>
            <w:r w:rsidR="00224121" w:rsidRPr="00A305AD">
              <w:rPr>
                <w:rFonts w:ascii="Times New Roman" w:hAnsi="Times New Roman"/>
                <w:szCs w:val="20"/>
                <w:lang w:eastAsia="de-DE"/>
              </w:rPr>
              <w:t>, of Annex V</w:t>
            </w:r>
            <w:r w:rsidR="00BF2E31" w:rsidRPr="00A305AD">
              <w:rPr>
                <w:rFonts w:ascii="Times New Roman" w:hAnsi="Times New Roman"/>
                <w:szCs w:val="20"/>
                <w:lang w:eastAsia="de-DE"/>
              </w:rPr>
              <w:t>.</w:t>
            </w:r>
            <w:r w:rsidR="002427F5" w:rsidRPr="00A305AD">
              <w:rPr>
                <w:rFonts w:ascii="Times New Roman" w:hAnsi="Times New Roman"/>
                <w:szCs w:val="20"/>
                <w:lang w:eastAsia="de-DE"/>
              </w:rPr>
              <w:t xml:space="preserve"> The</w:t>
            </w:r>
            <w:r w:rsidR="00DF1042" w:rsidRPr="00A305AD">
              <w:rPr>
                <w:rFonts w:ascii="Times New Roman" w:hAnsi="Times New Roman"/>
                <w:szCs w:val="20"/>
                <w:lang w:eastAsia="de-DE"/>
              </w:rPr>
              <w:t xml:space="preserve"> ‘dd/mm/</w:t>
            </w:r>
            <w:proofErr w:type="spellStart"/>
            <w:r w:rsidR="00DF1042" w:rsidRPr="00A305AD">
              <w:rPr>
                <w:rFonts w:ascii="Times New Roman" w:hAnsi="Times New Roman"/>
                <w:szCs w:val="20"/>
                <w:lang w:eastAsia="de-DE"/>
              </w:rPr>
              <w:t>yyyy</w:t>
            </w:r>
            <w:proofErr w:type="spellEnd"/>
            <w:r w:rsidR="00DF1042" w:rsidRPr="00A305AD">
              <w:rPr>
                <w:rFonts w:ascii="Times New Roman" w:hAnsi="Times New Roman"/>
                <w:szCs w:val="20"/>
                <w:lang w:eastAsia="de-DE"/>
              </w:rPr>
              <w:t>’</w:t>
            </w:r>
            <w:r w:rsidR="00BF2E31" w:rsidRPr="00A305AD">
              <w:rPr>
                <w:rFonts w:ascii="Times New Roman" w:hAnsi="Times New Roman"/>
                <w:szCs w:val="20"/>
                <w:lang w:eastAsia="de-DE"/>
              </w:rPr>
              <w:t xml:space="preserve"> convention shall be adopted to report the dates.</w:t>
            </w:r>
          </w:p>
        </w:tc>
      </w:tr>
      <w:tr w:rsidR="00477489" w:rsidRPr="00A305AD" w14:paraId="69776963" w14:textId="77777777" w:rsidTr="00BA04DD">
        <w:tc>
          <w:tcPr>
            <w:tcW w:w="993" w:type="dxa"/>
          </w:tcPr>
          <w:p w14:paraId="1909774A" w14:textId="2278A74A"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477489" w:rsidRPr="00A305AD">
              <w:rPr>
                <w:rFonts w:ascii="Times New Roman" w:hAnsi="Times New Roman"/>
                <w:szCs w:val="20"/>
                <w:lang w:eastAsia="de-DE"/>
              </w:rPr>
              <w:t>020</w:t>
            </w:r>
          </w:p>
        </w:tc>
        <w:tc>
          <w:tcPr>
            <w:tcW w:w="1701" w:type="dxa"/>
          </w:tcPr>
          <w:p w14:paraId="1B320ECD"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VaR</w:t>
            </w:r>
          </w:p>
        </w:tc>
        <w:tc>
          <w:tcPr>
            <w:tcW w:w="1842" w:type="dxa"/>
          </w:tcPr>
          <w:p w14:paraId="6A6E9BCC" w14:textId="77777777" w:rsidR="00477489" w:rsidRPr="00A305AD" w:rsidRDefault="00477489" w:rsidP="003A1B94">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365 </w:t>
            </w:r>
            <w:r w:rsidR="003A1B94"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p>
        </w:tc>
        <w:tc>
          <w:tcPr>
            <w:tcW w:w="9781" w:type="dxa"/>
          </w:tcPr>
          <w:p w14:paraId="305BCC55" w14:textId="4DD445B8" w:rsidR="00477489" w:rsidRPr="00A305AD" w:rsidRDefault="00A80451" w:rsidP="00A80451">
            <w:pPr>
              <w:spacing w:before="0" w:after="0"/>
              <w:ind w:left="33"/>
              <w:rPr>
                <w:rFonts w:ascii="Times New Roman" w:hAnsi="Times New Roman"/>
                <w:szCs w:val="20"/>
                <w:lang w:eastAsia="de-DE"/>
              </w:rPr>
            </w:pPr>
            <w:r w:rsidRPr="00A305AD">
              <w:rPr>
                <w:rFonts w:ascii="Times New Roman" w:hAnsi="Times New Roman"/>
                <w:szCs w:val="20"/>
                <w:lang w:eastAsia="de-DE"/>
              </w:rPr>
              <w:t xml:space="preserve">The </w:t>
            </w:r>
            <w:r w:rsidR="00477489" w:rsidRPr="00A305AD">
              <w:rPr>
                <w:rFonts w:ascii="Times New Roman" w:hAnsi="Times New Roman"/>
                <w:szCs w:val="20"/>
                <w:lang w:eastAsia="de-DE"/>
              </w:rPr>
              <w:t xml:space="preserve">10-day </w:t>
            </w:r>
            <w:r w:rsidR="00EE638A" w:rsidRPr="00A305AD">
              <w:rPr>
                <w:rFonts w:ascii="Times New Roman" w:hAnsi="Times New Roman"/>
                <w:szCs w:val="20"/>
                <w:lang w:eastAsia="de-DE"/>
              </w:rPr>
              <w:t xml:space="preserve">regulatory </w:t>
            </w:r>
            <w:r w:rsidR="00477489" w:rsidRPr="00A305AD">
              <w:rPr>
                <w:rFonts w:ascii="Times New Roman" w:hAnsi="Times New Roman"/>
                <w:szCs w:val="20"/>
                <w:lang w:eastAsia="de-DE"/>
              </w:rPr>
              <w:t xml:space="preserve">VaR obtained for each portfolio, without applying the </w:t>
            </w:r>
            <w:r w:rsidRPr="00A305AD">
              <w:rPr>
                <w:rStyle w:val="InstructionsTabelleText"/>
                <w:rFonts w:ascii="Times New Roman" w:hAnsi="Times New Roman"/>
              </w:rPr>
              <w:t>‘</w:t>
            </w:r>
            <w:r w:rsidR="00B86740" w:rsidRPr="00A305AD">
              <w:rPr>
                <w:rStyle w:val="InstructionsTabelleText"/>
                <w:rFonts w:ascii="Times New Roman" w:hAnsi="Times New Roman"/>
              </w:rPr>
              <w:t xml:space="preserve">at least </w:t>
            </w:r>
            <w:r w:rsidR="00477489" w:rsidRPr="00A305AD">
              <w:rPr>
                <w:rFonts w:ascii="Times New Roman" w:hAnsi="Times New Roman"/>
                <w:szCs w:val="20"/>
                <w:lang w:eastAsia="de-DE"/>
              </w:rPr>
              <w:t>3</w:t>
            </w:r>
            <w:r w:rsidRPr="00A305AD">
              <w:rPr>
                <w:rFonts w:ascii="Times New Roman" w:hAnsi="Times New Roman"/>
                <w:szCs w:val="20"/>
                <w:lang w:eastAsia="de-DE"/>
              </w:rPr>
              <w:t>’</w:t>
            </w:r>
            <w:r w:rsidR="00477489" w:rsidRPr="00A305AD">
              <w:rPr>
                <w:rFonts w:ascii="Times New Roman" w:hAnsi="Times New Roman"/>
                <w:szCs w:val="20"/>
                <w:lang w:eastAsia="de-DE"/>
              </w:rPr>
              <w:t xml:space="preserve"> regulatory </w:t>
            </w:r>
            <w:r w:rsidR="0093110B" w:rsidRPr="00A305AD">
              <w:rPr>
                <w:rFonts w:ascii="Times New Roman" w:hAnsi="Times New Roman"/>
                <w:szCs w:val="20"/>
                <w:lang w:eastAsia="de-DE"/>
              </w:rPr>
              <w:t>multiplication factor</w:t>
            </w:r>
            <w:r w:rsidRPr="00A305AD">
              <w:rPr>
                <w:rFonts w:ascii="Times New Roman" w:hAnsi="Times New Roman"/>
                <w:szCs w:val="20"/>
                <w:lang w:eastAsia="de-DE"/>
              </w:rPr>
              <w:t>, shall be reported</w:t>
            </w:r>
            <w:r w:rsidR="00477489" w:rsidRPr="00A305AD">
              <w:rPr>
                <w:rFonts w:ascii="Times New Roman" w:hAnsi="Times New Roman"/>
                <w:szCs w:val="20"/>
                <w:lang w:eastAsia="de-DE"/>
              </w:rPr>
              <w:t>.</w:t>
            </w:r>
          </w:p>
          <w:p w14:paraId="4CBAAFF2" w14:textId="77777777" w:rsidR="00A80451" w:rsidRPr="00A305AD" w:rsidRDefault="00A80451" w:rsidP="00541352">
            <w:pPr>
              <w:spacing w:before="0" w:after="0"/>
              <w:ind w:left="33"/>
              <w:rPr>
                <w:rFonts w:ascii="Times New Roman" w:hAnsi="Times New Roman"/>
                <w:szCs w:val="20"/>
                <w:lang w:eastAsia="de-DE"/>
              </w:rPr>
            </w:pPr>
          </w:p>
          <w:p w14:paraId="30FCB34D" w14:textId="5AF75BE2" w:rsidR="00477489" w:rsidRPr="00A305AD" w:rsidRDefault="008C10CD">
            <w:pPr>
              <w:spacing w:before="0" w:after="0"/>
              <w:ind w:left="33"/>
              <w:rPr>
                <w:rFonts w:ascii="Times New Roman" w:hAnsi="Times New Roman"/>
                <w:szCs w:val="20"/>
                <w:lang w:eastAsia="de-DE"/>
              </w:rPr>
            </w:pPr>
            <w:r w:rsidRPr="00A305AD">
              <w:rPr>
                <w:rFonts w:ascii="Times New Roman" w:hAnsi="Times New Roman"/>
                <w:szCs w:val="20"/>
                <w:lang w:eastAsia="de-DE"/>
              </w:rPr>
              <w:t>Figures shall be reported for each of the dates provided in c</w:t>
            </w:r>
            <w:r w:rsidR="00216355" w:rsidRPr="00A305AD">
              <w:rPr>
                <w:rFonts w:ascii="Times New Roman" w:hAnsi="Times New Roman"/>
                <w:szCs w:val="20"/>
                <w:lang w:eastAsia="de-DE"/>
              </w:rPr>
              <w:t>olumn 00</w:t>
            </w:r>
            <w:r w:rsidRPr="00A305AD">
              <w:rPr>
                <w:rFonts w:ascii="Times New Roman" w:hAnsi="Times New Roman"/>
                <w:szCs w:val="20"/>
                <w:lang w:eastAsia="de-DE"/>
              </w:rPr>
              <w:t xml:space="preserve">10. </w:t>
            </w:r>
            <w:r w:rsidR="0093110B" w:rsidRPr="00A305AD">
              <w:rPr>
                <w:rFonts w:ascii="Times New Roman" w:hAnsi="Times New Roman"/>
                <w:szCs w:val="20"/>
                <w:lang w:eastAsia="de-DE"/>
              </w:rPr>
              <w:t xml:space="preserve">The cell shall be left blank </w:t>
            </w:r>
            <w:r w:rsidR="00B63AE6" w:rsidRPr="00A305AD">
              <w:rPr>
                <w:rFonts w:ascii="Times New Roman" w:hAnsi="Times New Roman"/>
                <w:szCs w:val="20"/>
                <w:lang w:eastAsia="de-DE"/>
              </w:rPr>
              <w:t>where</w:t>
            </w:r>
            <w:r w:rsidR="0093110B" w:rsidRPr="00A305AD">
              <w:rPr>
                <w:rFonts w:ascii="Times New Roman" w:hAnsi="Times New Roman"/>
                <w:szCs w:val="20"/>
                <w:lang w:eastAsia="de-DE"/>
              </w:rPr>
              <w:t xml:space="preserve"> the institution does not calculate a VaR on the date provided in c</w:t>
            </w:r>
            <w:r w:rsidR="00216355" w:rsidRPr="00A305AD">
              <w:rPr>
                <w:rFonts w:ascii="Times New Roman" w:hAnsi="Times New Roman"/>
                <w:szCs w:val="20"/>
                <w:lang w:eastAsia="de-DE"/>
              </w:rPr>
              <w:t>olumn 00</w:t>
            </w:r>
            <w:r w:rsidR="0093110B" w:rsidRPr="00A305AD">
              <w:rPr>
                <w:rFonts w:ascii="Times New Roman" w:hAnsi="Times New Roman"/>
                <w:szCs w:val="20"/>
                <w:lang w:eastAsia="de-DE"/>
              </w:rPr>
              <w:t>10 (i.e. zero values shall be reported</w:t>
            </w:r>
            <w:r w:rsidR="00086801" w:rsidRPr="00A305AD">
              <w:rPr>
                <w:rFonts w:ascii="Times New Roman" w:hAnsi="Times New Roman"/>
                <w:szCs w:val="20"/>
                <w:lang w:eastAsia="de-DE"/>
              </w:rPr>
              <w:t xml:space="preserve"> only</w:t>
            </w:r>
            <w:r w:rsidR="00D906D9" w:rsidRPr="00A305AD">
              <w:rPr>
                <w:rFonts w:ascii="Times New Roman" w:hAnsi="Times New Roman"/>
                <w:szCs w:val="20"/>
                <w:lang w:eastAsia="de-DE"/>
              </w:rPr>
              <w:t xml:space="preserve"> </w:t>
            </w:r>
            <w:r w:rsidR="00B63AE6" w:rsidRPr="00A305AD">
              <w:rPr>
                <w:rFonts w:ascii="Times New Roman" w:hAnsi="Times New Roman"/>
                <w:szCs w:val="20"/>
                <w:lang w:eastAsia="de-DE"/>
              </w:rPr>
              <w:t xml:space="preserve">where </w:t>
            </w:r>
            <w:r w:rsidR="0093110B" w:rsidRPr="00A305AD">
              <w:rPr>
                <w:rFonts w:ascii="Times New Roman" w:hAnsi="Times New Roman"/>
                <w:szCs w:val="20"/>
                <w:lang w:eastAsia="de-DE"/>
              </w:rPr>
              <w:t>the result of the calculation is zero).</w:t>
            </w:r>
          </w:p>
        </w:tc>
      </w:tr>
      <w:tr w:rsidR="00477489" w:rsidRPr="00A305AD" w14:paraId="00884AEF" w14:textId="77777777" w:rsidTr="00BA04DD">
        <w:tc>
          <w:tcPr>
            <w:tcW w:w="993" w:type="dxa"/>
          </w:tcPr>
          <w:p w14:paraId="2512E1B2" w14:textId="0AFF936E" w:rsidR="00477489" w:rsidRPr="00A305AD" w:rsidRDefault="00216355" w:rsidP="003D4EA5">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477489" w:rsidRPr="00A305AD">
              <w:rPr>
                <w:rFonts w:ascii="Times New Roman" w:hAnsi="Times New Roman"/>
                <w:szCs w:val="20"/>
                <w:lang w:eastAsia="de-DE"/>
              </w:rPr>
              <w:t>030</w:t>
            </w:r>
          </w:p>
        </w:tc>
        <w:tc>
          <w:tcPr>
            <w:tcW w:w="1701" w:type="dxa"/>
          </w:tcPr>
          <w:p w14:paraId="60691E43" w14:textId="77777777" w:rsidR="00477489" w:rsidRPr="00A305AD" w:rsidRDefault="008C10CD" w:rsidP="00477489">
            <w:pPr>
              <w:spacing w:before="0" w:after="0"/>
              <w:ind w:left="33"/>
              <w:rPr>
                <w:rFonts w:ascii="Times New Roman" w:hAnsi="Times New Roman"/>
                <w:szCs w:val="20"/>
                <w:lang w:eastAsia="de-DE"/>
              </w:rPr>
            </w:pPr>
            <w:proofErr w:type="spellStart"/>
            <w:r w:rsidRPr="00A305AD">
              <w:rPr>
                <w:rFonts w:ascii="Times New Roman" w:hAnsi="Times New Roman"/>
                <w:szCs w:val="20"/>
                <w:lang w:eastAsia="de-DE"/>
              </w:rPr>
              <w:t>s</w:t>
            </w:r>
            <w:r w:rsidR="00477489" w:rsidRPr="00A305AD">
              <w:rPr>
                <w:rFonts w:ascii="Times New Roman" w:hAnsi="Times New Roman"/>
                <w:szCs w:val="20"/>
                <w:lang w:eastAsia="de-DE"/>
              </w:rPr>
              <w:t>VaR</w:t>
            </w:r>
            <w:proofErr w:type="spellEnd"/>
          </w:p>
        </w:tc>
        <w:tc>
          <w:tcPr>
            <w:tcW w:w="1842" w:type="dxa"/>
          </w:tcPr>
          <w:p w14:paraId="3BBADDD0" w14:textId="77777777" w:rsidR="00477489" w:rsidRPr="00A305AD" w:rsidRDefault="00477489" w:rsidP="003A1B94">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365 </w:t>
            </w:r>
            <w:r w:rsidR="003A1B94"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p>
        </w:tc>
        <w:tc>
          <w:tcPr>
            <w:tcW w:w="9781" w:type="dxa"/>
          </w:tcPr>
          <w:p w14:paraId="0ADC3681" w14:textId="472BF2B0" w:rsidR="00477489" w:rsidRPr="00A305AD" w:rsidRDefault="008C10CD" w:rsidP="003D4EA5">
            <w:pPr>
              <w:spacing w:before="0" w:after="0"/>
              <w:ind w:left="33"/>
              <w:rPr>
                <w:rFonts w:ascii="Times New Roman" w:hAnsi="Times New Roman"/>
                <w:szCs w:val="20"/>
                <w:lang w:eastAsia="de-DE"/>
              </w:rPr>
            </w:pPr>
            <w:r w:rsidRPr="00A305AD">
              <w:rPr>
                <w:rFonts w:ascii="Times New Roman" w:hAnsi="Times New Roman"/>
                <w:szCs w:val="20"/>
                <w:lang w:eastAsia="de-DE"/>
              </w:rPr>
              <w:t xml:space="preserve">The </w:t>
            </w:r>
            <w:r w:rsidR="00477489" w:rsidRPr="00A305AD">
              <w:rPr>
                <w:rFonts w:ascii="Times New Roman" w:hAnsi="Times New Roman"/>
                <w:szCs w:val="20"/>
                <w:lang w:eastAsia="de-DE"/>
              </w:rPr>
              <w:t xml:space="preserve">10-day </w:t>
            </w:r>
            <w:r w:rsidR="00EE638A" w:rsidRPr="00A305AD">
              <w:rPr>
                <w:rFonts w:ascii="Times New Roman" w:hAnsi="Times New Roman"/>
                <w:szCs w:val="20"/>
                <w:lang w:eastAsia="de-DE"/>
              </w:rPr>
              <w:t xml:space="preserve">regulatory </w:t>
            </w:r>
            <w:proofErr w:type="spellStart"/>
            <w:r w:rsidRPr="00A305AD">
              <w:rPr>
                <w:rFonts w:ascii="Times New Roman" w:hAnsi="Times New Roman"/>
                <w:szCs w:val="20"/>
                <w:lang w:eastAsia="de-DE"/>
              </w:rPr>
              <w:t>s</w:t>
            </w:r>
            <w:r w:rsidR="00477489" w:rsidRPr="00A305AD">
              <w:rPr>
                <w:rFonts w:ascii="Times New Roman" w:hAnsi="Times New Roman"/>
                <w:szCs w:val="20"/>
                <w:lang w:eastAsia="de-DE"/>
              </w:rPr>
              <w:t>VaR</w:t>
            </w:r>
            <w:proofErr w:type="spellEnd"/>
            <w:r w:rsidR="00477489" w:rsidRPr="00A305AD">
              <w:rPr>
                <w:rFonts w:ascii="Times New Roman" w:hAnsi="Times New Roman"/>
                <w:szCs w:val="20"/>
                <w:lang w:eastAsia="de-DE"/>
              </w:rPr>
              <w:t xml:space="preserve"> obtained for each portfolio, without applying the </w:t>
            </w:r>
            <w:r w:rsidR="00A80451" w:rsidRPr="00A305AD">
              <w:rPr>
                <w:rFonts w:ascii="Times New Roman" w:hAnsi="Times New Roman"/>
                <w:szCs w:val="20"/>
                <w:lang w:eastAsia="de-DE"/>
              </w:rPr>
              <w:t>‘</w:t>
            </w:r>
            <w:r w:rsidR="00B86740" w:rsidRPr="00A305AD">
              <w:rPr>
                <w:rFonts w:ascii="Times New Roman" w:hAnsi="Times New Roman"/>
                <w:szCs w:val="20"/>
                <w:lang w:eastAsia="de-DE"/>
              </w:rPr>
              <w:t xml:space="preserve">at least </w:t>
            </w:r>
            <w:r w:rsidR="00477489" w:rsidRPr="00A305AD">
              <w:rPr>
                <w:rFonts w:ascii="Times New Roman" w:hAnsi="Times New Roman"/>
                <w:szCs w:val="20"/>
                <w:lang w:eastAsia="de-DE"/>
              </w:rPr>
              <w:t>3</w:t>
            </w:r>
            <w:r w:rsidR="00A80451" w:rsidRPr="00A305AD">
              <w:rPr>
                <w:rFonts w:ascii="Times New Roman" w:hAnsi="Times New Roman"/>
                <w:szCs w:val="20"/>
                <w:lang w:eastAsia="de-DE"/>
              </w:rPr>
              <w:t>’</w:t>
            </w:r>
            <w:r w:rsidR="00477489" w:rsidRPr="00A305AD">
              <w:rPr>
                <w:rFonts w:ascii="Times New Roman" w:hAnsi="Times New Roman"/>
                <w:szCs w:val="20"/>
                <w:lang w:eastAsia="de-DE"/>
              </w:rPr>
              <w:t xml:space="preserve"> regulatory </w:t>
            </w:r>
            <w:r w:rsidR="0093110B" w:rsidRPr="00A305AD">
              <w:rPr>
                <w:rFonts w:ascii="Times New Roman" w:hAnsi="Times New Roman"/>
                <w:szCs w:val="20"/>
                <w:lang w:eastAsia="de-DE"/>
              </w:rPr>
              <w:t>multiplication factor</w:t>
            </w:r>
            <w:r w:rsidRPr="00A305AD">
              <w:rPr>
                <w:rFonts w:ascii="Times New Roman" w:hAnsi="Times New Roman"/>
                <w:szCs w:val="20"/>
                <w:lang w:eastAsia="de-DE"/>
              </w:rPr>
              <w:t>, shall be reported</w:t>
            </w:r>
            <w:r w:rsidR="00477489" w:rsidRPr="00A305AD">
              <w:rPr>
                <w:rFonts w:ascii="Times New Roman" w:hAnsi="Times New Roman"/>
                <w:szCs w:val="20"/>
                <w:lang w:eastAsia="de-DE"/>
              </w:rPr>
              <w:t>.</w:t>
            </w:r>
          </w:p>
          <w:p w14:paraId="3D23A058" w14:textId="77777777" w:rsidR="008C10CD" w:rsidRPr="00A305AD" w:rsidRDefault="008C10CD" w:rsidP="003D4EA5">
            <w:pPr>
              <w:spacing w:before="0" w:after="0"/>
              <w:ind w:left="33"/>
              <w:rPr>
                <w:rFonts w:ascii="Times New Roman" w:hAnsi="Times New Roman"/>
                <w:szCs w:val="20"/>
                <w:lang w:eastAsia="de-DE"/>
              </w:rPr>
            </w:pPr>
          </w:p>
          <w:p w14:paraId="1ACB33A0" w14:textId="340A3D43" w:rsidR="00477489" w:rsidRPr="00A305AD" w:rsidRDefault="008C10CD">
            <w:pPr>
              <w:spacing w:before="0" w:after="0"/>
              <w:ind w:left="33"/>
              <w:rPr>
                <w:rFonts w:ascii="Times New Roman" w:hAnsi="Times New Roman"/>
                <w:szCs w:val="20"/>
                <w:lang w:eastAsia="de-DE"/>
              </w:rPr>
            </w:pPr>
            <w:r w:rsidRPr="00A305AD">
              <w:rPr>
                <w:rFonts w:ascii="Times New Roman" w:hAnsi="Times New Roman"/>
                <w:szCs w:val="20"/>
                <w:lang w:eastAsia="de-DE"/>
              </w:rPr>
              <w:t>Figures shall be reported for each of the dates provided in c</w:t>
            </w:r>
            <w:r w:rsidR="00216355" w:rsidRPr="00A305AD">
              <w:rPr>
                <w:rFonts w:ascii="Times New Roman" w:hAnsi="Times New Roman"/>
                <w:szCs w:val="20"/>
                <w:lang w:eastAsia="de-DE"/>
              </w:rPr>
              <w:t>olumn 00</w:t>
            </w:r>
            <w:r w:rsidRPr="00A305AD">
              <w:rPr>
                <w:rFonts w:ascii="Times New Roman" w:hAnsi="Times New Roman"/>
                <w:szCs w:val="20"/>
                <w:lang w:eastAsia="de-DE"/>
              </w:rPr>
              <w:t xml:space="preserve">10. The cell shall be left blank </w:t>
            </w:r>
            <w:r w:rsidR="00B63AE6" w:rsidRPr="00A305AD">
              <w:rPr>
                <w:rFonts w:ascii="Times New Roman" w:hAnsi="Times New Roman"/>
                <w:szCs w:val="20"/>
                <w:lang w:eastAsia="de-DE"/>
              </w:rPr>
              <w:t>where</w:t>
            </w:r>
            <w:r w:rsidR="00477489" w:rsidRPr="00A305AD">
              <w:rPr>
                <w:rFonts w:ascii="Times New Roman" w:hAnsi="Times New Roman"/>
                <w:szCs w:val="20"/>
                <w:lang w:eastAsia="de-DE"/>
              </w:rPr>
              <w:t xml:space="preserve"> the </w:t>
            </w:r>
            <w:r w:rsidR="003A1B94" w:rsidRPr="00A305AD">
              <w:rPr>
                <w:rFonts w:ascii="Times New Roman" w:hAnsi="Times New Roman"/>
                <w:szCs w:val="20"/>
                <w:lang w:eastAsia="de-DE"/>
              </w:rPr>
              <w:t>institution</w:t>
            </w:r>
            <w:r w:rsidR="00477489" w:rsidRPr="00A305AD">
              <w:rPr>
                <w:rFonts w:ascii="Times New Roman" w:hAnsi="Times New Roman"/>
                <w:szCs w:val="20"/>
                <w:lang w:eastAsia="de-DE"/>
              </w:rPr>
              <w:t xml:space="preserve"> does not calculate a </w:t>
            </w:r>
            <w:proofErr w:type="spellStart"/>
            <w:r w:rsidRPr="00A305AD">
              <w:rPr>
                <w:rFonts w:ascii="Times New Roman" w:hAnsi="Times New Roman"/>
                <w:szCs w:val="20"/>
                <w:lang w:eastAsia="de-DE"/>
              </w:rPr>
              <w:t>s</w:t>
            </w:r>
            <w:r w:rsidR="00477489" w:rsidRPr="00A305AD">
              <w:rPr>
                <w:rFonts w:ascii="Times New Roman" w:hAnsi="Times New Roman"/>
                <w:szCs w:val="20"/>
                <w:lang w:eastAsia="de-DE"/>
              </w:rPr>
              <w:t>VaR</w:t>
            </w:r>
            <w:proofErr w:type="spellEnd"/>
            <w:r w:rsidR="00477489" w:rsidRPr="00A305AD">
              <w:rPr>
                <w:rFonts w:ascii="Times New Roman" w:hAnsi="Times New Roman"/>
                <w:szCs w:val="20"/>
                <w:lang w:eastAsia="de-DE"/>
              </w:rPr>
              <w:t xml:space="preserve"> on </w:t>
            </w:r>
            <w:r w:rsidRPr="00A305AD">
              <w:rPr>
                <w:rFonts w:ascii="Times New Roman" w:hAnsi="Times New Roman"/>
                <w:szCs w:val="20"/>
                <w:lang w:eastAsia="de-DE"/>
              </w:rPr>
              <w:t>the date provided</w:t>
            </w:r>
            <w:r w:rsidR="00477489" w:rsidRPr="00A305AD">
              <w:rPr>
                <w:rFonts w:ascii="Times New Roman" w:hAnsi="Times New Roman"/>
                <w:szCs w:val="20"/>
                <w:lang w:eastAsia="de-DE"/>
              </w:rPr>
              <w:t xml:space="preserve"> </w:t>
            </w:r>
            <w:r w:rsidRPr="00A305AD">
              <w:rPr>
                <w:rFonts w:ascii="Times New Roman" w:hAnsi="Times New Roman"/>
                <w:szCs w:val="20"/>
                <w:lang w:eastAsia="de-DE"/>
              </w:rPr>
              <w:t>in c</w:t>
            </w:r>
            <w:r w:rsidR="00216355" w:rsidRPr="00A305AD">
              <w:rPr>
                <w:rFonts w:ascii="Times New Roman" w:hAnsi="Times New Roman"/>
                <w:szCs w:val="20"/>
                <w:lang w:eastAsia="de-DE"/>
              </w:rPr>
              <w:t>olumn 00</w:t>
            </w:r>
            <w:r w:rsidRPr="00A305AD">
              <w:rPr>
                <w:rFonts w:ascii="Times New Roman" w:hAnsi="Times New Roman"/>
                <w:szCs w:val="20"/>
                <w:lang w:eastAsia="de-DE"/>
              </w:rPr>
              <w:t>10</w:t>
            </w:r>
            <w:r w:rsidR="00477489" w:rsidRPr="00A305AD">
              <w:rPr>
                <w:rFonts w:ascii="Times New Roman" w:hAnsi="Times New Roman"/>
                <w:szCs w:val="20"/>
                <w:lang w:eastAsia="de-DE"/>
              </w:rPr>
              <w:t xml:space="preserve"> (i.e. zero values shall be </w:t>
            </w:r>
            <w:r w:rsidR="00F84FD2" w:rsidRPr="00A305AD">
              <w:rPr>
                <w:rFonts w:ascii="Times New Roman" w:hAnsi="Times New Roman"/>
                <w:szCs w:val="20"/>
                <w:lang w:eastAsia="de-DE"/>
              </w:rPr>
              <w:t>reported</w:t>
            </w:r>
            <w:r w:rsidR="00086801" w:rsidRPr="00A305AD">
              <w:rPr>
                <w:rFonts w:ascii="Times New Roman" w:hAnsi="Times New Roman"/>
                <w:szCs w:val="20"/>
                <w:lang w:eastAsia="de-DE"/>
              </w:rPr>
              <w:t xml:space="preserve"> only</w:t>
            </w:r>
            <w:r w:rsidR="00F84FD2" w:rsidRPr="00A305AD">
              <w:rPr>
                <w:rFonts w:ascii="Times New Roman" w:hAnsi="Times New Roman"/>
                <w:szCs w:val="20"/>
                <w:lang w:eastAsia="de-DE"/>
              </w:rPr>
              <w:t xml:space="preserve"> </w:t>
            </w:r>
            <w:r w:rsidR="00B63AE6" w:rsidRPr="00A305AD">
              <w:rPr>
                <w:rFonts w:ascii="Times New Roman" w:hAnsi="Times New Roman"/>
                <w:szCs w:val="20"/>
                <w:lang w:eastAsia="de-DE"/>
              </w:rPr>
              <w:t>where</w:t>
            </w:r>
            <w:r w:rsidR="00F84FD2" w:rsidRPr="00A305AD">
              <w:rPr>
                <w:rFonts w:ascii="Times New Roman" w:hAnsi="Times New Roman"/>
                <w:szCs w:val="20"/>
                <w:lang w:eastAsia="de-DE"/>
              </w:rPr>
              <w:t xml:space="preserve"> </w:t>
            </w:r>
            <w:r w:rsidR="00477489" w:rsidRPr="00A305AD">
              <w:rPr>
                <w:rFonts w:ascii="Times New Roman" w:hAnsi="Times New Roman"/>
                <w:szCs w:val="20"/>
                <w:lang w:eastAsia="de-DE"/>
              </w:rPr>
              <w:t xml:space="preserve">the result of the </w:t>
            </w:r>
            <w:r w:rsidR="00B22AE5" w:rsidRPr="00A305AD">
              <w:rPr>
                <w:rFonts w:ascii="Times New Roman" w:hAnsi="Times New Roman"/>
                <w:szCs w:val="20"/>
                <w:lang w:eastAsia="de-DE"/>
              </w:rPr>
              <w:t xml:space="preserve">calculation </w:t>
            </w:r>
            <w:r w:rsidR="00477489" w:rsidRPr="00A305AD">
              <w:rPr>
                <w:rFonts w:ascii="Times New Roman" w:hAnsi="Times New Roman"/>
                <w:szCs w:val="20"/>
                <w:lang w:eastAsia="de-DE"/>
              </w:rPr>
              <w:t>is zero).</w:t>
            </w:r>
          </w:p>
        </w:tc>
      </w:tr>
      <w:tr w:rsidR="00EB1E02" w:rsidRPr="00A305AD" w14:paraId="7FAE9A5D" w14:textId="77777777" w:rsidTr="00EB1E02">
        <w:tc>
          <w:tcPr>
            <w:tcW w:w="993" w:type="dxa"/>
            <w:tcBorders>
              <w:top w:val="single" w:sz="4" w:space="0" w:color="auto"/>
              <w:left w:val="single" w:sz="4" w:space="0" w:color="auto"/>
              <w:bottom w:val="single" w:sz="4" w:space="0" w:color="auto"/>
              <w:right w:val="single" w:sz="4" w:space="0" w:color="auto"/>
            </w:tcBorders>
          </w:tcPr>
          <w:p w14:paraId="07AF6315" w14:textId="2C7E406C" w:rsidR="00EB1E02" w:rsidRPr="00A305AD" w:rsidRDefault="00216355" w:rsidP="0093110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EB1E02" w:rsidRPr="00A305AD">
              <w:rPr>
                <w:rFonts w:ascii="Times New Roman" w:hAnsi="Times New Roman"/>
                <w:szCs w:val="20"/>
                <w:lang w:eastAsia="de-DE"/>
              </w:rPr>
              <w:t>040</w:t>
            </w:r>
          </w:p>
        </w:tc>
        <w:tc>
          <w:tcPr>
            <w:tcW w:w="1701" w:type="dxa"/>
            <w:tcBorders>
              <w:top w:val="single" w:sz="4" w:space="0" w:color="auto"/>
              <w:left w:val="single" w:sz="4" w:space="0" w:color="auto"/>
              <w:bottom w:val="single" w:sz="4" w:space="0" w:color="auto"/>
              <w:right w:val="single" w:sz="4" w:space="0" w:color="auto"/>
            </w:tcBorders>
          </w:tcPr>
          <w:p w14:paraId="6E78CF34" w14:textId="77777777" w:rsidR="00EB1E02" w:rsidRPr="00A305AD" w:rsidRDefault="00EB1E02" w:rsidP="0093110B">
            <w:pPr>
              <w:spacing w:before="0" w:after="0"/>
              <w:ind w:left="33"/>
              <w:rPr>
                <w:rFonts w:ascii="Times New Roman" w:hAnsi="Times New Roman"/>
                <w:szCs w:val="20"/>
                <w:lang w:eastAsia="de-DE"/>
              </w:rPr>
            </w:pPr>
            <w:r w:rsidRPr="00A305AD">
              <w:rPr>
                <w:rFonts w:ascii="Times New Roman" w:hAnsi="Times New Roman"/>
                <w:szCs w:val="20"/>
                <w:lang w:eastAsia="de-DE"/>
              </w:rPr>
              <w:t>PV</w:t>
            </w:r>
          </w:p>
        </w:tc>
        <w:tc>
          <w:tcPr>
            <w:tcW w:w="1842" w:type="dxa"/>
            <w:tcBorders>
              <w:top w:val="single" w:sz="4" w:space="0" w:color="auto"/>
              <w:left w:val="single" w:sz="4" w:space="0" w:color="auto"/>
              <w:bottom w:val="single" w:sz="4" w:space="0" w:color="auto"/>
              <w:right w:val="single" w:sz="4" w:space="0" w:color="auto"/>
            </w:tcBorders>
          </w:tcPr>
          <w:p w14:paraId="2BB1FA89" w14:textId="77777777" w:rsidR="00EB1E02" w:rsidRPr="00A305AD" w:rsidRDefault="00EB1E02" w:rsidP="0093110B">
            <w:pPr>
              <w:spacing w:before="0" w:after="0"/>
              <w:ind w:left="33"/>
              <w:rPr>
                <w:rFonts w:ascii="Times New Roman" w:hAnsi="Times New Roman"/>
                <w:szCs w:val="20"/>
                <w:lang w:eastAsia="de-DE"/>
              </w:rPr>
            </w:pPr>
          </w:p>
        </w:tc>
        <w:tc>
          <w:tcPr>
            <w:tcW w:w="9781" w:type="dxa"/>
            <w:tcBorders>
              <w:top w:val="single" w:sz="4" w:space="0" w:color="auto"/>
              <w:left w:val="single" w:sz="4" w:space="0" w:color="auto"/>
              <w:bottom w:val="single" w:sz="4" w:space="0" w:color="auto"/>
              <w:right w:val="single" w:sz="4" w:space="0" w:color="auto"/>
            </w:tcBorders>
          </w:tcPr>
          <w:p w14:paraId="65E52692" w14:textId="77777777" w:rsidR="00EB1E02" w:rsidRPr="00A305AD" w:rsidRDefault="00EB1E02" w:rsidP="0093110B">
            <w:pPr>
              <w:spacing w:before="0" w:after="0"/>
              <w:ind w:left="33"/>
              <w:rPr>
                <w:rFonts w:ascii="Times New Roman" w:hAnsi="Times New Roman"/>
                <w:szCs w:val="20"/>
                <w:lang w:eastAsia="de-DE"/>
              </w:rPr>
            </w:pPr>
            <w:r w:rsidRPr="00A305AD">
              <w:rPr>
                <w:rFonts w:ascii="Times New Roman" w:hAnsi="Times New Roman"/>
                <w:szCs w:val="20"/>
                <w:lang w:eastAsia="de-DE"/>
              </w:rPr>
              <w:t>The present value (PV) for each portfolio shall be reported.</w:t>
            </w:r>
          </w:p>
          <w:p w14:paraId="23058FD9" w14:textId="77777777" w:rsidR="00EB1E02" w:rsidRPr="00A305AD" w:rsidRDefault="00EB1E02" w:rsidP="0093110B">
            <w:pPr>
              <w:spacing w:before="0" w:after="0"/>
              <w:ind w:left="33"/>
              <w:rPr>
                <w:rFonts w:ascii="Times New Roman" w:hAnsi="Times New Roman"/>
                <w:szCs w:val="20"/>
                <w:lang w:eastAsia="de-DE"/>
              </w:rPr>
            </w:pPr>
          </w:p>
          <w:p w14:paraId="276C4562" w14:textId="4CA0279C" w:rsidR="00EB1E02" w:rsidRPr="00A305AD" w:rsidRDefault="00EB1E02">
            <w:pPr>
              <w:spacing w:before="0" w:after="0"/>
              <w:ind w:left="33"/>
              <w:rPr>
                <w:rFonts w:ascii="Times New Roman" w:hAnsi="Times New Roman"/>
                <w:szCs w:val="20"/>
                <w:lang w:eastAsia="de-DE"/>
              </w:rPr>
            </w:pPr>
            <w:r w:rsidRPr="00A305AD">
              <w:rPr>
                <w:rFonts w:ascii="Times New Roman" w:hAnsi="Times New Roman"/>
                <w:szCs w:val="20"/>
                <w:lang w:eastAsia="de-DE"/>
              </w:rPr>
              <w:t>Figures shall be reported for each of the dates provided in c</w:t>
            </w:r>
            <w:r w:rsidR="00216355" w:rsidRPr="00A305AD">
              <w:rPr>
                <w:rFonts w:ascii="Times New Roman" w:hAnsi="Times New Roman"/>
                <w:szCs w:val="20"/>
                <w:lang w:eastAsia="de-DE"/>
              </w:rPr>
              <w:t>olumn 00</w:t>
            </w:r>
            <w:r w:rsidRPr="00A305AD">
              <w:rPr>
                <w:rFonts w:ascii="Times New Roman" w:hAnsi="Times New Roman"/>
                <w:szCs w:val="20"/>
                <w:lang w:eastAsia="de-DE"/>
              </w:rPr>
              <w:t xml:space="preserve">10. </w:t>
            </w:r>
            <w:r w:rsidR="0093110B" w:rsidRPr="00A305AD">
              <w:rPr>
                <w:rFonts w:ascii="Times New Roman" w:hAnsi="Times New Roman"/>
                <w:szCs w:val="20"/>
                <w:lang w:eastAsia="de-DE"/>
              </w:rPr>
              <w:t xml:space="preserve">The cell shall be left blank </w:t>
            </w:r>
            <w:r w:rsidR="00B63AE6" w:rsidRPr="00A305AD">
              <w:rPr>
                <w:rFonts w:ascii="Times New Roman" w:hAnsi="Times New Roman"/>
                <w:szCs w:val="20"/>
                <w:lang w:eastAsia="de-DE"/>
              </w:rPr>
              <w:t>where</w:t>
            </w:r>
            <w:r w:rsidR="0093110B" w:rsidRPr="00A305AD">
              <w:rPr>
                <w:rFonts w:ascii="Times New Roman" w:hAnsi="Times New Roman"/>
                <w:szCs w:val="20"/>
                <w:lang w:eastAsia="de-DE"/>
              </w:rPr>
              <w:t xml:space="preserve"> the institution does not calculate a PV on the date provided in c</w:t>
            </w:r>
            <w:r w:rsidR="00216355" w:rsidRPr="00A305AD">
              <w:rPr>
                <w:rFonts w:ascii="Times New Roman" w:hAnsi="Times New Roman"/>
                <w:szCs w:val="20"/>
                <w:lang w:eastAsia="de-DE"/>
              </w:rPr>
              <w:t>olumn 00</w:t>
            </w:r>
            <w:r w:rsidR="0093110B" w:rsidRPr="00A305AD">
              <w:rPr>
                <w:rFonts w:ascii="Times New Roman" w:hAnsi="Times New Roman"/>
                <w:szCs w:val="20"/>
                <w:lang w:eastAsia="de-DE"/>
              </w:rPr>
              <w:t xml:space="preserve">10 (i.e. zero values shall be reported </w:t>
            </w:r>
            <w:r w:rsidR="00086801" w:rsidRPr="00A305AD">
              <w:rPr>
                <w:rFonts w:ascii="Times New Roman" w:hAnsi="Times New Roman"/>
                <w:szCs w:val="20"/>
                <w:lang w:eastAsia="de-DE"/>
              </w:rPr>
              <w:t xml:space="preserve">only </w:t>
            </w:r>
            <w:r w:rsidR="00B63AE6" w:rsidRPr="00A305AD">
              <w:rPr>
                <w:rFonts w:ascii="Times New Roman" w:hAnsi="Times New Roman"/>
                <w:szCs w:val="20"/>
                <w:lang w:eastAsia="de-DE"/>
              </w:rPr>
              <w:t>where</w:t>
            </w:r>
            <w:r w:rsidR="0093110B" w:rsidRPr="00A305AD">
              <w:rPr>
                <w:rFonts w:ascii="Times New Roman" w:hAnsi="Times New Roman"/>
                <w:szCs w:val="20"/>
                <w:lang w:eastAsia="de-DE"/>
              </w:rPr>
              <w:t xml:space="preserve"> the result of the calculation is zero).</w:t>
            </w:r>
          </w:p>
        </w:tc>
      </w:tr>
    </w:tbl>
    <w:p w14:paraId="6864D2DA" w14:textId="77777777" w:rsidR="003D4EA5" w:rsidRPr="00A305AD" w:rsidRDefault="003D4EA5" w:rsidP="00B75444">
      <w:pPr>
        <w:rPr>
          <w:rStyle w:val="InstructionsTabelleText"/>
          <w:rFonts w:ascii="Times New Roman" w:hAnsi="Times New Roman"/>
          <w:szCs w:val="20"/>
        </w:rPr>
      </w:pPr>
    </w:p>
    <w:p w14:paraId="7EF9D2C7" w14:textId="77777777" w:rsidR="00747A7C" w:rsidRPr="00A305AD" w:rsidRDefault="00747A7C">
      <w:pPr>
        <w:spacing w:before="0" w:after="0"/>
        <w:jc w:val="left"/>
        <w:rPr>
          <w:rFonts w:ascii="Times New Roman" w:eastAsia="Arial" w:hAnsi="Times New Roman"/>
          <w:b/>
          <w:szCs w:val="20"/>
          <w:lang w:eastAsia="de-DE"/>
        </w:rPr>
      </w:pPr>
      <w:bookmarkStart w:id="17" w:name="_Toc401571255"/>
      <w:bookmarkStart w:id="18" w:name="_Toc401571362"/>
      <w:bookmarkStart w:id="19" w:name="_Toc401573780"/>
      <w:bookmarkStart w:id="20" w:name="_Toc401581087"/>
      <w:bookmarkStart w:id="21" w:name="_Toc401584622"/>
      <w:r w:rsidRPr="00A305AD">
        <w:rPr>
          <w:rFonts w:ascii="Times New Roman" w:hAnsi="Times New Roman"/>
        </w:rPr>
        <w:br w:type="page"/>
      </w:r>
    </w:p>
    <w:p w14:paraId="51181779" w14:textId="575163F3" w:rsidR="00716A9B" w:rsidRPr="00A305AD" w:rsidRDefault="00716A9B" w:rsidP="000B211D">
      <w:pPr>
        <w:pStyle w:val="Heading3"/>
      </w:pPr>
      <w:bookmarkStart w:id="22" w:name="_Toc199237749"/>
      <w:r w:rsidRPr="00A305AD">
        <w:lastRenderedPageBreak/>
        <w:t xml:space="preserve">C 108.00 </w:t>
      </w:r>
      <w:r w:rsidR="00173153" w:rsidRPr="00A305AD">
        <w:t>–</w:t>
      </w:r>
      <w:r w:rsidRPr="00A305AD">
        <w:t xml:space="preserve"> </w:t>
      </w:r>
      <w:proofErr w:type="spellStart"/>
      <w:r w:rsidRPr="00A305AD">
        <w:t>Profit</w:t>
      </w:r>
      <w:proofErr w:type="spellEnd"/>
      <w:r w:rsidRPr="00A305AD">
        <w:t xml:space="preserve"> &amp; </w:t>
      </w:r>
      <w:proofErr w:type="spellStart"/>
      <w:r w:rsidRPr="00A305AD">
        <w:t>Loss</w:t>
      </w:r>
      <w:proofErr w:type="spellEnd"/>
      <w:r w:rsidRPr="00A305AD">
        <w:t xml:space="preserve"> Time Series</w:t>
      </w:r>
      <w:bookmarkEnd w:id="22"/>
    </w:p>
    <w:p w14:paraId="24496E7A" w14:textId="6F26C09E" w:rsidR="00716A9B" w:rsidRPr="00A305AD" w:rsidRDefault="005906AE" w:rsidP="00716A9B">
      <w:pPr>
        <w:rPr>
          <w:rFonts w:ascii="Times New Roman" w:hAnsi="Times New Roman"/>
        </w:rPr>
      </w:pPr>
      <w:r w:rsidRPr="00A305AD">
        <w:rPr>
          <w:rFonts w:ascii="Times New Roman" w:hAnsi="Times New Roman"/>
        </w:rPr>
        <w:t>T</w:t>
      </w:r>
      <w:r w:rsidR="00716A9B" w:rsidRPr="00A305AD">
        <w:rPr>
          <w:rFonts w:ascii="Times New Roman" w:hAnsi="Times New Roman"/>
        </w:rPr>
        <w:t>emplate</w:t>
      </w:r>
      <w:r w:rsidRPr="00A305AD">
        <w:rPr>
          <w:rFonts w:ascii="Times New Roman" w:hAnsi="Times New Roman"/>
        </w:rPr>
        <w:t xml:space="preserve"> C 108.00 (‘Profit &amp; Loss Time Series’) </w:t>
      </w:r>
      <w:r w:rsidR="00716A9B" w:rsidRPr="00A305AD">
        <w:rPr>
          <w:rFonts w:ascii="Times New Roman" w:hAnsi="Times New Roman"/>
        </w:rPr>
        <w:t xml:space="preserve">shall be </w:t>
      </w:r>
      <w:r w:rsidR="00B63AE6" w:rsidRPr="00A305AD">
        <w:rPr>
          <w:rFonts w:ascii="Times New Roman" w:hAnsi="Times New Roman"/>
        </w:rPr>
        <w:t xml:space="preserve">completed </w:t>
      </w:r>
      <w:r w:rsidR="00716A9B" w:rsidRPr="00A305AD">
        <w:rPr>
          <w:rFonts w:ascii="Times New Roman" w:hAnsi="Times New Roman"/>
        </w:rPr>
        <w:t>only by institutions that calculate VaR using historical simulation.</w:t>
      </w:r>
    </w:p>
    <w:p w14:paraId="301FF8EA" w14:textId="77777777" w:rsidR="00716A9B" w:rsidRPr="00A305AD" w:rsidRDefault="00716A9B" w:rsidP="00BA04DD">
      <w:pPr>
        <w:rPr>
          <w:rFonts w:ascii="Times New Roman" w:hAnsi="Times New Roman"/>
        </w:rPr>
      </w:pPr>
    </w:p>
    <w:p w14:paraId="559D047F" w14:textId="77777777" w:rsidR="003A7D04" w:rsidRPr="00A305AD" w:rsidRDefault="003A7D04" w:rsidP="00BA04DD">
      <w:pPr>
        <w:rPr>
          <w:rFonts w:ascii="Times New Roman" w:hAnsi="Times New Roman"/>
        </w:rPr>
      </w:pPr>
      <w:r w:rsidRPr="00A305AD">
        <w:rPr>
          <w:rFonts w:ascii="Times New Roman" w:hAnsi="Times New Roman"/>
        </w:rPr>
        <w:t>Instructions concerning sheets (z-axis)</w:t>
      </w:r>
      <w:bookmarkEnd w:id="17"/>
      <w:bookmarkEnd w:id="18"/>
      <w:bookmarkEnd w:id="19"/>
      <w:bookmarkEnd w:id="20"/>
      <w:bookmarkEnd w:id="21"/>
      <w:r w:rsidRPr="00A305AD">
        <w:rPr>
          <w:rFonts w:ascii="Times New Roman" w:hAnsi="Times New Roman"/>
        </w:rPr>
        <w:t xml:space="preserve">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8703D3" w:rsidRPr="00A305AD" w14:paraId="631B72F9" w14:textId="77777777" w:rsidTr="0013038B">
        <w:tc>
          <w:tcPr>
            <w:tcW w:w="1701" w:type="dxa"/>
            <w:shd w:val="clear" w:color="auto" w:fill="D9D9D9"/>
          </w:tcPr>
          <w:p w14:paraId="03C24DAA"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502A17D9"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79E1B64C"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8703D3" w:rsidRPr="00A305AD" w14:paraId="1FE9B6A7" w14:textId="77777777" w:rsidTr="0013038B">
        <w:tc>
          <w:tcPr>
            <w:tcW w:w="1701" w:type="dxa"/>
            <w:shd w:val="clear" w:color="auto" w:fill="FFFFFF"/>
          </w:tcPr>
          <w:p w14:paraId="2F16B3EB" w14:textId="77777777" w:rsidR="008703D3" w:rsidRPr="00A305AD" w:rsidRDefault="008703D3" w:rsidP="00B83ABF">
            <w:pPr>
              <w:spacing w:before="0" w:after="0"/>
              <w:ind w:left="33"/>
              <w:rPr>
                <w:rStyle w:val="InstructionsTabelleText"/>
                <w:rFonts w:ascii="Times New Roman" w:hAnsi="Times New Roman"/>
                <w:bCs/>
              </w:rPr>
            </w:pPr>
            <w:r w:rsidRPr="00A305AD">
              <w:rPr>
                <w:rStyle w:val="InstructionsTabelleText"/>
                <w:rFonts w:ascii="Times New Roman" w:hAnsi="Times New Roman"/>
                <w:bCs/>
              </w:rPr>
              <w:t>Portfolio</w:t>
            </w:r>
          </w:p>
        </w:tc>
        <w:tc>
          <w:tcPr>
            <w:tcW w:w="1842" w:type="dxa"/>
            <w:shd w:val="clear" w:color="auto" w:fill="FFFFFF"/>
          </w:tcPr>
          <w:p w14:paraId="150102B5" w14:textId="11DFAD11" w:rsidR="008703D3" w:rsidRPr="00A305AD" w:rsidRDefault="00CF7106" w:rsidP="00B1567D">
            <w:pPr>
              <w:spacing w:before="0" w:after="0"/>
              <w:ind w:left="33"/>
              <w:rPr>
                <w:rFonts w:ascii="Times New Roman" w:hAnsi="Times New Roman"/>
                <w:bCs/>
                <w:szCs w:val="20"/>
                <w:lang w:eastAsia="de-DE"/>
              </w:rPr>
            </w:pPr>
            <w:r w:rsidRPr="00A305AD">
              <w:rPr>
                <w:rStyle w:val="InstructionsTabelleText"/>
                <w:rFonts w:ascii="Times New Roman" w:hAnsi="Times New Roman"/>
                <w:bCs/>
              </w:rPr>
              <w:t>Sections 3</w:t>
            </w:r>
            <w:r w:rsidR="008D7F9F" w:rsidRPr="00A305AD">
              <w:rPr>
                <w:rStyle w:val="InstructionsTabelleText"/>
                <w:rFonts w:ascii="Times New Roman" w:hAnsi="Times New Roman"/>
                <w:bCs/>
              </w:rPr>
              <w:t>,</w:t>
            </w:r>
            <w:r w:rsidRPr="00A305AD">
              <w:rPr>
                <w:rStyle w:val="InstructionsTabelleText"/>
                <w:rFonts w:ascii="Times New Roman" w:hAnsi="Times New Roman"/>
                <w:bCs/>
              </w:rPr>
              <w:t xml:space="preserve"> </w:t>
            </w:r>
            <w:r w:rsidR="008D7F9F" w:rsidRPr="00A305AD">
              <w:rPr>
                <w:rStyle w:val="InstructionsTabelleText"/>
                <w:rFonts w:ascii="Times New Roman" w:hAnsi="Times New Roman"/>
                <w:bCs/>
              </w:rPr>
              <w:t xml:space="preserve">4 </w:t>
            </w:r>
            <w:r w:rsidRPr="00A305AD">
              <w:rPr>
                <w:rStyle w:val="InstructionsTabelleText"/>
                <w:rFonts w:ascii="Times New Roman" w:hAnsi="Times New Roman"/>
                <w:bCs/>
              </w:rPr>
              <w:t xml:space="preserve">and </w:t>
            </w:r>
            <w:r w:rsidR="008D7F9F" w:rsidRPr="00A305AD">
              <w:rPr>
                <w:rStyle w:val="InstructionsTabelleText"/>
                <w:rFonts w:ascii="Times New Roman" w:hAnsi="Times New Roman"/>
                <w:bCs/>
              </w:rPr>
              <w:t>5</w:t>
            </w:r>
            <w:r w:rsidR="00224121" w:rsidRPr="00A305AD">
              <w:rPr>
                <w:rStyle w:val="InstructionsTabelleText"/>
                <w:rFonts w:ascii="Times New Roman" w:hAnsi="Times New Roman"/>
                <w:bCs/>
              </w:rPr>
              <w:t xml:space="preserve"> </w:t>
            </w:r>
            <w:r w:rsidR="00224121" w:rsidRPr="00A305AD">
              <w:rPr>
                <w:rFonts w:ascii="Times New Roman" w:hAnsi="Times New Roman"/>
                <w:szCs w:val="20"/>
                <w:lang w:eastAsia="de-DE"/>
              </w:rPr>
              <w:t>of Annex V</w:t>
            </w:r>
          </w:p>
        </w:tc>
        <w:tc>
          <w:tcPr>
            <w:tcW w:w="9781" w:type="dxa"/>
            <w:shd w:val="clear" w:color="auto" w:fill="FFFFFF"/>
          </w:tcPr>
          <w:p w14:paraId="62D1A667" w14:textId="70C65752" w:rsidR="008703D3" w:rsidRPr="00A305AD" w:rsidRDefault="008703D3" w:rsidP="00623D1E">
            <w:pPr>
              <w:pStyle w:val="InstructionsText"/>
            </w:pPr>
            <w:r w:rsidRPr="00A305AD">
              <w:rPr>
                <w:rStyle w:val="InstructionsTabelleText"/>
                <w:rFonts w:ascii="Times New Roman" w:hAnsi="Times New Roman"/>
              </w:rPr>
              <w:t xml:space="preserve">The </w:t>
            </w:r>
            <w:r w:rsidR="00DF1042" w:rsidRPr="00A305AD">
              <w:rPr>
                <w:rStyle w:val="InstructionsTabelleText"/>
                <w:rFonts w:ascii="Times New Roman" w:hAnsi="Times New Roman"/>
              </w:rPr>
              <w:t>p</w:t>
            </w:r>
            <w:r w:rsidRPr="00A305AD">
              <w:rPr>
                <w:rStyle w:val="InstructionsTabelleText"/>
                <w:rFonts w:ascii="Times New Roman" w:hAnsi="Times New Roman"/>
              </w:rPr>
              <w:t>ortfolio number</w:t>
            </w:r>
            <w:r w:rsidR="008D7F9F" w:rsidRPr="00A305AD">
              <w:rPr>
                <w:rStyle w:val="InstructionsTabelleText"/>
                <w:rFonts w:ascii="Times New Roman" w:hAnsi="Times New Roman"/>
              </w:rPr>
              <w:t xml:space="preserve"> t</w:t>
            </w:r>
            <w:r w:rsidRPr="00A305AD">
              <w:rPr>
                <w:rStyle w:val="InstructionsTabelleText"/>
                <w:rFonts w:ascii="Times New Roman" w:hAnsi="Times New Roman"/>
              </w:rPr>
              <w:t>aken from Annex V</w:t>
            </w:r>
            <w:r w:rsidR="00434413" w:rsidRPr="00A305AD">
              <w:rPr>
                <w:rStyle w:val="InstructionsTabelleText"/>
                <w:rFonts w:ascii="Times New Roman" w:hAnsi="Times New Roman"/>
              </w:rPr>
              <w:t xml:space="preserve"> </w:t>
            </w:r>
            <w:r w:rsidRPr="00A305AD">
              <w:rPr>
                <w:rStyle w:val="InstructionsTabelleText"/>
                <w:rFonts w:ascii="Times New Roman" w:hAnsi="Times New Roman"/>
              </w:rPr>
              <w:t>shall be reported.</w:t>
            </w:r>
          </w:p>
        </w:tc>
      </w:tr>
    </w:tbl>
    <w:p w14:paraId="6410FA76" w14:textId="77777777" w:rsidR="006D769D" w:rsidRPr="00A305AD" w:rsidRDefault="006D769D" w:rsidP="00B75444">
      <w:pPr>
        <w:rPr>
          <w:rFonts w:ascii="Times New Roman" w:hAnsi="Times New Roman"/>
          <w:szCs w:val="20"/>
        </w:rPr>
      </w:pPr>
    </w:p>
    <w:tbl>
      <w:tblPr>
        <w:tblW w:w="14316" w:type="dxa"/>
        <w:tblInd w:w="1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992"/>
        <w:gridCol w:w="1714"/>
        <w:gridCol w:w="1829"/>
        <w:gridCol w:w="9781"/>
      </w:tblGrid>
      <w:tr w:rsidR="00BA04DD" w:rsidRPr="00A305AD" w14:paraId="230F584D" w14:textId="77777777" w:rsidTr="00BA04DD">
        <w:tc>
          <w:tcPr>
            <w:tcW w:w="992" w:type="dxa"/>
            <w:shd w:val="clear" w:color="auto" w:fill="D9D9D9"/>
          </w:tcPr>
          <w:p w14:paraId="7A6559E1" w14:textId="77777777" w:rsidR="00BA04DD" w:rsidRPr="00A305AD" w:rsidRDefault="00BA04DD" w:rsidP="00AF67FB">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14" w:type="dxa"/>
            <w:shd w:val="clear" w:color="auto" w:fill="D9D9D9"/>
          </w:tcPr>
          <w:p w14:paraId="1D3604DA" w14:textId="77777777" w:rsidR="00BA04DD" w:rsidRPr="00A305AD" w:rsidRDefault="00BA04DD" w:rsidP="00AF67FB">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29" w:type="dxa"/>
            <w:shd w:val="clear" w:color="auto" w:fill="D9D9D9"/>
          </w:tcPr>
          <w:p w14:paraId="3C64D944" w14:textId="77777777" w:rsidR="00BA04DD" w:rsidRPr="00A305AD" w:rsidRDefault="00BA04DD" w:rsidP="00AF67FB">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03EFD6C8" w14:textId="77777777" w:rsidR="00BA04DD" w:rsidRPr="00A305AD" w:rsidRDefault="00BA04DD" w:rsidP="00AF67FB">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477489" w:rsidRPr="00A305AD" w14:paraId="1A9BFAC0" w14:textId="77777777" w:rsidTr="00BA04DD">
        <w:tc>
          <w:tcPr>
            <w:tcW w:w="992" w:type="dxa"/>
          </w:tcPr>
          <w:p w14:paraId="1EBB4ACE" w14:textId="3B9A3AE5" w:rsidR="00477489" w:rsidRPr="00A305AD" w:rsidRDefault="00216355" w:rsidP="00AF67F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3E4546" w:rsidRPr="00A305AD">
              <w:rPr>
                <w:rFonts w:ascii="Times New Roman" w:hAnsi="Times New Roman"/>
                <w:szCs w:val="20"/>
                <w:lang w:eastAsia="de-DE"/>
              </w:rPr>
              <w:t>0</w:t>
            </w:r>
            <w:r w:rsidR="00477489" w:rsidRPr="00A305AD">
              <w:rPr>
                <w:rFonts w:ascii="Times New Roman" w:hAnsi="Times New Roman"/>
                <w:szCs w:val="20"/>
                <w:lang w:eastAsia="de-DE"/>
              </w:rPr>
              <w:t>10</w:t>
            </w:r>
          </w:p>
        </w:tc>
        <w:tc>
          <w:tcPr>
            <w:tcW w:w="1714" w:type="dxa"/>
          </w:tcPr>
          <w:p w14:paraId="12318998"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Date</w:t>
            </w:r>
          </w:p>
        </w:tc>
        <w:tc>
          <w:tcPr>
            <w:tcW w:w="1829" w:type="dxa"/>
          </w:tcPr>
          <w:p w14:paraId="11784E02" w14:textId="5BFD586B" w:rsidR="00477489" w:rsidRPr="00A305AD" w:rsidRDefault="00477489" w:rsidP="003E4546">
            <w:pPr>
              <w:spacing w:before="0" w:after="0"/>
              <w:ind w:left="33"/>
              <w:rPr>
                <w:rFonts w:ascii="Times New Roman" w:hAnsi="Times New Roman"/>
                <w:szCs w:val="20"/>
                <w:lang w:eastAsia="de-DE"/>
              </w:rPr>
            </w:pPr>
            <w:proofErr w:type="gramStart"/>
            <w:r w:rsidRPr="00A305AD">
              <w:rPr>
                <w:rStyle w:val="InstructionsTabelleText"/>
                <w:rFonts w:ascii="Times New Roman" w:hAnsi="Times New Roman"/>
                <w:bCs/>
              </w:rPr>
              <w:t>Article 365(1)</w:t>
            </w:r>
            <w:r w:rsidR="00F95355" w:rsidRPr="00A305AD">
              <w:rPr>
                <w:rStyle w:val="InstructionsTabelleText"/>
                <w:rFonts w:ascii="Times New Roman" w:hAnsi="Times New Roman"/>
                <w:bCs/>
              </w:rPr>
              <w:t xml:space="preserve"> point </w:t>
            </w:r>
            <w:r w:rsidR="003E4546" w:rsidRPr="00A305AD">
              <w:rPr>
                <w:rStyle w:val="InstructionsTabelleText"/>
                <w:rFonts w:ascii="Times New Roman" w:hAnsi="Times New Roman"/>
                <w:bCs/>
              </w:rPr>
              <w:t>(d)</w:t>
            </w:r>
            <w:r w:rsidR="00D13471" w:rsidRPr="00A305AD">
              <w:rPr>
                <w:rStyle w:val="InstructionsTabelleText"/>
                <w:rFonts w:ascii="Times New Roman" w:hAnsi="Times New Roman"/>
                <w:bCs/>
              </w:rPr>
              <w:t>,</w:t>
            </w:r>
            <w:proofErr w:type="gramEnd"/>
            <w:r w:rsidR="003A1B94" w:rsidRPr="00A305AD">
              <w:rPr>
                <w:rStyle w:val="InstructionsTabelleText"/>
                <w:rFonts w:ascii="Times New Roman" w:hAnsi="Times New Roman"/>
                <w:bCs/>
              </w:rPr>
              <w:t xml:space="preserve"> of </w:t>
            </w:r>
            <w:r w:rsidR="00F200C2" w:rsidRPr="00A305AD">
              <w:rPr>
                <w:rFonts w:ascii="Times New Roman" w:hAnsi="Times New Roman"/>
                <w:szCs w:val="20"/>
                <w:lang w:eastAsia="de-DE"/>
              </w:rPr>
              <w:t>Regulation (EU) No 575/2013</w:t>
            </w:r>
          </w:p>
        </w:tc>
        <w:tc>
          <w:tcPr>
            <w:tcW w:w="9781" w:type="dxa"/>
          </w:tcPr>
          <w:p w14:paraId="4F5568A2" w14:textId="10AE95AD" w:rsidR="00477489" w:rsidRPr="00A305AD" w:rsidRDefault="001404E9" w:rsidP="00FD3588">
            <w:pPr>
              <w:spacing w:before="0" w:after="0"/>
              <w:ind w:left="33"/>
              <w:rPr>
                <w:rFonts w:ascii="Times New Roman" w:hAnsi="Times New Roman"/>
                <w:szCs w:val="20"/>
                <w:lang w:eastAsia="de-DE"/>
              </w:rPr>
            </w:pPr>
            <w:r w:rsidRPr="00A305AD">
              <w:rPr>
                <w:rFonts w:ascii="Times New Roman" w:hAnsi="Times New Roman"/>
                <w:szCs w:val="20"/>
                <w:lang w:eastAsia="de-DE"/>
              </w:rPr>
              <w:t>On e</w:t>
            </w:r>
            <w:r w:rsidR="00477489" w:rsidRPr="00A305AD">
              <w:rPr>
                <w:rFonts w:ascii="Times New Roman" w:hAnsi="Times New Roman"/>
                <w:szCs w:val="20"/>
                <w:lang w:eastAsia="de-DE"/>
              </w:rPr>
              <w:t xml:space="preserve">ach business day, </w:t>
            </w:r>
            <w:r w:rsidR="00B86740" w:rsidRPr="00A305AD">
              <w:rPr>
                <w:rFonts w:ascii="Times New Roman" w:hAnsi="Times New Roman"/>
                <w:szCs w:val="20"/>
                <w:lang w:eastAsia="de-DE"/>
              </w:rPr>
              <w:t xml:space="preserve">determined in accordance with </w:t>
            </w:r>
            <w:r w:rsidR="00477489" w:rsidRPr="00A305AD">
              <w:rPr>
                <w:rFonts w:ascii="Times New Roman" w:hAnsi="Times New Roman"/>
                <w:szCs w:val="20"/>
                <w:lang w:eastAsia="de-DE"/>
              </w:rPr>
              <w:t xml:space="preserve">the calendar in the institution’s jurisdiction, </w:t>
            </w:r>
            <w:r w:rsidR="0093110B" w:rsidRPr="00A305AD">
              <w:rPr>
                <w:rFonts w:ascii="Times New Roman" w:hAnsi="Times New Roman"/>
                <w:szCs w:val="20"/>
                <w:lang w:eastAsia="de-DE"/>
              </w:rPr>
              <w:t xml:space="preserve">institutions </w:t>
            </w:r>
            <w:r w:rsidRPr="00A305AD">
              <w:rPr>
                <w:rFonts w:ascii="Times New Roman" w:hAnsi="Times New Roman"/>
                <w:szCs w:val="20"/>
                <w:lang w:eastAsia="de-DE"/>
              </w:rPr>
              <w:t>shall provide the P&amp;L series used to ca</w:t>
            </w:r>
            <w:r w:rsidR="00EE638A" w:rsidRPr="00A305AD">
              <w:rPr>
                <w:rFonts w:ascii="Times New Roman" w:hAnsi="Times New Roman"/>
                <w:szCs w:val="20"/>
                <w:lang w:eastAsia="de-DE"/>
              </w:rPr>
              <w:t>lculate VaR in C107.02 c</w:t>
            </w:r>
            <w:r w:rsidR="00216355" w:rsidRPr="00A305AD">
              <w:rPr>
                <w:rFonts w:ascii="Times New Roman" w:hAnsi="Times New Roman"/>
                <w:szCs w:val="20"/>
                <w:lang w:eastAsia="de-DE"/>
              </w:rPr>
              <w:t>olumn 00</w:t>
            </w:r>
            <w:r w:rsidR="00EE638A" w:rsidRPr="00A305AD">
              <w:rPr>
                <w:rFonts w:ascii="Times New Roman" w:hAnsi="Times New Roman"/>
                <w:szCs w:val="20"/>
                <w:lang w:eastAsia="de-DE"/>
              </w:rPr>
              <w:t>1</w:t>
            </w:r>
            <w:r w:rsidRPr="00A305AD">
              <w:rPr>
                <w:rFonts w:ascii="Times New Roman" w:hAnsi="Times New Roman"/>
                <w:szCs w:val="20"/>
                <w:lang w:eastAsia="de-DE"/>
              </w:rPr>
              <w:t xml:space="preserve">0 with a minimum of 250 observations </w:t>
            </w:r>
            <w:r w:rsidR="00F0548B" w:rsidRPr="00A305AD">
              <w:rPr>
                <w:rFonts w:ascii="Times New Roman" w:hAnsi="Times New Roman"/>
                <w:szCs w:val="20"/>
                <w:lang w:eastAsia="de-DE"/>
              </w:rPr>
              <w:t xml:space="preserve">starting from </w:t>
            </w:r>
            <w:r w:rsidR="001F2AA7" w:rsidRPr="00A305AD">
              <w:rPr>
                <w:rFonts w:ascii="Times New Roman" w:hAnsi="Times New Roman"/>
                <w:szCs w:val="20"/>
                <w:lang w:eastAsia="de-DE"/>
              </w:rPr>
              <w:t xml:space="preserve">the </w:t>
            </w:r>
            <w:r w:rsidR="004C74D9" w:rsidRPr="00A305AD">
              <w:rPr>
                <w:rFonts w:ascii="Times New Roman" w:hAnsi="Times New Roman"/>
                <w:szCs w:val="20"/>
                <w:lang w:eastAsia="de-DE"/>
              </w:rPr>
              <w:t>‘</w:t>
            </w:r>
            <w:r w:rsidR="00C06011" w:rsidRPr="00A305AD">
              <w:rPr>
                <w:rFonts w:ascii="Times New Roman" w:hAnsi="Times New Roman"/>
              </w:rPr>
              <w:t>RM (and final ASA) final reference date</w:t>
            </w:r>
            <w:r w:rsidR="004C74D9" w:rsidRPr="00A305AD">
              <w:rPr>
                <w:rFonts w:ascii="Times New Roman" w:hAnsi="Times New Roman"/>
              </w:rPr>
              <w:t>’</w:t>
            </w:r>
            <w:r w:rsidR="001F2AA7" w:rsidRPr="00A305AD">
              <w:rPr>
                <w:rFonts w:ascii="Times New Roman" w:hAnsi="Times New Roman"/>
                <w:szCs w:val="20"/>
                <w:lang w:eastAsia="de-DE"/>
              </w:rPr>
              <w:t xml:space="preserve">, </w:t>
            </w:r>
            <w:r w:rsidR="004E665F" w:rsidRPr="00A305AD">
              <w:rPr>
                <w:rFonts w:ascii="Times New Roman" w:hAnsi="Times New Roman"/>
                <w:szCs w:val="20"/>
                <w:lang w:eastAsia="de-DE"/>
              </w:rPr>
              <w:t xml:space="preserve">as specified in </w:t>
            </w:r>
            <w:r w:rsidR="001F2AA7" w:rsidRPr="00A305AD">
              <w:rPr>
                <w:rFonts w:ascii="Times New Roman" w:hAnsi="Times New Roman"/>
                <w:szCs w:val="20"/>
                <w:lang w:eastAsia="de-DE"/>
              </w:rPr>
              <w:t xml:space="preserve"> Section 1</w:t>
            </w:r>
            <w:r w:rsidR="00D13471" w:rsidRPr="00A305AD">
              <w:rPr>
                <w:rFonts w:ascii="Times New Roman" w:hAnsi="Times New Roman"/>
                <w:szCs w:val="20"/>
                <w:lang w:eastAsia="de-DE"/>
              </w:rPr>
              <w:t>, point</w:t>
            </w:r>
            <w:r w:rsidR="001F2AA7" w:rsidRPr="00A305AD">
              <w:rPr>
                <w:rFonts w:ascii="Times New Roman" w:hAnsi="Times New Roman"/>
                <w:szCs w:val="20"/>
                <w:lang w:eastAsia="de-DE"/>
              </w:rPr>
              <w:t xml:space="preserve"> (b)(v)</w:t>
            </w:r>
            <w:r w:rsidR="00224121" w:rsidRPr="00A305AD">
              <w:rPr>
                <w:rFonts w:ascii="Times New Roman" w:hAnsi="Times New Roman"/>
                <w:szCs w:val="20"/>
                <w:lang w:eastAsia="de-DE"/>
              </w:rPr>
              <w:t>, of Annex V</w:t>
            </w:r>
            <w:r w:rsidR="001F2AA7" w:rsidRPr="00A305AD">
              <w:rPr>
                <w:rFonts w:ascii="Times New Roman" w:hAnsi="Times New Roman"/>
                <w:szCs w:val="20"/>
                <w:lang w:eastAsia="de-DE"/>
              </w:rPr>
              <w:t>,</w:t>
            </w:r>
            <w:r w:rsidR="00FD3588" w:rsidRPr="00A305AD">
              <w:rPr>
                <w:rFonts w:ascii="Times New Roman" w:hAnsi="Times New Roman"/>
                <w:szCs w:val="20"/>
                <w:lang w:eastAsia="de-DE"/>
              </w:rPr>
              <w:t xml:space="preserve"> </w:t>
            </w:r>
            <w:r w:rsidR="00F0548B" w:rsidRPr="00A305AD">
              <w:rPr>
                <w:rFonts w:ascii="Times New Roman" w:hAnsi="Times New Roman"/>
                <w:szCs w:val="20"/>
                <w:lang w:eastAsia="de-DE"/>
              </w:rPr>
              <w:t xml:space="preserve">and going backward. </w:t>
            </w:r>
          </w:p>
        </w:tc>
      </w:tr>
      <w:tr w:rsidR="00477489" w:rsidRPr="00A305AD" w14:paraId="0E0C5C22" w14:textId="77777777" w:rsidTr="00BA04DD">
        <w:tc>
          <w:tcPr>
            <w:tcW w:w="992" w:type="dxa"/>
          </w:tcPr>
          <w:p w14:paraId="6CEF60CD" w14:textId="7E491841" w:rsidR="00477489" w:rsidRPr="00A305AD" w:rsidRDefault="00216355" w:rsidP="00AF67F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3E4546" w:rsidRPr="00A305AD">
              <w:rPr>
                <w:rFonts w:ascii="Times New Roman" w:hAnsi="Times New Roman"/>
                <w:szCs w:val="20"/>
                <w:lang w:eastAsia="de-DE"/>
              </w:rPr>
              <w:t>0</w:t>
            </w:r>
            <w:r w:rsidR="00477489" w:rsidRPr="00A305AD">
              <w:rPr>
                <w:rFonts w:ascii="Times New Roman" w:hAnsi="Times New Roman"/>
                <w:szCs w:val="20"/>
                <w:lang w:eastAsia="de-DE"/>
              </w:rPr>
              <w:t>20</w:t>
            </w:r>
          </w:p>
        </w:tc>
        <w:tc>
          <w:tcPr>
            <w:tcW w:w="1714" w:type="dxa"/>
          </w:tcPr>
          <w:p w14:paraId="36619C7F"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Daily P&amp;L</w:t>
            </w:r>
          </w:p>
        </w:tc>
        <w:tc>
          <w:tcPr>
            <w:tcW w:w="1829" w:type="dxa"/>
          </w:tcPr>
          <w:p w14:paraId="59BD9013" w14:textId="77777777" w:rsidR="00477489" w:rsidRPr="00A305AD" w:rsidRDefault="00477489" w:rsidP="00AF67FB">
            <w:pPr>
              <w:spacing w:before="0" w:after="0"/>
              <w:ind w:left="33"/>
              <w:rPr>
                <w:rFonts w:ascii="Times New Roman" w:hAnsi="Times New Roman"/>
                <w:szCs w:val="20"/>
                <w:lang w:eastAsia="de-DE"/>
              </w:rPr>
            </w:pPr>
          </w:p>
        </w:tc>
        <w:tc>
          <w:tcPr>
            <w:tcW w:w="9781" w:type="dxa"/>
          </w:tcPr>
          <w:p w14:paraId="584CFDDF" w14:textId="2BA9583D" w:rsidR="00D978D9" w:rsidRPr="00A305AD" w:rsidRDefault="00033597" w:rsidP="006D769D">
            <w:pPr>
              <w:spacing w:before="0" w:after="0"/>
              <w:ind w:left="33"/>
              <w:rPr>
                <w:rFonts w:ascii="Times New Roman" w:hAnsi="Times New Roman"/>
                <w:szCs w:val="20"/>
                <w:lang w:eastAsia="de-DE"/>
              </w:rPr>
            </w:pPr>
            <w:r w:rsidRPr="00A305AD">
              <w:rPr>
                <w:rFonts w:ascii="Times New Roman" w:hAnsi="Times New Roman"/>
                <w:szCs w:val="20"/>
                <w:lang w:eastAsia="de-DE"/>
              </w:rPr>
              <w:t>Institutions</w:t>
            </w:r>
            <w:r w:rsidR="00864627" w:rsidRPr="00A305AD">
              <w:rPr>
                <w:rFonts w:ascii="Times New Roman" w:hAnsi="Times New Roman"/>
                <w:szCs w:val="20"/>
                <w:lang w:eastAsia="de-DE"/>
              </w:rPr>
              <w:t xml:space="preserve"> that calculate VaR using </w:t>
            </w:r>
            <w:r w:rsidR="00086801" w:rsidRPr="00A305AD">
              <w:rPr>
                <w:rFonts w:ascii="Times New Roman" w:hAnsi="Times New Roman"/>
                <w:szCs w:val="20"/>
                <w:lang w:eastAsia="de-DE"/>
              </w:rPr>
              <w:t>h</w:t>
            </w:r>
            <w:r w:rsidR="00864627" w:rsidRPr="00A305AD">
              <w:rPr>
                <w:rFonts w:ascii="Times New Roman" w:hAnsi="Times New Roman"/>
                <w:szCs w:val="20"/>
                <w:lang w:eastAsia="de-DE"/>
              </w:rPr>
              <w:t xml:space="preserve">istorical </w:t>
            </w:r>
            <w:r w:rsidR="00086801" w:rsidRPr="00A305AD">
              <w:rPr>
                <w:rFonts w:ascii="Times New Roman" w:hAnsi="Times New Roman"/>
                <w:szCs w:val="20"/>
                <w:lang w:eastAsia="de-DE"/>
              </w:rPr>
              <w:t xml:space="preserve">simulation </w:t>
            </w:r>
            <w:r w:rsidR="00864627" w:rsidRPr="00A305AD">
              <w:rPr>
                <w:rFonts w:ascii="Times New Roman" w:hAnsi="Times New Roman"/>
                <w:szCs w:val="20"/>
                <w:lang w:eastAsia="de-DE"/>
              </w:rPr>
              <w:t xml:space="preserve">shall fill the </w:t>
            </w:r>
            <w:proofErr w:type="gramStart"/>
            <w:r w:rsidR="004D1A9B" w:rsidRPr="00A305AD">
              <w:rPr>
                <w:rFonts w:ascii="Times New Roman" w:hAnsi="Times New Roman"/>
                <w:szCs w:val="20"/>
                <w:lang w:eastAsia="de-DE"/>
              </w:rPr>
              <w:t>full length</w:t>
            </w:r>
            <w:proofErr w:type="gramEnd"/>
            <w:r w:rsidR="004D1A9B" w:rsidRPr="00A305AD">
              <w:rPr>
                <w:rFonts w:ascii="Times New Roman" w:hAnsi="Times New Roman"/>
                <w:szCs w:val="20"/>
                <w:lang w:eastAsia="de-DE"/>
              </w:rPr>
              <w:t xml:space="preserve"> historic series used by the </w:t>
            </w:r>
            <w:r w:rsidR="0093110B" w:rsidRPr="00A305AD">
              <w:rPr>
                <w:rFonts w:ascii="Times New Roman" w:hAnsi="Times New Roman"/>
                <w:szCs w:val="20"/>
                <w:lang w:eastAsia="de-DE"/>
              </w:rPr>
              <w:t>institution</w:t>
            </w:r>
            <w:r w:rsidR="004D1A9B" w:rsidRPr="00A305AD">
              <w:rPr>
                <w:rFonts w:ascii="Times New Roman" w:hAnsi="Times New Roman"/>
                <w:szCs w:val="20"/>
                <w:lang w:eastAsia="de-DE"/>
              </w:rPr>
              <w:t xml:space="preserve">, with a </w:t>
            </w:r>
            <w:r w:rsidR="0031264D" w:rsidRPr="00A305AD">
              <w:rPr>
                <w:rFonts w:ascii="Times New Roman" w:hAnsi="Times New Roman"/>
                <w:szCs w:val="20"/>
                <w:lang w:eastAsia="de-DE"/>
              </w:rPr>
              <w:t>minimum</w:t>
            </w:r>
            <w:r w:rsidR="004D1A9B" w:rsidRPr="00A305AD">
              <w:rPr>
                <w:rFonts w:ascii="Times New Roman" w:hAnsi="Times New Roman"/>
                <w:szCs w:val="20"/>
                <w:lang w:eastAsia="de-DE"/>
              </w:rPr>
              <w:t xml:space="preserve"> of </w:t>
            </w:r>
            <w:r w:rsidR="00864627" w:rsidRPr="00A305AD">
              <w:rPr>
                <w:rFonts w:ascii="Times New Roman" w:hAnsi="Times New Roman"/>
                <w:szCs w:val="20"/>
                <w:lang w:eastAsia="de-DE"/>
              </w:rPr>
              <w:t>one-year data series</w:t>
            </w:r>
            <w:r w:rsidR="004D1A9B" w:rsidRPr="00A305AD">
              <w:rPr>
                <w:rFonts w:ascii="Times New Roman" w:hAnsi="Times New Roman"/>
                <w:szCs w:val="20"/>
                <w:lang w:eastAsia="de-DE"/>
              </w:rPr>
              <w:t>,</w:t>
            </w:r>
            <w:r w:rsidR="00864627" w:rsidRPr="00A305AD">
              <w:rPr>
                <w:rFonts w:ascii="Times New Roman" w:hAnsi="Times New Roman"/>
                <w:szCs w:val="20"/>
                <w:lang w:eastAsia="de-DE"/>
              </w:rPr>
              <w:t xml:space="preserve"> </w:t>
            </w:r>
            <w:r w:rsidR="00477489" w:rsidRPr="00A305AD">
              <w:rPr>
                <w:rFonts w:ascii="Times New Roman" w:hAnsi="Times New Roman"/>
                <w:szCs w:val="20"/>
                <w:lang w:eastAsia="de-DE"/>
              </w:rPr>
              <w:t xml:space="preserve">with the portfolio valuation change (i.e. daily P&amp;L) </w:t>
            </w:r>
            <w:proofErr w:type="gramStart"/>
            <w:r w:rsidR="00477489" w:rsidRPr="00A305AD">
              <w:rPr>
                <w:rFonts w:ascii="Times New Roman" w:hAnsi="Times New Roman"/>
                <w:szCs w:val="20"/>
                <w:lang w:eastAsia="de-DE"/>
              </w:rPr>
              <w:t xml:space="preserve">produced </w:t>
            </w:r>
            <w:r w:rsidR="00AA4125" w:rsidRPr="00A305AD">
              <w:rPr>
                <w:rFonts w:ascii="Times New Roman" w:hAnsi="Times New Roman"/>
                <w:szCs w:val="20"/>
                <w:lang w:eastAsia="de-DE"/>
              </w:rPr>
              <w:t xml:space="preserve"> by</w:t>
            </w:r>
            <w:proofErr w:type="gramEnd"/>
            <w:r w:rsidR="00AA4125" w:rsidRPr="00A305AD">
              <w:rPr>
                <w:rFonts w:ascii="Times New Roman" w:hAnsi="Times New Roman"/>
                <w:szCs w:val="20"/>
                <w:lang w:eastAsia="de-DE"/>
              </w:rPr>
              <w:t xml:space="preserve"> using historically simulated daily risk factor changes (i.e. the daily P&amp;L series used to derive the regulatory 1-day VaR).</w:t>
            </w:r>
          </w:p>
          <w:p w14:paraId="1CB42D1B" w14:textId="77777777" w:rsidR="00477489" w:rsidRPr="00A305AD" w:rsidRDefault="00477489" w:rsidP="006D769D">
            <w:pPr>
              <w:spacing w:before="0" w:after="0"/>
              <w:ind w:left="33"/>
              <w:rPr>
                <w:rFonts w:ascii="Times New Roman" w:hAnsi="Times New Roman"/>
                <w:szCs w:val="20"/>
                <w:lang w:eastAsia="de-DE"/>
              </w:rPr>
            </w:pPr>
          </w:p>
          <w:p w14:paraId="47331729" w14:textId="474A12FE" w:rsidR="00477489" w:rsidRPr="00A305AD" w:rsidRDefault="00477489">
            <w:pPr>
              <w:spacing w:before="0" w:after="0"/>
              <w:ind w:left="33"/>
              <w:rPr>
                <w:rFonts w:ascii="Times New Roman" w:hAnsi="Times New Roman"/>
                <w:szCs w:val="20"/>
                <w:lang w:eastAsia="de-DE"/>
              </w:rPr>
            </w:pPr>
            <w:r w:rsidRPr="00A305AD">
              <w:rPr>
                <w:rFonts w:ascii="Times New Roman" w:hAnsi="Times New Roman"/>
                <w:szCs w:val="20"/>
                <w:lang w:eastAsia="de-DE"/>
              </w:rPr>
              <w:t xml:space="preserve">In case </w:t>
            </w:r>
            <w:r w:rsidR="00B22AE5" w:rsidRPr="00A305AD">
              <w:rPr>
                <w:rFonts w:ascii="Times New Roman" w:hAnsi="Times New Roman"/>
                <w:szCs w:val="20"/>
                <w:lang w:eastAsia="de-DE"/>
              </w:rPr>
              <w:t xml:space="preserve">a </w:t>
            </w:r>
            <w:r w:rsidRPr="00A305AD">
              <w:rPr>
                <w:rFonts w:ascii="Times New Roman" w:hAnsi="Times New Roman"/>
                <w:szCs w:val="20"/>
                <w:lang w:eastAsia="de-DE"/>
              </w:rPr>
              <w:t xml:space="preserve">day is a bank holiday in the </w:t>
            </w:r>
            <w:r w:rsidR="00A249EE" w:rsidRPr="00A305AD">
              <w:rPr>
                <w:rFonts w:ascii="Times New Roman" w:hAnsi="Times New Roman"/>
                <w:szCs w:val="20"/>
                <w:lang w:eastAsia="de-DE"/>
              </w:rPr>
              <w:t xml:space="preserve">relevant </w:t>
            </w:r>
            <w:r w:rsidRPr="00A305AD">
              <w:rPr>
                <w:rFonts w:ascii="Times New Roman" w:hAnsi="Times New Roman"/>
                <w:szCs w:val="20"/>
                <w:lang w:eastAsia="de-DE"/>
              </w:rPr>
              <w:t xml:space="preserve">jurisdiction, </w:t>
            </w:r>
            <w:r w:rsidR="003E4546" w:rsidRPr="00A305AD">
              <w:rPr>
                <w:rFonts w:ascii="Times New Roman" w:hAnsi="Times New Roman"/>
                <w:szCs w:val="20"/>
                <w:lang w:eastAsia="de-DE"/>
              </w:rPr>
              <w:t>this cell</w:t>
            </w:r>
            <w:r w:rsidRPr="00A305AD">
              <w:rPr>
                <w:rFonts w:ascii="Times New Roman" w:hAnsi="Times New Roman"/>
                <w:szCs w:val="20"/>
                <w:lang w:eastAsia="de-DE"/>
              </w:rPr>
              <w:t xml:space="preserve"> shall </w:t>
            </w:r>
            <w:r w:rsidR="003E4546" w:rsidRPr="00A305AD">
              <w:rPr>
                <w:rFonts w:ascii="Times New Roman" w:hAnsi="Times New Roman"/>
                <w:szCs w:val="20"/>
                <w:lang w:eastAsia="de-DE"/>
              </w:rPr>
              <w:t>be left blank</w:t>
            </w:r>
            <w:r w:rsidRPr="00A305AD">
              <w:rPr>
                <w:rFonts w:ascii="Times New Roman" w:hAnsi="Times New Roman"/>
                <w:szCs w:val="20"/>
                <w:lang w:eastAsia="de-DE"/>
              </w:rPr>
              <w:t xml:space="preserve"> (i.e. a zero P&amp;L </w:t>
            </w:r>
            <w:r w:rsidR="00D978D9" w:rsidRPr="00A305AD">
              <w:rPr>
                <w:rFonts w:ascii="Times New Roman" w:hAnsi="Times New Roman"/>
                <w:szCs w:val="20"/>
                <w:lang w:eastAsia="de-DE"/>
              </w:rPr>
              <w:t xml:space="preserve">shall be reported </w:t>
            </w:r>
            <w:r w:rsidR="00086801" w:rsidRPr="00A305AD">
              <w:rPr>
                <w:rFonts w:ascii="Times New Roman" w:hAnsi="Times New Roman"/>
                <w:szCs w:val="20"/>
                <w:lang w:eastAsia="de-DE"/>
              </w:rPr>
              <w:t xml:space="preserve">only </w:t>
            </w:r>
            <w:r w:rsidR="00B63AE6" w:rsidRPr="00A305AD">
              <w:rPr>
                <w:rFonts w:ascii="Times New Roman" w:hAnsi="Times New Roman"/>
                <w:szCs w:val="20"/>
                <w:lang w:eastAsia="de-DE"/>
              </w:rPr>
              <w:t xml:space="preserve">where </w:t>
            </w:r>
            <w:r w:rsidRPr="00A305AD">
              <w:rPr>
                <w:rFonts w:ascii="Times New Roman" w:hAnsi="Times New Roman"/>
                <w:szCs w:val="20"/>
                <w:lang w:eastAsia="de-DE"/>
              </w:rPr>
              <w:t xml:space="preserve">there was no change in the hypothetical value of the portfolio on a given </w:t>
            </w:r>
            <w:r w:rsidR="00D978D9" w:rsidRPr="00A305AD">
              <w:rPr>
                <w:rFonts w:ascii="Times New Roman" w:hAnsi="Times New Roman"/>
                <w:szCs w:val="20"/>
                <w:lang w:eastAsia="de-DE"/>
              </w:rPr>
              <w:t xml:space="preserve">business </w:t>
            </w:r>
            <w:r w:rsidRPr="00A305AD">
              <w:rPr>
                <w:rFonts w:ascii="Times New Roman" w:hAnsi="Times New Roman"/>
                <w:szCs w:val="20"/>
                <w:lang w:eastAsia="de-DE"/>
              </w:rPr>
              <w:t>day).</w:t>
            </w:r>
          </w:p>
        </w:tc>
      </w:tr>
    </w:tbl>
    <w:p w14:paraId="0B374ED5" w14:textId="77777777" w:rsidR="00CA1B9B" w:rsidRPr="00A305AD" w:rsidRDefault="00CA1B9B" w:rsidP="00C43DCF">
      <w:pPr>
        <w:rPr>
          <w:rStyle w:val="InstructionsTabelleText"/>
          <w:rFonts w:ascii="Times New Roman" w:hAnsi="Times New Roman"/>
          <w:szCs w:val="20"/>
        </w:rPr>
      </w:pPr>
    </w:p>
    <w:p w14:paraId="63D809FC" w14:textId="77777777" w:rsidR="001F1AEB" w:rsidRPr="00A305AD" w:rsidRDefault="00CA1B9B" w:rsidP="000B211D">
      <w:pPr>
        <w:pStyle w:val="Heading3"/>
      </w:pPr>
      <w:r w:rsidRPr="00A305AD">
        <w:rPr>
          <w:rStyle w:val="InstructionsTabelleText"/>
          <w:rFonts w:ascii="Times New Roman" w:hAnsi="Times New Roman"/>
          <w:lang w:val="en-GB"/>
        </w:rPr>
        <w:br w:type="page"/>
      </w:r>
      <w:bookmarkStart w:id="23" w:name="_Toc199237750"/>
      <w:r w:rsidR="007B03CE" w:rsidRPr="00A305AD">
        <w:lastRenderedPageBreak/>
        <w:t xml:space="preserve">C 109.01 – </w:t>
      </w:r>
      <w:r w:rsidR="00B70767" w:rsidRPr="00A305AD">
        <w:t>IRC</w:t>
      </w:r>
      <w:r w:rsidR="007B03CE" w:rsidRPr="00A305AD">
        <w:t>.</w:t>
      </w:r>
      <w:r w:rsidR="001F1AEB" w:rsidRPr="00A305AD">
        <w:t xml:space="preserve"> </w:t>
      </w:r>
      <w:proofErr w:type="spellStart"/>
      <w:r w:rsidR="007B03CE" w:rsidRPr="00A305AD">
        <w:t>Details</w:t>
      </w:r>
      <w:proofErr w:type="spellEnd"/>
      <w:r w:rsidR="007B03CE" w:rsidRPr="00A305AD">
        <w:t xml:space="preserve"> </w:t>
      </w:r>
      <w:proofErr w:type="spellStart"/>
      <w:r w:rsidR="007B03CE" w:rsidRPr="00A305AD">
        <w:t>of</w:t>
      </w:r>
      <w:proofErr w:type="spellEnd"/>
      <w:r w:rsidR="007B03CE" w:rsidRPr="00A305AD">
        <w:t xml:space="preserve"> </w:t>
      </w:r>
      <w:proofErr w:type="spellStart"/>
      <w:r w:rsidR="007B03CE" w:rsidRPr="00A305AD">
        <w:t>the</w:t>
      </w:r>
      <w:proofErr w:type="spellEnd"/>
      <w:r w:rsidR="007B03CE" w:rsidRPr="00A305AD">
        <w:t xml:space="preserve"> </w:t>
      </w:r>
      <w:proofErr w:type="spellStart"/>
      <w:r w:rsidR="007B03CE" w:rsidRPr="00A305AD">
        <w:t>Model</w:t>
      </w:r>
      <w:bookmarkEnd w:id="23"/>
      <w:proofErr w:type="spellEnd"/>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709"/>
        <w:gridCol w:w="1985"/>
        <w:gridCol w:w="1842"/>
        <w:gridCol w:w="9781"/>
      </w:tblGrid>
      <w:tr w:rsidR="00B92A75" w:rsidRPr="00A305AD" w14:paraId="1AE09543" w14:textId="77777777" w:rsidTr="00B92A75">
        <w:tc>
          <w:tcPr>
            <w:tcW w:w="709" w:type="dxa"/>
            <w:shd w:val="clear" w:color="auto" w:fill="D9D9D9"/>
          </w:tcPr>
          <w:p w14:paraId="7203E2C2" w14:textId="77777777" w:rsidR="00B92A75" w:rsidRPr="00A305AD" w:rsidRDefault="00B92A75" w:rsidP="001F1AEB">
            <w:pPr>
              <w:spacing w:before="0" w:after="0"/>
              <w:ind w:left="33"/>
              <w:rPr>
                <w:rFonts w:ascii="Times New Roman" w:hAnsi="Times New Roman"/>
                <w:bCs/>
                <w:szCs w:val="20"/>
                <w:lang w:eastAsia="de-DE"/>
              </w:rPr>
            </w:pPr>
            <w:r w:rsidRPr="00A305AD">
              <w:rPr>
                <w:rFonts w:ascii="Times New Roman" w:hAnsi="Times New Roman"/>
                <w:bCs/>
                <w:szCs w:val="20"/>
                <w:lang w:eastAsia="de-DE"/>
              </w:rPr>
              <w:t>Row</w:t>
            </w:r>
          </w:p>
        </w:tc>
        <w:tc>
          <w:tcPr>
            <w:tcW w:w="1985" w:type="dxa"/>
            <w:shd w:val="clear" w:color="auto" w:fill="D9D9D9"/>
          </w:tcPr>
          <w:p w14:paraId="1A1F20FE" w14:textId="77777777" w:rsidR="00B92A75" w:rsidRPr="00A305AD" w:rsidRDefault="00B92A75" w:rsidP="001F1AEB">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37417522" w14:textId="77777777" w:rsidR="00B92A75" w:rsidRPr="00A305AD" w:rsidRDefault="00B92A75" w:rsidP="001F1AEB">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6537706B" w14:textId="77777777" w:rsidR="00B92A75" w:rsidRPr="00A305AD" w:rsidRDefault="00B92A75" w:rsidP="001F1AEB">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477489" w:rsidRPr="00A305AD" w14:paraId="78E40BB1" w14:textId="77777777" w:rsidTr="00B92A75">
        <w:tc>
          <w:tcPr>
            <w:tcW w:w="709" w:type="dxa"/>
          </w:tcPr>
          <w:p w14:paraId="34CADD65" w14:textId="7BC21E30" w:rsidR="00477489"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D978D9" w:rsidRPr="00A305AD">
              <w:rPr>
                <w:rFonts w:ascii="Times New Roman" w:hAnsi="Times New Roman"/>
                <w:szCs w:val="20"/>
                <w:lang w:eastAsia="de-DE"/>
              </w:rPr>
              <w:t>0</w:t>
            </w:r>
            <w:r w:rsidR="00477489" w:rsidRPr="00A305AD">
              <w:rPr>
                <w:rFonts w:ascii="Times New Roman" w:hAnsi="Times New Roman"/>
                <w:szCs w:val="20"/>
                <w:lang w:eastAsia="de-DE"/>
              </w:rPr>
              <w:t>10</w:t>
            </w:r>
          </w:p>
        </w:tc>
        <w:tc>
          <w:tcPr>
            <w:tcW w:w="1985" w:type="dxa"/>
          </w:tcPr>
          <w:p w14:paraId="659C2C0E"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Number of modelling factors</w:t>
            </w:r>
          </w:p>
        </w:tc>
        <w:tc>
          <w:tcPr>
            <w:tcW w:w="1842" w:type="dxa"/>
          </w:tcPr>
          <w:p w14:paraId="3352F00D" w14:textId="5080B80B" w:rsidR="00477489" w:rsidRPr="00A305AD" w:rsidRDefault="00477489" w:rsidP="00D978D9">
            <w:pPr>
              <w:spacing w:before="0" w:after="0"/>
              <w:ind w:left="33"/>
              <w:rPr>
                <w:rFonts w:ascii="Times New Roman" w:hAnsi="Times New Roman"/>
                <w:szCs w:val="20"/>
                <w:lang w:eastAsia="de-DE"/>
              </w:rPr>
            </w:pPr>
          </w:p>
        </w:tc>
        <w:tc>
          <w:tcPr>
            <w:tcW w:w="9781" w:type="dxa"/>
          </w:tcPr>
          <w:p w14:paraId="2D7E0EED" w14:textId="77777777" w:rsidR="00F74415" w:rsidRPr="00A305AD" w:rsidRDefault="00F74415" w:rsidP="001F1AEB">
            <w:pPr>
              <w:spacing w:before="0" w:after="0"/>
              <w:ind w:left="33"/>
              <w:rPr>
                <w:rFonts w:ascii="Times New Roman" w:hAnsi="Times New Roman"/>
                <w:szCs w:val="20"/>
                <w:lang w:eastAsia="de-DE"/>
              </w:rPr>
            </w:pPr>
            <w:r w:rsidRPr="00A305AD">
              <w:rPr>
                <w:rFonts w:ascii="Times New Roman" w:hAnsi="Times New Roman"/>
                <w:szCs w:val="20"/>
                <w:lang w:eastAsia="de-DE"/>
              </w:rPr>
              <w:t>EBA/GL/2012/3</w:t>
            </w:r>
          </w:p>
          <w:p w14:paraId="633B1776" w14:textId="77777777" w:rsidR="00F74415" w:rsidRPr="00A305AD" w:rsidRDefault="00F74415" w:rsidP="001F1AEB">
            <w:pPr>
              <w:spacing w:before="0" w:after="0"/>
              <w:ind w:left="33"/>
              <w:rPr>
                <w:rFonts w:ascii="Times New Roman" w:hAnsi="Times New Roman"/>
                <w:szCs w:val="20"/>
                <w:lang w:eastAsia="de-DE"/>
              </w:rPr>
            </w:pPr>
          </w:p>
          <w:p w14:paraId="0FCFE9D5" w14:textId="7B400CE1" w:rsidR="00477489" w:rsidRPr="00A305AD" w:rsidRDefault="00D978D9" w:rsidP="001F1AEB">
            <w:pPr>
              <w:spacing w:before="0" w:after="0"/>
              <w:ind w:left="33"/>
              <w:rPr>
                <w:rFonts w:ascii="Times New Roman" w:hAnsi="Times New Roman"/>
                <w:bCs/>
                <w:szCs w:val="20"/>
                <w:lang w:eastAsia="de-DE"/>
              </w:rPr>
            </w:pPr>
            <w:r w:rsidRPr="00A305AD">
              <w:rPr>
                <w:rFonts w:ascii="Times New Roman" w:hAnsi="Times New Roman"/>
                <w:szCs w:val="20"/>
                <w:lang w:eastAsia="de-DE"/>
              </w:rPr>
              <w:t>The n</w:t>
            </w:r>
            <w:r w:rsidR="00477489" w:rsidRPr="00A305AD">
              <w:rPr>
                <w:rFonts w:ascii="Times New Roman" w:hAnsi="Times New Roman"/>
                <w:szCs w:val="20"/>
                <w:lang w:eastAsia="de-DE"/>
              </w:rPr>
              <w:t xml:space="preserve">umber of modelling factors at the overall IRC </w:t>
            </w:r>
            <w:r w:rsidRPr="00A305AD">
              <w:rPr>
                <w:rFonts w:ascii="Times New Roman" w:hAnsi="Times New Roman"/>
                <w:szCs w:val="20"/>
                <w:lang w:eastAsia="de-DE"/>
              </w:rPr>
              <w:t>m</w:t>
            </w:r>
            <w:r w:rsidR="00477489" w:rsidRPr="00A305AD">
              <w:rPr>
                <w:rFonts w:ascii="Times New Roman" w:hAnsi="Times New Roman"/>
                <w:szCs w:val="20"/>
                <w:lang w:eastAsia="de-DE"/>
              </w:rPr>
              <w:t>odel level</w:t>
            </w:r>
            <w:r w:rsidRPr="00A305AD">
              <w:rPr>
                <w:rFonts w:ascii="Times New Roman" w:hAnsi="Times New Roman"/>
                <w:szCs w:val="20"/>
                <w:lang w:eastAsia="de-DE"/>
              </w:rPr>
              <w:t xml:space="preserve"> shall be reported. </w:t>
            </w:r>
            <w:r w:rsidR="00477489" w:rsidRPr="00A305AD">
              <w:rPr>
                <w:rFonts w:ascii="Times New Roman" w:hAnsi="Times New Roman"/>
                <w:bCs/>
                <w:szCs w:val="20"/>
                <w:lang w:eastAsia="de-DE"/>
              </w:rPr>
              <w:t>The answer shall be one of the following:</w:t>
            </w:r>
          </w:p>
          <w:p w14:paraId="364A5251" w14:textId="77777777" w:rsidR="00477489" w:rsidRPr="00A305AD" w:rsidRDefault="00477489" w:rsidP="00915309">
            <w:pPr>
              <w:numPr>
                <w:ilvl w:val="0"/>
                <w:numId w:val="27"/>
              </w:numPr>
              <w:spacing w:before="0" w:after="0"/>
              <w:rPr>
                <w:rFonts w:ascii="Times New Roman" w:hAnsi="Times New Roman"/>
                <w:bCs/>
                <w:szCs w:val="20"/>
                <w:lang w:eastAsia="de-DE"/>
              </w:rPr>
            </w:pPr>
            <w:r w:rsidRPr="00A305AD">
              <w:rPr>
                <w:rFonts w:ascii="Times New Roman" w:hAnsi="Times New Roman"/>
                <w:bCs/>
                <w:szCs w:val="20"/>
                <w:lang w:eastAsia="de-DE"/>
              </w:rPr>
              <w:t>1</w:t>
            </w:r>
            <w:r w:rsidR="00E118E8" w:rsidRPr="00A305AD">
              <w:rPr>
                <w:rFonts w:ascii="Times New Roman" w:hAnsi="Times New Roman"/>
                <w:bCs/>
                <w:szCs w:val="20"/>
                <w:lang w:eastAsia="de-DE"/>
              </w:rPr>
              <w:t xml:space="preserve"> modelling </w:t>
            </w:r>
            <w:proofErr w:type="gramStart"/>
            <w:r w:rsidR="00E118E8" w:rsidRPr="00A305AD">
              <w:rPr>
                <w:rFonts w:ascii="Times New Roman" w:hAnsi="Times New Roman"/>
                <w:bCs/>
                <w:szCs w:val="20"/>
                <w:lang w:eastAsia="de-DE"/>
              </w:rPr>
              <w:t>factor</w:t>
            </w:r>
            <w:r w:rsidR="00A249EE" w:rsidRPr="00A305AD">
              <w:rPr>
                <w:rFonts w:ascii="Times New Roman" w:hAnsi="Times New Roman"/>
                <w:bCs/>
                <w:szCs w:val="20"/>
                <w:lang w:eastAsia="de-DE"/>
              </w:rPr>
              <w:t>;</w:t>
            </w:r>
            <w:proofErr w:type="gramEnd"/>
          </w:p>
          <w:p w14:paraId="5C44C145" w14:textId="77777777" w:rsidR="00477489" w:rsidRPr="00A305AD" w:rsidRDefault="00E118E8" w:rsidP="00915309">
            <w:pPr>
              <w:numPr>
                <w:ilvl w:val="0"/>
                <w:numId w:val="27"/>
              </w:numPr>
              <w:spacing w:before="0" w:after="0"/>
              <w:rPr>
                <w:rFonts w:ascii="Times New Roman" w:hAnsi="Times New Roman"/>
                <w:bCs/>
                <w:szCs w:val="20"/>
                <w:lang w:eastAsia="de-DE"/>
              </w:rPr>
            </w:pPr>
            <w:r w:rsidRPr="00A305AD">
              <w:rPr>
                <w:rFonts w:ascii="Times New Roman" w:hAnsi="Times New Roman"/>
                <w:bCs/>
                <w:szCs w:val="20"/>
                <w:lang w:eastAsia="de-DE"/>
              </w:rPr>
              <w:t xml:space="preserve">2 modelling </w:t>
            </w:r>
            <w:proofErr w:type="gramStart"/>
            <w:r w:rsidRPr="00A305AD">
              <w:rPr>
                <w:rFonts w:ascii="Times New Roman" w:hAnsi="Times New Roman"/>
                <w:bCs/>
                <w:szCs w:val="20"/>
                <w:lang w:eastAsia="de-DE"/>
              </w:rPr>
              <w:t>factors</w:t>
            </w:r>
            <w:r w:rsidR="00A249EE" w:rsidRPr="00A305AD">
              <w:rPr>
                <w:rFonts w:ascii="Times New Roman" w:hAnsi="Times New Roman"/>
                <w:bCs/>
                <w:szCs w:val="20"/>
                <w:lang w:eastAsia="de-DE"/>
              </w:rPr>
              <w:t>;</w:t>
            </w:r>
            <w:proofErr w:type="gramEnd"/>
          </w:p>
          <w:p w14:paraId="54B757B8" w14:textId="1C5D4F6D" w:rsidR="00477489" w:rsidRPr="00A305AD" w:rsidRDefault="00477489" w:rsidP="00915309">
            <w:pPr>
              <w:numPr>
                <w:ilvl w:val="0"/>
                <w:numId w:val="27"/>
              </w:numPr>
              <w:spacing w:before="0" w:after="0"/>
              <w:rPr>
                <w:rFonts w:ascii="Times New Roman" w:hAnsi="Times New Roman"/>
                <w:bCs/>
                <w:szCs w:val="20"/>
                <w:lang w:eastAsia="de-DE"/>
              </w:rPr>
            </w:pPr>
            <w:r w:rsidRPr="00A305AD">
              <w:rPr>
                <w:rFonts w:ascii="Times New Roman" w:hAnsi="Times New Roman"/>
                <w:bCs/>
                <w:szCs w:val="20"/>
                <w:lang w:eastAsia="de-DE"/>
              </w:rPr>
              <w:t>More than 2</w:t>
            </w:r>
            <w:r w:rsidR="00E118E8" w:rsidRPr="00A305AD">
              <w:rPr>
                <w:rFonts w:ascii="Times New Roman" w:hAnsi="Times New Roman"/>
                <w:bCs/>
                <w:szCs w:val="20"/>
                <w:lang w:eastAsia="de-DE"/>
              </w:rPr>
              <w:t xml:space="preserve"> modelling factors</w:t>
            </w:r>
            <w:r w:rsidR="00D978D9" w:rsidRPr="00A305AD">
              <w:rPr>
                <w:rFonts w:ascii="Times New Roman" w:hAnsi="Times New Roman"/>
                <w:bCs/>
                <w:szCs w:val="20"/>
                <w:lang w:eastAsia="de-DE"/>
              </w:rPr>
              <w:t>.</w:t>
            </w:r>
          </w:p>
          <w:p w14:paraId="18AD1E04" w14:textId="77777777" w:rsidR="00D978D9" w:rsidRPr="00A305AD" w:rsidRDefault="00D978D9" w:rsidP="00D978D9">
            <w:pPr>
              <w:spacing w:before="0" w:after="0"/>
              <w:ind w:left="34"/>
              <w:rPr>
                <w:rFonts w:ascii="Times New Roman" w:hAnsi="Times New Roman"/>
                <w:bCs/>
                <w:szCs w:val="20"/>
                <w:lang w:eastAsia="de-DE"/>
              </w:rPr>
            </w:pPr>
          </w:p>
          <w:p w14:paraId="44652FB5" w14:textId="193E2CA3" w:rsidR="00477489" w:rsidRPr="00A305AD" w:rsidRDefault="00B63AE6" w:rsidP="00DF1042">
            <w:pPr>
              <w:spacing w:before="0" w:after="0"/>
              <w:ind w:left="33"/>
              <w:rPr>
                <w:rFonts w:ascii="Times New Roman" w:hAnsi="Times New Roman"/>
                <w:b/>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D978D9" w:rsidRPr="00A305AD">
              <w:rPr>
                <w:rFonts w:ascii="Times New Roman" w:hAnsi="Times New Roman"/>
                <w:szCs w:val="20"/>
                <w:lang w:eastAsia="de-DE"/>
              </w:rPr>
              <w:t xml:space="preserve">20 to </w:t>
            </w:r>
            <w:r w:rsidR="008A22CB" w:rsidRPr="00A305AD">
              <w:rPr>
                <w:rFonts w:ascii="Times New Roman" w:hAnsi="Times New Roman"/>
                <w:szCs w:val="20"/>
                <w:lang w:eastAsia="de-DE"/>
              </w:rPr>
              <w:t>clarify</w:t>
            </w:r>
            <w:r w:rsidR="00D978D9"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D978D9" w:rsidRPr="00A305AD">
              <w:rPr>
                <w:rFonts w:ascii="Times New Roman" w:hAnsi="Times New Roman"/>
                <w:szCs w:val="20"/>
                <w:lang w:eastAsia="de-DE"/>
              </w:rPr>
              <w:t>10.</w:t>
            </w:r>
          </w:p>
        </w:tc>
      </w:tr>
      <w:tr w:rsidR="00477489" w:rsidRPr="00A305AD" w14:paraId="66B25CB3" w14:textId="77777777" w:rsidTr="00B92A75">
        <w:tc>
          <w:tcPr>
            <w:tcW w:w="709" w:type="dxa"/>
          </w:tcPr>
          <w:p w14:paraId="5FA17671" w14:textId="2278C596" w:rsidR="00477489" w:rsidRPr="00A305AD" w:rsidRDefault="00216355" w:rsidP="001F1AEB">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D978D9" w:rsidRPr="00A305AD">
              <w:rPr>
                <w:rFonts w:ascii="Times New Roman" w:hAnsi="Times New Roman"/>
                <w:szCs w:val="20"/>
                <w:lang w:eastAsia="de-DE"/>
              </w:rPr>
              <w:t>0</w:t>
            </w:r>
            <w:r w:rsidR="00477489" w:rsidRPr="00A305AD">
              <w:rPr>
                <w:rFonts w:ascii="Times New Roman" w:hAnsi="Times New Roman"/>
                <w:szCs w:val="20"/>
                <w:lang w:eastAsia="de-DE"/>
              </w:rPr>
              <w:t>20</w:t>
            </w:r>
          </w:p>
        </w:tc>
        <w:tc>
          <w:tcPr>
            <w:tcW w:w="1985" w:type="dxa"/>
          </w:tcPr>
          <w:p w14:paraId="5049B1AE"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Source of LGDs</w:t>
            </w:r>
          </w:p>
        </w:tc>
        <w:tc>
          <w:tcPr>
            <w:tcW w:w="1842" w:type="dxa"/>
          </w:tcPr>
          <w:p w14:paraId="363237E1" w14:textId="59C35E69" w:rsidR="00477489" w:rsidRPr="00A305AD" w:rsidRDefault="00477489" w:rsidP="00D978D9">
            <w:pPr>
              <w:spacing w:before="0" w:after="0"/>
              <w:ind w:left="33"/>
              <w:rPr>
                <w:rFonts w:ascii="Times New Roman" w:hAnsi="Times New Roman"/>
                <w:szCs w:val="20"/>
                <w:lang w:eastAsia="de-DE"/>
              </w:rPr>
            </w:pPr>
          </w:p>
        </w:tc>
        <w:tc>
          <w:tcPr>
            <w:tcW w:w="9781" w:type="dxa"/>
          </w:tcPr>
          <w:p w14:paraId="148FE46E" w14:textId="77777777" w:rsidR="00F74415" w:rsidRPr="00A305AD" w:rsidRDefault="00F74415" w:rsidP="0013038B">
            <w:pPr>
              <w:spacing w:before="0" w:after="0"/>
              <w:ind w:left="33"/>
              <w:rPr>
                <w:rFonts w:ascii="Times New Roman" w:hAnsi="Times New Roman"/>
                <w:szCs w:val="20"/>
                <w:lang w:eastAsia="de-DE"/>
              </w:rPr>
            </w:pPr>
            <w:r w:rsidRPr="00A305AD">
              <w:rPr>
                <w:rFonts w:ascii="Times New Roman" w:hAnsi="Times New Roman"/>
                <w:szCs w:val="20"/>
                <w:lang w:eastAsia="de-DE"/>
              </w:rPr>
              <w:t>EBA/GL/2012/3</w:t>
            </w:r>
          </w:p>
          <w:p w14:paraId="3DF68C08" w14:textId="77777777" w:rsidR="00F74415" w:rsidRPr="00A305AD" w:rsidRDefault="00F74415" w:rsidP="0013038B">
            <w:pPr>
              <w:spacing w:before="0" w:after="0"/>
              <w:ind w:left="33"/>
              <w:rPr>
                <w:rFonts w:ascii="Times New Roman" w:hAnsi="Times New Roman"/>
                <w:szCs w:val="20"/>
                <w:lang w:eastAsia="de-DE"/>
              </w:rPr>
            </w:pPr>
          </w:p>
          <w:p w14:paraId="3F967A25" w14:textId="1B9F0103" w:rsidR="00477489" w:rsidRPr="00A305AD" w:rsidRDefault="00D978D9" w:rsidP="0013038B">
            <w:pPr>
              <w:spacing w:before="0" w:after="0"/>
              <w:ind w:left="33"/>
              <w:rPr>
                <w:rFonts w:ascii="Times New Roman" w:hAnsi="Times New Roman"/>
                <w:szCs w:val="20"/>
                <w:lang w:eastAsia="de-DE"/>
              </w:rPr>
            </w:pPr>
            <w:r w:rsidRPr="00A305AD">
              <w:rPr>
                <w:rFonts w:ascii="Times New Roman" w:hAnsi="Times New Roman"/>
                <w:szCs w:val="20"/>
                <w:lang w:eastAsia="de-DE"/>
              </w:rPr>
              <w:t>The s</w:t>
            </w:r>
            <w:r w:rsidR="00477489" w:rsidRPr="00A305AD">
              <w:rPr>
                <w:rFonts w:ascii="Times New Roman" w:hAnsi="Times New Roman"/>
                <w:szCs w:val="20"/>
                <w:lang w:eastAsia="de-DE"/>
              </w:rPr>
              <w:t>ource of LGDs at the overall IRC Model level</w:t>
            </w:r>
            <w:r w:rsidRPr="00A305AD">
              <w:rPr>
                <w:rFonts w:ascii="Times New Roman" w:hAnsi="Times New Roman"/>
                <w:szCs w:val="20"/>
                <w:lang w:eastAsia="de-DE"/>
              </w:rPr>
              <w:t xml:space="preserve"> shall be reported. </w:t>
            </w:r>
            <w:r w:rsidR="00477489" w:rsidRPr="00A305AD">
              <w:rPr>
                <w:rFonts w:ascii="Times New Roman" w:hAnsi="Times New Roman"/>
                <w:szCs w:val="20"/>
                <w:lang w:eastAsia="de-DE"/>
              </w:rPr>
              <w:t>The answer shall be one of the following:</w:t>
            </w:r>
          </w:p>
          <w:p w14:paraId="0AD8BB41" w14:textId="70F0E6A7" w:rsidR="00477489" w:rsidRPr="00A305AD" w:rsidRDefault="00477489" w:rsidP="00915309">
            <w:pPr>
              <w:pStyle w:val="ListParagraph"/>
              <w:numPr>
                <w:ilvl w:val="0"/>
                <w:numId w:val="28"/>
              </w:numPr>
              <w:spacing w:before="0" w:after="0"/>
              <w:rPr>
                <w:rFonts w:ascii="Times New Roman" w:hAnsi="Times New Roman"/>
                <w:szCs w:val="20"/>
                <w:lang w:eastAsia="de-DE"/>
              </w:rPr>
            </w:pPr>
            <w:r w:rsidRPr="00A305AD">
              <w:rPr>
                <w:rFonts w:ascii="Times New Roman" w:hAnsi="Times New Roman"/>
                <w:szCs w:val="20"/>
                <w:lang w:eastAsia="de-DE"/>
              </w:rPr>
              <w:t xml:space="preserve">Market </w:t>
            </w:r>
            <w:proofErr w:type="gramStart"/>
            <w:r w:rsidR="00986C83" w:rsidRPr="00A305AD">
              <w:rPr>
                <w:rFonts w:ascii="Times New Roman" w:hAnsi="Times New Roman"/>
                <w:szCs w:val="20"/>
                <w:lang w:eastAsia="de-DE"/>
              </w:rPr>
              <w:t>c</w:t>
            </w:r>
            <w:r w:rsidRPr="00A305AD">
              <w:rPr>
                <w:rFonts w:ascii="Times New Roman" w:hAnsi="Times New Roman"/>
                <w:szCs w:val="20"/>
                <w:lang w:eastAsia="de-DE"/>
              </w:rPr>
              <w:t>onvention</w:t>
            </w:r>
            <w:r w:rsidR="00CA744B" w:rsidRPr="00A305AD">
              <w:rPr>
                <w:rFonts w:ascii="Times New Roman" w:hAnsi="Times New Roman"/>
                <w:szCs w:val="20"/>
                <w:lang w:eastAsia="de-DE"/>
              </w:rPr>
              <w:t>;</w:t>
            </w:r>
            <w:proofErr w:type="gramEnd"/>
          </w:p>
          <w:p w14:paraId="37946FFA" w14:textId="77777777" w:rsidR="00477489" w:rsidRPr="00A305AD" w:rsidRDefault="00477489" w:rsidP="00915309">
            <w:pPr>
              <w:pStyle w:val="ListParagraph"/>
              <w:numPr>
                <w:ilvl w:val="0"/>
                <w:numId w:val="28"/>
              </w:numPr>
              <w:spacing w:before="0" w:after="0"/>
              <w:rPr>
                <w:rFonts w:ascii="Times New Roman" w:hAnsi="Times New Roman"/>
                <w:szCs w:val="20"/>
                <w:lang w:eastAsia="de-DE"/>
              </w:rPr>
            </w:pPr>
            <w:r w:rsidRPr="00A305AD">
              <w:rPr>
                <w:rFonts w:ascii="Times New Roman" w:hAnsi="Times New Roman"/>
                <w:szCs w:val="20"/>
                <w:lang w:eastAsia="de-DE"/>
              </w:rPr>
              <w:t xml:space="preserve">LGD used in </w:t>
            </w:r>
            <w:proofErr w:type="gramStart"/>
            <w:r w:rsidRPr="00A305AD">
              <w:rPr>
                <w:rFonts w:ascii="Times New Roman" w:hAnsi="Times New Roman"/>
                <w:szCs w:val="20"/>
                <w:lang w:eastAsia="de-DE"/>
              </w:rPr>
              <w:t>IRB</w:t>
            </w:r>
            <w:r w:rsidR="00CA744B" w:rsidRPr="00A305AD">
              <w:rPr>
                <w:rFonts w:ascii="Times New Roman" w:hAnsi="Times New Roman"/>
                <w:szCs w:val="20"/>
                <w:lang w:eastAsia="de-DE"/>
              </w:rPr>
              <w:t>;</w:t>
            </w:r>
            <w:proofErr w:type="gramEnd"/>
          </w:p>
          <w:p w14:paraId="5498889C" w14:textId="332757E6" w:rsidR="00477489" w:rsidRPr="00A305AD" w:rsidRDefault="00477489" w:rsidP="00915309">
            <w:pPr>
              <w:pStyle w:val="ListParagraph"/>
              <w:numPr>
                <w:ilvl w:val="0"/>
                <w:numId w:val="28"/>
              </w:numPr>
              <w:spacing w:before="0" w:after="0"/>
              <w:rPr>
                <w:rFonts w:ascii="Times New Roman" w:hAnsi="Times New Roman"/>
                <w:szCs w:val="20"/>
                <w:lang w:eastAsia="de-DE"/>
              </w:rPr>
            </w:pPr>
            <w:r w:rsidRPr="00A305AD">
              <w:rPr>
                <w:rFonts w:ascii="Times New Roman" w:hAnsi="Times New Roman"/>
                <w:szCs w:val="20"/>
                <w:lang w:eastAsia="de-DE"/>
              </w:rPr>
              <w:t>Other</w:t>
            </w:r>
            <w:r w:rsidR="00E118E8" w:rsidRPr="00A305AD">
              <w:rPr>
                <w:rFonts w:ascii="Times New Roman" w:hAnsi="Times New Roman"/>
                <w:szCs w:val="20"/>
                <w:lang w:eastAsia="de-DE"/>
              </w:rPr>
              <w:t xml:space="preserve"> source of LGD</w:t>
            </w:r>
            <w:r w:rsidR="00D906D9" w:rsidRPr="00A305AD">
              <w:rPr>
                <w:rFonts w:ascii="Times New Roman" w:hAnsi="Times New Roman"/>
                <w:szCs w:val="20"/>
                <w:lang w:eastAsia="de-DE"/>
              </w:rPr>
              <w:t xml:space="preserve"> (please specify)</w:t>
            </w:r>
            <w:r w:rsidR="00D978D9" w:rsidRPr="00A305AD">
              <w:rPr>
                <w:rFonts w:ascii="Times New Roman" w:hAnsi="Times New Roman"/>
                <w:szCs w:val="20"/>
                <w:lang w:eastAsia="de-DE"/>
              </w:rPr>
              <w:t>.</w:t>
            </w:r>
          </w:p>
          <w:p w14:paraId="7ABDAAC0" w14:textId="77777777" w:rsidR="00D978D9" w:rsidRPr="00A305AD" w:rsidRDefault="00D978D9" w:rsidP="00615B75">
            <w:pPr>
              <w:spacing w:before="0" w:after="0"/>
              <w:ind w:left="33"/>
              <w:rPr>
                <w:rFonts w:ascii="Times New Roman" w:hAnsi="Times New Roman"/>
                <w:szCs w:val="20"/>
                <w:lang w:eastAsia="de-DE"/>
              </w:rPr>
            </w:pPr>
          </w:p>
          <w:p w14:paraId="594C7F09" w14:textId="2A4D050D" w:rsidR="00477489" w:rsidRPr="00A305AD" w:rsidRDefault="00B63AE6" w:rsidP="00DF1042">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D978D9" w:rsidRPr="00A305AD">
              <w:rPr>
                <w:rFonts w:ascii="Times New Roman" w:hAnsi="Times New Roman"/>
                <w:szCs w:val="20"/>
                <w:lang w:eastAsia="de-DE"/>
              </w:rPr>
              <w:t xml:space="preserve">20 to </w:t>
            </w:r>
            <w:r w:rsidR="008A22CB" w:rsidRPr="00A305AD">
              <w:rPr>
                <w:rFonts w:ascii="Times New Roman" w:hAnsi="Times New Roman"/>
                <w:szCs w:val="20"/>
                <w:lang w:eastAsia="de-DE"/>
              </w:rPr>
              <w:t>clarify</w:t>
            </w:r>
            <w:r w:rsidR="00D978D9"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D978D9" w:rsidRPr="00A305AD">
              <w:rPr>
                <w:rFonts w:ascii="Times New Roman" w:hAnsi="Times New Roman"/>
                <w:szCs w:val="20"/>
                <w:lang w:eastAsia="de-DE"/>
              </w:rPr>
              <w:t>10.</w:t>
            </w:r>
            <w:r w:rsidR="00D906D9" w:rsidRPr="00A305AD">
              <w:rPr>
                <w:rFonts w:ascii="Times New Roman" w:hAnsi="Times New Roman"/>
                <w:szCs w:val="20"/>
                <w:lang w:eastAsia="de-DE"/>
              </w:rPr>
              <w:t xml:space="preserve"> In case </w:t>
            </w:r>
            <w:r w:rsidR="00501133" w:rsidRPr="00A305AD">
              <w:rPr>
                <w:rFonts w:ascii="Times New Roman" w:hAnsi="Times New Roman"/>
                <w:szCs w:val="20"/>
                <w:lang w:eastAsia="de-DE"/>
              </w:rPr>
              <w:t>option</w:t>
            </w:r>
            <w:r w:rsidR="00CD0DA9" w:rsidRPr="00A305AD">
              <w:rPr>
                <w:rFonts w:ascii="Times New Roman" w:hAnsi="Times New Roman"/>
                <w:szCs w:val="20"/>
                <w:lang w:eastAsia="de-DE"/>
              </w:rPr>
              <w:t xml:space="preserve"> </w:t>
            </w:r>
            <w:r w:rsidR="00D906D9" w:rsidRPr="00A305AD">
              <w:rPr>
                <w:rFonts w:ascii="Times New Roman" w:hAnsi="Times New Roman"/>
                <w:szCs w:val="20"/>
                <w:lang w:eastAsia="de-DE"/>
              </w:rPr>
              <w:t>(c) was selected in c</w:t>
            </w:r>
            <w:r w:rsidR="00216355" w:rsidRPr="00A305AD">
              <w:rPr>
                <w:rFonts w:ascii="Times New Roman" w:hAnsi="Times New Roman"/>
                <w:szCs w:val="20"/>
                <w:lang w:eastAsia="de-DE"/>
              </w:rPr>
              <w:t>olumn 00</w:t>
            </w:r>
            <w:r w:rsidR="00D906D9" w:rsidRPr="00A305AD">
              <w:rPr>
                <w:rFonts w:ascii="Times New Roman" w:hAnsi="Times New Roman"/>
                <w:szCs w:val="20"/>
                <w:lang w:eastAsia="de-DE"/>
              </w:rPr>
              <w:t xml:space="preserve">10, the institution </w:t>
            </w:r>
            <w:r w:rsidRPr="00A305AD">
              <w:rPr>
                <w:rFonts w:ascii="Times New Roman" w:hAnsi="Times New Roman"/>
                <w:szCs w:val="20"/>
                <w:lang w:eastAsia="de-DE"/>
              </w:rPr>
              <w:t>shall</w:t>
            </w:r>
            <w:r w:rsidR="00D906D9" w:rsidRPr="00A305AD">
              <w:rPr>
                <w:rFonts w:ascii="Times New Roman" w:hAnsi="Times New Roman"/>
                <w:szCs w:val="20"/>
                <w:lang w:eastAsia="de-DE"/>
              </w:rPr>
              <w:t xml:space="preserve"> provide details in this column.</w:t>
            </w:r>
          </w:p>
        </w:tc>
      </w:tr>
    </w:tbl>
    <w:p w14:paraId="639B3676" w14:textId="77777777" w:rsidR="007B03CE" w:rsidRPr="00A305AD" w:rsidRDefault="007B03CE" w:rsidP="00B75444">
      <w:pPr>
        <w:rPr>
          <w:rStyle w:val="InstructionsTabelleText"/>
          <w:rFonts w:ascii="Times New Roman" w:hAnsi="Times New Roman"/>
          <w:szCs w:val="20"/>
        </w:rPr>
      </w:pPr>
    </w:p>
    <w:p w14:paraId="54853B3C" w14:textId="77777777" w:rsidR="007B03CE" w:rsidRPr="00A305AD" w:rsidRDefault="007B03CE" w:rsidP="000B211D">
      <w:pPr>
        <w:pStyle w:val="Heading3"/>
      </w:pPr>
      <w:r w:rsidRPr="00A305AD">
        <w:rPr>
          <w:rStyle w:val="InstructionsTabelleText"/>
          <w:rFonts w:ascii="Times New Roman" w:hAnsi="Times New Roman"/>
          <w:lang w:val="en-GB"/>
        </w:rPr>
        <w:br w:type="page"/>
      </w:r>
      <w:bookmarkStart w:id="24" w:name="_Toc199237751"/>
      <w:r w:rsidRPr="00A305AD">
        <w:lastRenderedPageBreak/>
        <w:t xml:space="preserve">C 109.02 – IRC. </w:t>
      </w:r>
      <w:proofErr w:type="spellStart"/>
      <w:r w:rsidRPr="00A305AD">
        <w:t>Details</w:t>
      </w:r>
      <w:proofErr w:type="spellEnd"/>
      <w:r w:rsidRPr="00A305AD">
        <w:t xml:space="preserve"> </w:t>
      </w:r>
      <w:proofErr w:type="spellStart"/>
      <w:r w:rsidRPr="00A305AD">
        <w:t>by</w:t>
      </w:r>
      <w:proofErr w:type="spellEnd"/>
      <w:r w:rsidRPr="00A305AD">
        <w:t xml:space="preserve"> </w:t>
      </w:r>
      <w:proofErr w:type="gramStart"/>
      <w:r w:rsidRPr="00A305AD">
        <w:t>Portfolio</w:t>
      </w:r>
      <w:bookmarkEnd w:id="24"/>
      <w:proofErr w:type="gramEnd"/>
    </w:p>
    <w:p w14:paraId="163E5BFE" w14:textId="77777777" w:rsidR="007B03CE" w:rsidRPr="00A305AD" w:rsidRDefault="007B03CE" w:rsidP="00B75444">
      <w:pPr>
        <w:rPr>
          <w:rStyle w:val="InstructionsTabelleText"/>
          <w:rFonts w:ascii="Times New Roman" w:hAnsi="Times New Roman"/>
          <w:b/>
          <w:szCs w:val="20"/>
          <w:lang w:val="es-ES_tradnl" w:eastAsia="de-DE"/>
        </w:rPr>
      </w:pPr>
    </w:p>
    <w:p w14:paraId="715BE807" w14:textId="77777777" w:rsidR="0011747B" w:rsidRPr="00A305AD" w:rsidRDefault="0011747B" w:rsidP="00BA04DD">
      <w:pPr>
        <w:rPr>
          <w:rFonts w:ascii="Times New Roman" w:hAnsi="Times New Roman"/>
        </w:rPr>
      </w:pPr>
      <w:bookmarkStart w:id="25" w:name="_Toc401571258"/>
      <w:bookmarkStart w:id="26" w:name="_Toc401571365"/>
      <w:bookmarkStart w:id="27" w:name="_Toc401573783"/>
      <w:bookmarkStart w:id="28" w:name="_Toc401581090"/>
      <w:bookmarkStart w:id="29" w:name="_Toc401584625"/>
      <w:r w:rsidRPr="00A305AD">
        <w:rPr>
          <w:rFonts w:ascii="Times New Roman" w:hAnsi="Times New Roman"/>
        </w:rPr>
        <w:t>Instructions concerning sheets (z-axis)</w:t>
      </w:r>
      <w:bookmarkEnd w:id="25"/>
      <w:bookmarkEnd w:id="26"/>
      <w:bookmarkEnd w:id="27"/>
      <w:bookmarkEnd w:id="28"/>
      <w:bookmarkEnd w:id="29"/>
      <w:r w:rsidRPr="00A305AD">
        <w:rPr>
          <w:rFonts w:ascii="Times New Roman" w:hAnsi="Times New Roman"/>
        </w:rPr>
        <w:t xml:space="preserve"> </w:t>
      </w:r>
    </w:p>
    <w:tbl>
      <w:tblPr>
        <w:tblW w:w="13608" w:type="dxa"/>
        <w:tblInd w:w="81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985"/>
        <w:gridCol w:w="1842"/>
        <w:gridCol w:w="9781"/>
      </w:tblGrid>
      <w:tr w:rsidR="008703D3" w:rsidRPr="00A305AD" w14:paraId="0D153DF9" w14:textId="77777777" w:rsidTr="0013038B">
        <w:tc>
          <w:tcPr>
            <w:tcW w:w="1985" w:type="dxa"/>
            <w:shd w:val="clear" w:color="auto" w:fill="D9D9D9"/>
          </w:tcPr>
          <w:p w14:paraId="6DE13CB1"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74E23EB8"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268D12C1"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8703D3" w:rsidRPr="00A305AD" w14:paraId="039BEF59" w14:textId="77777777" w:rsidTr="0013038B">
        <w:tc>
          <w:tcPr>
            <w:tcW w:w="1985" w:type="dxa"/>
            <w:shd w:val="clear" w:color="auto" w:fill="FFFFFF"/>
          </w:tcPr>
          <w:p w14:paraId="02F7345B" w14:textId="77777777" w:rsidR="008703D3" w:rsidRPr="00A305AD" w:rsidRDefault="008703D3" w:rsidP="00B83ABF">
            <w:pPr>
              <w:spacing w:before="0" w:after="0"/>
              <w:ind w:left="33"/>
              <w:rPr>
                <w:rStyle w:val="InstructionsTabelleText"/>
                <w:rFonts w:ascii="Times New Roman" w:hAnsi="Times New Roman"/>
                <w:bCs/>
              </w:rPr>
            </w:pPr>
            <w:r w:rsidRPr="00A305AD">
              <w:rPr>
                <w:rStyle w:val="InstructionsTabelleText"/>
                <w:rFonts w:ascii="Times New Roman" w:hAnsi="Times New Roman"/>
                <w:bCs/>
              </w:rPr>
              <w:t>Portfolio</w:t>
            </w:r>
          </w:p>
        </w:tc>
        <w:tc>
          <w:tcPr>
            <w:tcW w:w="1842" w:type="dxa"/>
            <w:shd w:val="clear" w:color="auto" w:fill="FFFFFF"/>
          </w:tcPr>
          <w:p w14:paraId="60A031B1" w14:textId="6BB23F6A" w:rsidR="008703D3" w:rsidRPr="00A305AD" w:rsidRDefault="002E26D8" w:rsidP="00B1567D">
            <w:pPr>
              <w:spacing w:before="0" w:after="0"/>
              <w:ind w:left="33"/>
              <w:rPr>
                <w:rFonts w:ascii="Times New Roman" w:hAnsi="Times New Roman"/>
                <w:bCs/>
                <w:szCs w:val="20"/>
                <w:lang w:eastAsia="de-DE"/>
              </w:rPr>
            </w:pPr>
            <w:r w:rsidRPr="00A305AD">
              <w:rPr>
                <w:rStyle w:val="InstructionsTabelleText"/>
                <w:rFonts w:ascii="Times New Roman" w:hAnsi="Times New Roman"/>
                <w:bCs/>
              </w:rPr>
              <w:t>Sections 3</w:t>
            </w:r>
            <w:r w:rsidR="008D7F9F" w:rsidRPr="00A305AD">
              <w:rPr>
                <w:rStyle w:val="InstructionsTabelleText"/>
                <w:rFonts w:ascii="Times New Roman" w:hAnsi="Times New Roman"/>
                <w:bCs/>
              </w:rPr>
              <w:t>,</w:t>
            </w:r>
            <w:r w:rsidRPr="00A305AD">
              <w:rPr>
                <w:rStyle w:val="InstructionsTabelleText"/>
                <w:rFonts w:ascii="Times New Roman" w:hAnsi="Times New Roman"/>
                <w:bCs/>
              </w:rPr>
              <w:t xml:space="preserve"> </w:t>
            </w:r>
            <w:r w:rsidR="008D7F9F" w:rsidRPr="00A305AD">
              <w:rPr>
                <w:rStyle w:val="InstructionsTabelleText"/>
                <w:rFonts w:ascii="Times New Roman" w:hAnsi="Times New Roman"/>
                <w:bCs/>
              </w:rPr>
              <w:t xml:space="preserve">4 </w:t>
            </w:r>
            <w:r w:rsidRPr="00A305AD">
              <w:rPr>
                <w:rStyle w:val="InstructionsTabelleText"/>
                <w:rFonts w:ascii="Times New Roman" w:hAnsi="Times New Roman"/>
                <w:bCs/>
              </w:rPr>
              <w:t xml:space="preserve">and </w:t>
            </w:r>
            <w:r w:rsidR="008D7F9F" w:rsidRPr="00A305AD">
              <w:rPr>
                <w:rStyle w:val="InstructionsTabelleText"/>
                <w:rFonts w:ascii="Times New Roman" w:hAnsi="Times New Roman"/>
                <w:bCs/>
              </w:rPr>
              <w:t>5</w:t>
            </w:r>
            <w:r w:rsidR="00224121" w:rsidRPr="00A305AD">
              <w:rPr>
                <w:rStyle w:val="InstructionsTabelleText"/>
                <w:rFonts w:ascii="Times New Roman" w:hAnsi="Times New Roman"/>
                <w:bCs/>
              </w:rPr>
              <w:t xml:space="preserve"> </w:t>
            </w:r>
            <w:r w:rsidR="00224121" w:rsidRPr="00A305AD">
              <w:rPr>
                <w:rFonts w:ascii="Times New Roman" w:hAnsi="Times New Roman"/>
                <w:szCs w:val="20"/>
                <w:lang w:eastAsia="de-DE"/>
              </w:rPr>
              <w:t>of Annex V</w:t>
            </w:r>
          </w:p>
        </w:tc>
        <w:tc>
          <w:tcPr>
            <w:tcW w:w="9781" w:type="dxa"/>
            <w:shd w:val="clear" w:color="auto" w:fill="FFFFFF"/>
          </w:tcPr>
          <w:p w14:paraId="7C9F3AB3" w14:textId="3037B261" w:rsidR="008703D3" w:rsidRPr="00A305AD" w:rsidRDefault="008703D3" w:rsidP="00623D1E">
            <w:pPr>
              <w:pStyle w:val="InstructionsText"/>
            </w:pPr>
            <w:r w:rsidRPr="00A305AD">
              <w:rPr>
                <w:rStyle w:val="InstructionsTabelleText"/>
                <w:rFonts w:ascii="Times New Roman" w:hAnsi="Times New Roman"/>
              </w:rPr>
              <w:t>The portfolio number</w:t>
            </w:r>
            <w:r w:rsidR="00434413" w:rsidRPr="00A305AD">
              <w:rPr>
                <w:rStyle w:val="InstructionsTabelleText"/>
                <w:rFonts w:ascii="Times New Roman" w:hAnsi="Times New Roman"/>
              </w:rPr>
              <w:t xml:space="preserve"> </w:t>
            </w:r>
            <w:r w:rsidRPr="00A305AD">
              <w:rPr>
                <w:rStyle w:val="InstructionsTabelleText"/>
                <w:rFonts w:ascii="Times New Roman" w:hAnsi="Times New Roman"/>
              </w:rPr>
              <w:t>taken from Annex V, only for those portfolios where IRC is requested, shall be reported.</w:t>
            </w:r>
          </w:p>
        </w:tc>
      </w:tr>
    </w:tbl>
    <w:p w14:paraId="1039E8CD" w14:textId="77777777" w:rsidR="0011747B" w:rsidRPr="00A305AD" w:rsidRDefault="0011747B" w:rsidP="00B75444">
      <w:pPr>
        <w:rPr>
          <w:rStyle w:val="InstructionsTabelleText"/>
          <w:rFonts w:ascii="Times New Roman" w:hAnsi="Times New Roman"/>
          <w:szCs w:val="20"/>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709"/>
        <w:gridCol w:w="1985"/>
        <w:gridCol w:w="1842"/>
        <w:gridCol w:w="9781"/>
      </w:tblGrid>
      <w:tr w:rsidR="00B92A75" w:rsidRPr="00A305AD" w14:paraId="44B1412C" w14:textId="77777777" w:rsidTr="00B92A75">
        <w:tc>
          <w:tcPr>
            <w:tcW w:w="709" w:type="dxa"/>
            <w:shd w:val="clear" w:color="auto" w:fill="D9D9D9"/>
          </w:tcPr>
          <w:p w14:paraId="18A4AE2F" w14:textId="77777777" w:rsidR="00B92A75" w:rsidRPr="00A305AD" w:rsidRDefault="00B92A75"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Row</w:t>
            </w:r>
          </w:p>
        </w:tc>
        <w:tc>
          <w:tcPr>
            <w:tcW w:w="1985" w:type="dxa"/>
            <w:shd w:val="clear" w:color="auto" w:fill="D9D9D9"/>
          </w:tcPr>
          <w:p w14:paraId="00BAECE9" w14:textId="77777777" w:rsidR="00B92A75" w:rsidRPr="00A305AD" w:rsidRDefault="00B92A75" w:rsidP="00541352">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1E1F6417" w14:textId="77777777" w:rsidR="00B92A75" w:rsidRPr="00A305AD" w:rsidRDefault="00B92A75"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354F77BC" w14:textId="77777777" w:rsidR="00B92A75" w:rsidRPr="00A305AD" w:rsidRDefault="00B92A75"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477489" w:rsidRPr="00A305AD" w14:paraId="208EA778" w14:textId="77777777" w:rsidTr="00B92A75">
        <w:tc>
          <w:tcPr>
            <w:tcW w:w="709" w:type="dxa"/>
          </w:tcPr>
          <w:p w14:paraId="5F1E1D52" w14:textId="0437394E"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DF1246" w:rsidRPr="00A305AD">
              <w:rPr>
                <w:rFonts w:ascii="Times New Roman" w:hAnsi="Times New Roman"/>
                <w:szCs w:val="20"/>
                <w:lang w:eastAsia="de-DE"/>
              </w:rPr>
              <w:t>0</w:t>
            </w:r>
            <w:r w:rsidR="00477489" w:rsidRPr="00A305AD">
              <w:rPr>
                <w:rFonts w:ascii="Times New Roman" w:hAnsi="Times New Roman"/>
                <w:szCs w:val="20"/>
                <w:lang w:eastAsia="de-DE"/>
              </w:rPr>
              <w:t>10</w:t>
            </w:r>
          </w:p>
        </w:tc>
        <w:tc>
          <w:tcPr>
            <w:tcW w:w="1985" w:type="dxa"/>
          </w:tcPr>
          <w:p w14:paraId="2157BD57" w14:textId="0FAFA2FA"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Liquidity Horizon</w:t>
            </w:r>
          </w:p>
        </w:tc>
        <w:tc>
          <w:tcPr>
            <w:tcW w:w="1842" w:type="dxa"/>
          </w:tcPr>
          <w:p w14:paraId="3E077152" w14:textId="242A6BF6" w:rsidR="00477489" w:rsidRPr="00A305AD" w:rsidRDefault="00477489" w:rsidP="00F74415">
            <w:pPr>
              <w:spacing w:before="0" w:after="0"/>
              <w:ind w:left="33"/>
              <w:rPr>
                <w:rFonts w:ascii="Times New Roman" w:hAnsi="Times New Roman"/>
                <w:szCs w:val="20"/>
                <w:lang w:eastAsia="de-DE"/>
              </w:rPr>
            </w:pPr>
            <w:r w:rsidRPr="00A305AD">
              <w:rPr>
                <w:rFonts w:ascii="Times New Roman" w:hAnsi="Times New Roman"/>
                <w:szCs w:val="20"/>
                <w:lang w:eastAsia="de-DE"/>
              </w:rPr>
              <w:t>Article 374(5)</w:t>
            </w:r>
            <w:r w:rsidR="00CA744B" w:rsidRPr="00A305AD">
              <w:rPr>
                <w:rFonts w:ascii="Times New Roman" w:hAnsi="Times New Roman"/>
                <w:szCs w:val="20"/>
                <w:lang w:eastAsia="de-DE"/>
              </w:rPr>
              <w:t xml:space="preserve"> of </w:t>
            </w:r>
            <w:r w:rsidR="00F200C2" w:rsidRPr="00A305AD">
              <w:rPr>
                <w:rFonts w:ascii="Times New Roman" w:hAnsi="Times New Roman"/>
                <w:szCs w:val="20"/>
                <w:lang w:eastAsia="de-DE"/>
              </w:rPr>
              <w:t>Regulation (EU) No 575/2013</w:t>
            </w:r>
          </w:p>
        </w:tc>
        <w:tc>
          <w:tcPr>
            <w:tcW w:w="9781" w:type="dxa"/>
          </w:tcPr>
          <w:p w14:paraId="42DC59EE" w14:textId="77777777" w:rsidR="00F74415" w:rsidRPr="00A305AD" w:rsidRDefault="00F74415" w:rsidP="00541352">
            <w:pPr>
              <w:spacing w:before="0" w:after="0"/>
              <w:ind w:left="33"/>
              <w:rPr>
                <w:rFonts w:ascii="Times New Roman" w:hAnsi="Times New Roman"/>
                <w:szCs w:val="20"/>
                <w:lang w:eastAsia="de-DE"/>
              </w:rPr>
            </w:pPr>
            <w:r w:rsidRPr="00A305AD">
              <w:rPr>
                <w:rFonts w:ascii="Times New Roman" w:hAnsi="Times New Roman"/>
                <w:szCs w:val="20"/>
                <w:lang w:eastAsia="de-DE"/>
              </w:rPr>
              <w:t>EBA/GL/2012/3</w:t>
            </w:r>
          </w:p>
          <w:p w14:paraId="2FCF213D" w14:textId="77777777" w:rsidR="00F74415" w:rsidRPr="00A305AD" w:rsidRDefault="00F74415" w:rsidP="00541352">
            <w:pPr>
              <w:spacing w:before="0" w:after="0"/>
              <w:ind w:left="33"/>
              <w:rPr>
                <w:rFonts w:ascii="Times New Roman" w:hAnsi="Times New Roman"/>
                <w:szCs w:val="20"/>
                <w:lang w:eastAsia="de-DE"/>
              </w:rPr>
            </w:pPr>
          </w:p>
          <w:p w14:paraId="3E9331E7" w14:textId="359853AF" w:rsidR="00477489" w:rsidRPr="00A305AD" w:rsidRDefault="00D978D9" w:rsidP="00541352">
            <w:pPr>
              <w:spacing w:before="0" w:after="0"/>
              <w:ind w:left="33"/>
              <w:rPr>
                <w:rFonts w:ascii="Times New Roman" w:hAnsi="Times New Roman"/>
                <w:szCs w:val="20"/>
                <w:lang w:eastAsia="de-DE"/>
              </w:rPr>
            </w:pPr>
            <w:r w:rsidRPr="00A305AD">
              <w:rPr>
                <w:rFonts w:ascii="Times New Roman" w:hAnsi="Times New Roman"/>
                <w:szCs w:val="20"/>
                <w:lang w:eastAsia="de-DE"/>
              </w:rPr>
              <w:t>The l</w:t>
            </w:r>
            <w:r w:rsidR="00477489" w:rsidRPr="00A305AD">
              <w:rPr>
                <w:rFonts w:ascii="Times New Roman" w:hAnsi="Times New Roman"/>
                <w:szCs w:val="20"/>
                <w:lang w:eastAsia="de-DE"/>
              </w:rPr>
              <w:t xml:space="preserve">iquidity </w:t>
            </w:r>
            <w:r w:rsidRPr="00A305AD">
              <w:rPr>
                <w:rFonts w:ascii="Times New Roman" w:hAnsi="Times New Roman"/>
                <w:szCs w:val="20"/>
                <w:lang w:eastAsia="de-DE"/>
              </w:rPr>
              <w:t>h</w:t>
            </w:r>
            <w:r w:rsidR="00477489" w:rsidRPr="00A305AD">
              <w:rPr>
                <w:rFonts w:ascii="Times New Roman" w:hAnsi="Times New Roman"/>
                <w:szCs w:val="20"/>
                <w:lang w:eastAsia="de-DE"/>
              </w:rPr>
              <w:t xml:space="preserve">orizon applied at the </w:t>
            </w:r>
            <w:r w:rsidR="00CF6E54" w:rsidRPr="00A305AD">
              <w:rPr>
                <w:rFonts w:ascii="Times New Roman" w:hAnsi="Times New Roman"/>
                <w:szCs w:val="20"/>
                <w:lang w:eastAsia="de-DE"/>
              </w:rPr>
              <w:t>p</w:t>
            </w:r>
            <w:r w:rsidR="00477489" w:rsidRPr="00A305AD">
              <w:rPr>
                <w:rFonts w:ascii="Times New Roman" w:hAnsi="Times New Roman"/>
                <w:szCs w:val="20"/>
                <w:lang w:eastAsia="de-DE"/>
              </w:rPr>
              <w:t xml:space="preserve">ortfolio level </w:t>
            </w:r>
            <w:r w:rsidRPr="00A305AD">
              <w:rPr>
                <w:rFonts w:ascii="Times New Roman" w:hAnsi="Times New Roman"/>
                <w:szCs w:val="20"/>
                <w:lang w:eastAsia="de-DE"/>
              </w:rPr>
              <w:t xml:space="preserve">shall be reported. </w:t>
            </w:r>
            <w:r w:rsidR="00477489" w:rsidRPr="00A305AD">
              <w:rPr>
                <w:rFonts w:ascii="Times New Roman" w:hAnsi="Times New Roman"/>
                <w:szCs w:val="20"/>
                <w:lang w:eastAsia="de-DE"/>
              </w:rPr>
              <w:t>The answer shall be one of the following:</w:t>
            </w:r>
          </w:p>
          <w:p w14:paraId="2FEE3FF6" w14:textId="490D7DC5" w:rsidR="00477489" w:rsidRPr="00A305AD" w:rsidRDefault="0094502A" w:rsidP="00915309">
            <w:pPr>
              <w:numPr>
                <w:ilvl w:val="0"/>
                <w:numId w:val="29"/>
              </w:numPr>
              <w:spacing w:before="0" w:after="0"/>
              <w:rPr>
                <w:rFonts w:ascii="Times New Roman" w:hAnsi="Times New Roman"/>
                <w:szCs w:val="20"/>
                <w:lang w:eastAsia="de-DE"/>
              </w:rPr>
            </w:pPr>
            <w:r w:rsidRPr="00A305AD">
              <w:rPr>
                <w:rFonts w:ascii="Times New Roman" w:hAnsi="Times New Roman"/>
                <w:szCs w:val="20"/>
                <w:lang w:eastAsia="de-DE"/>
              </w:rPr>
              <w:t xml:space="preserve">Up to </w:t>
            </w:r>
            <w:r w:rsidR="00477489" w:rsidRPr="00A305AD">
              <w:rPr>
                <w:rFonts w:ascii="Times New Roman" w:hAnsi="Times New Roman"/>
                <w:szCs w:val="20"/>
                <w:lang w:eastAsia="de-DE"/>
              </w:rPr>
              <w:t xml:space="preserve">3 </w:t>
            </w:r>
            <w:proofErr w:type="gramStart"/>
            <w:r w:rsidR="00477489" w:rsidRPr="00A305AD">
              <w:rPr>
                <w:rFonts w:ascii="Times New Roman" w:hAnsi="Times New Roman"/>
                <w:szCs w:val="20"/>
                <w:lang w:eastAsia="de-DE"/>
              </w:rPr>
              <w:t>months</w:t>
            </w:r>
            <w:r w:rsidR="00CF6E54" w:rsidRPr="00A305AD">
              <w:rPr>
                <w:rFonts w:ascii="Times New Roman" w:hAnsi="Times New Roman"/>
                <w:szCs w:val="20"/>
                <w:lang w:eastAsia="de-DE"/>
              </w:rPr>
              <w:t>;</w:t>
            </w:r>
            <w:proofErr w:type="gramEnd"/>
          </w:p>
          <w:p w14:paraId="6218A06C" w14:textId="59F09321" w:rsidR="00477489" w:rsidRPr="00A305AD" w:rsidRDefault="0094502A" w:rsidP="00915309">
            <w:pPr>
              <w:numPr>
                <w:ilvl w:val="0"/>
                <w:numId w:val="29"/>
              </w:numPr>
              <w:spacing w:before="0" w:after="0"/>
              <w:rPr>
                <w:rFonts w:ascii="Times New Roman" w:hAnsi="Times New Roman"/>
                <w:szCs w:val="20"/>
                <w:lang w:eastAsia="de-DE"/>
              </w:rPr>
            </w:pPr>
            <w:r w:rsidRPr="00A305AD">
              <w:rPr>
                <w:rFonts w:ascii="Times New Roman" w:hAnsi="Times New Roman"/>
                <w:szCs w:val="20"/>
                <w:lang w:eastAsia="de-DE"/>
              </w:rPr>
              <w:t xml:space="preserve">More than </w:t>
            </w:r>
            <w:r w:rsidR="00477489" w:rsidRPr="00A305AD">
              <w:rPr>
                <w:rFonts w:ascii="Times New Roman" w:hAnsi="Times New Roman"/>
                <w:szCs w:val="20"/>
                <w:lang w:eastAsia="de-DE"/>
              </w:rPr>
              <w:t xml:space="preserve">3 </w:t>
            </w:r>
            <w:r w:rsidRPr="00A305AD">
              <w:rPr>
                <w:rFonts w:ascii="Times New Roman" w:hAnsi="Times New Roman"/>
                <w:szCs w:val="20"/>
                <w:lang w:eastAsia="de-DE"/>
              </w:rPr>
              <w:t xml:space="preserve">and up </w:t>
            </w:r>
            <w:r w:rsidR="00477489" w:rsidRPr="00A305AD">
              <w:rPr>
                <w:rFonts w:ascii="Times New Roman" w:hAnsi="Times New Roman"/>
                <w:szCs w:val="20"/>
                <w:lang w:eastAsia="de-DE"/>
              </w:rPr>
              <w:t xml:space="preserve">to 6 </w:t>
            </w:r>
            <w:proofErr w:type="gramStart"/>
            <w:r w:rsidR="00477489" w:rsidRPr="00A305AD">
              <w:rPr>
                <w:rFonts w:ascii="Times New Roman" w:hAnsi="Times New Roman"/>
                <w:szCs w:val="20"/>
                <w:lang w:eastAsia="de-DE"/>
              </w:rPr>
              <w:t>months</w:t>
            </w:r>
            <w:r w:rsidR="00CF6E54" w:rsidRPr="00A305AD">
              <w:rPr>
                <w:rFonts w:ascii="Times New Roman" w:hAnsi="Times New Roman"/>
                <w:szCs w:val="20"/>
                <w:lang w:eastAsia="de-DE"/>
              </w:rPr>
              <w:t>;</w:t>
            </w:r>
            <w:proofErr w:type="gramEnd"/>
          </w:p>
          <w:p w14:paraId="65CF4A31" w14:textId="7ED90209" w:rsidR="00477489" w:rsidRPr="00A305AD" w:rsidRDefault="0094502A" w:rsidP="00915309">
            <w:pPr>
              <w:numPr>
                <w:ilvl w:val="0"/>
                <w:numId w:val="29"/>
              </w:numPr>
              <w:spacing w:before="0" w:after="0"/>
              <w:rPr>
                <w:rFonts w:ascii="Times New Roman" w:hAnsi="Times New Roman"/>
                <w:szCs w:val="20"/>
                <w:lang w:eastAsia="de-DE"/>
              </w:rPr>
            </w:pPr>
            <w:r w:rsidRPr="00A305AD">
              <w:rPr>
                <w:rFonts w:ascii="Times New Roman" w:hAnsi="Times New Roman"/>
                <w:szCs w:val="20"/>
                <w:lang w:eastAsia="de-DE"/>
              </w:rPr>
              <w:t xml:space="preserve">More than </w:t>
            </w:r>
            <w:r w:rsidR="00477489" w:rsidRPr="00A305AD">
              <w:rPr>
                <w:rFonts w:ascii="Times New Roman" w:hAnsi="Times New Roman"/>
                <w:szCs w:val="20"/>
                <w:lang w:eastAsia="de-DE"/>
              </w:rPr>
              <w:t xml:space="preserve">6 </w:t>
            </w:r>
            <w:r w:rsidRPr="00A305AD">
              <w:rPr>
                <w:rFonts w:ascii="Times New Roman" w:hAnsi="Times New Roman"/>
                <w:szCs w:val="20"/>
                <w:lang w:eastAsia="de-DE"/>
              </w:rPr>
              <w:t xml:space="preserve">and up </w:t>
            </w:r>
            <w:r w:rsidR="00477489" w:rsidRPr="00A305AD">
              <w:rPr>
                <w:rFonts w:ascii="Times New Roman" w:hAnsi="Times New Roman"/>
                <w:szCs w:val="20"/>
                <w:lang w:eastAsia="de-DE"/>
              </w:rPr>
              <w:t xml:space="preserve">to 9 </w:t>
            </w:r>
            <w:proofErr w:type="gramStart"/>
            <w:r w:rsidR="00477489" w:rsidRPr="00A305AD">
              <w:rPr>
                <w:rFonts w:ascii="Times New Roman" w:hAnsi="Times New Roman"/>
                <w:szCs w:val="20"/>
                <w:lang w:eastAsia="de-DE"/>
              </w:rPr>
              <w:t>months</w:t>
            </w:r>
            <w:r w:rsidR="00CF6E54" w:rsidRPr="00A305AD">
              <w:rPr>
                <w:rFonts w:ascii="Times New Roman" w:hAnsi="Times New Roman"/>
                <w:szCs w:val="20"/>
                <w:lang w:eastAsia="de-DE"/>
              </w:rPr>
              <w:t>;</w:t>
            </w:r>
            <w:proofErr w:type="gramEnd"/>
          </w:p>
          <w:p w14:paraId="5C5E1669" w14:textId="5AB5F9BE" w:rsidR="00477489" w:rsidRPr="00A305AD" w:rsidRDefault="0094502A" w:rsidP="00915309">
            <w:pPr>
              <w:numPr>
                <w:ilvl w:val="0"/>
                <w:numId w:val="29"/>
              </w:numPr>
              <w:spacing w:before="0" w:after="0"/>
              <w:rPr>
                <w:rFonts w:ascii="Times New Roman" w:hAnsi="Times New Roman"/>
                <w:szCs w:val="20"/>
                <w:lang w:eastAsia="de-DE"/>
              </w:rPr>
            </w:pPr>
            <w:r w:rsidRPr="00A305AD">
              <w:rPr>
                <w:rFonts w:ascii="Times New Roman" w:hAnsi="Times New Roman"/>
                <w:szCs w:val="20"/>
                <w:lang w:eastAsia="de-DE"/>
              </w:rPr>
              <w:t xml:space="preserve">More than </w:t>
            </w:r>
            <w:r w:rsidR="00477489" w:rsidRPr="00A305AD">
              <w:rPr>
                <w:rFonts w:ascii="Times New Roman" w:hAnsi="Times New Roman"/>
                <w:szCs w:val="20"/>
                <w:lang w:eastAsia="de-DE"/>
              </w:rPr>
              <w:t xml:space="preserve">9 </w:t>
            </w:r>
            <w:r w:rsidRPr="00A305AD">
              <w:rPr>
                <w:rFonts w:ascii="Times New Roman" w:hAnsi="Times New Roman"/>
                <w:szCs w:val="20"/>
                <w:lang w:eastAsia="de-DE"/>
              </w:rPr>
              <w:t xml:space="preserve">and up </w:t>
            </w:r>
            <w:r w:rsidR="00477489" w:rsidRPr="00A305AD">
              <w:rPr>
                <w:rFonts w:ascii="Times New Roman" w:hAnsi="Times New Roman"/>
                <w:szCs w:val="20"/>
                <w:lang w:eastAsia="de-DE"/>
              </w:rPr>
              <w:t>to 12 months</w:t>
            </w:r>
            <w:r w:rsidR="00D978D9" w:rsidRPr="00A305AD">
              <w:rPr>
                <w:rFonts w:ascii="Times New Roman" w:hAnsi="Times New Roman"/>
                <w:szCs w:val="20"/>
                <w:lang w:eastAsia="de-DE"/>
              </w:rPr>
              <w:t>.</w:t>
            </w:r>
          </w:p>
        </w:tc>
      </w:tr>
      <w:tr w:rsidR="00477489" w:rsidRPr="00A305AD" w14:paraId="2E63B112" w14:textId="77777777" w:rsidTr="00B92A75">
        <w:tc>
          <w:tcPr>
            <w:tcW w:w="709" w:type="dxa"/>
          </w:tcPr>
          <w:p w14:paraId="1BBB5A99" w14:textId="2963DF72"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DF1246" w:rsidRPr="00A305AD">
              <w:rPr>
                <w:rFonts w:ascii="Times New Roman" w:hAnsi="Times New Roman"/>
                <w:szCs w:val="20"/>
                <w:lang w:eastAsia="de-DE"/>
              </w:rPr>
              <w:t>0</w:t>
            </w:r>
            <w:r w:rsidR="00477489" w:rsidRPr="00A305AD">
              <w:rPr>
                <w:rFonts w:ascii="Times New Roman" w:hAnsi="Times New Roman"/>
                <w:szCs w:val="20"/>
                <w:lang w:eastAsia="de-DE"/>
              </w:rPr>
              <w:t>20</w:t>
            </w:r>
          </w:p>
        </w:tc>
        <w:tc>
          <w:tcPr>
            <w:tcW w:w="1985" w:type="dxa"/>
          </w:tcPr>
          <w:p w14:paraId="7D8F554D"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Source of PDs</w:t>
            </w:r>
          </w:p>
        </w:tc>
        <w:tc>
          <w:tcPr>
            <w:tcW w:w="1842" w:type="dxa"/>
          </w:tcPr>
          <w:p w14:paraId="7EC8743D" w14:textId="758FF132" w:rsidR="00477489" w:rsidRPr="00A305AD" w:rsidRDefault="00477489" w:rsidP="00D73E16">
            <w:pPr>
              <w:spacing w:before="0" w:after="0"/>
              <w:ind w:left="33"/>
              <w:rPr>
                <w:rFonts w:ascii="Times New Roman" w:hAnsi="Times New Roman"/>
                <w:szCs w:val="20"/>
                <w:lang w:eastAsia="de-DE"/>
              </w:rPr>
            </w:pPr>
          </w:p>
        </w:tc>
        <w:tc>
          <w:tcPr>
            <w:tcW w:w="9781" w:type="dxa"/>
          </w:tcPr>
          <w:p w14:paraId="6F317131" w14:textId="77777777" w:rsidR="00F74415" w:rsidRPr="00A305AD" w:rsidRDefault="00F74415" w:rsidP="0054135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EBA/GL/2012/3 </w:t>
            </w:r>
          </w:p>
          <w:p w14:paraId="3EC05790" w14:textId="77777777" w:rsidR="00F74415" w:rsidRPr="00A305AD" w:rsidRDefault="00F74415" w:rsidP="00541352">
            <w:pPr>
              <w:spacing w:before="0" w:after="0"/>
              <w:ind w:left="33"/>
              <w:rPr>
                <w:rFonts w:ascii="Times New Roman" w:hAnsi="Times New Roman"/>
                <w:szCs w:val="20"/>
                <w:lang w:eastAsia="de-DE"/>
              </w:rPr>
            </w:pPr>
          </w:p>
          <w:p w14:paraId="6B203F5E" w14:textId="22AC1578" w:rsidR="00477489" w:rsidRPr="00A305AD" w:rsidRDefault="00D978D9" w:rsidP="00541352">
            <w:pPr>
              <w:spacing w:before="0" w:after="0"/>
              <w:ind w:left="33"/>
              <w:rPr>
                <w:rFonts w:ascii="Times New Roman" w:hAnsi="Times New Roman"/>
                <w:szCs w:val="20"/>
                <w:lang w:eastAsia="de-DE"/>
              </w:rPr>
            </w:pPr>
            <w:r w:rsidRPr="00A305AD">
              <w:rPr>
                <w:rFonts w:ascii="Times New Roman" w:hAnsi="Times New Roman"/>
                <w:szCs w:val="20"/>
                <w:lang w:eastAsia="de-DE"/>
              </w:rPr>
              <w:t>The s</w:t>
            </w:r>
            <w:r w:rsidR="00477489" w:rsidRPr="00A305AD">
              <w:rPr>
                <w:rFonts w:ascii="Times New Roman" w:hAnsi="Times New Roman"/>
                <w:szCs w:val="20"/>
                <w:lang w:eastAsia="de-DE"/>
              </w:rPr>
              <w:t xml:space="preserve">ource of PDs applied at the </w:t>
            </w:r>
            <w:r w:rsidR="00CF6E54" w:rsidRPr="00A305AD">
              <w:rPr>
                <w:rFonts w:ascii="Times New Roman" w:hAnsi="Times New Roman"/>
                <w:szCs w:val="20"/>
                <w:lang w:eastAsia="de-DE"/>
              </w:rPr>
              <w:t>p</w:t>
            </w:r>
            <w:r w:rsidR="00477489" w:rsidRPr="00A305AD">
              <w:rPr>
                <w:rFonts w:ascii="Times New Roman" w:hAnsi="Times New Roman"/>
                <w:szCs w:val="20"/>
                <w:lang w:eastAsia="de-DE"/>
              </w:rPr>
              <w:t>ortfolio level</w:t>
            </w:r>
            <w:r w:rsidRPr="00A305AD">
              <w:rPr>
                <w:rFonts w:ascii="Times New Roman" w:hAnsi="Times New Roman"/>
                <w:szCs w:val="20"/>
                <w:lang w:eastAsia="de-DE"/>
              </w:rPr>
              <w:t xml:space="preserve"> shall be reported. </w:t>
            </w:r>
            <w:r w:rsidR="00477489" w:rsidRPr="00A305AD">
              <w:rPr>
                <w:rFonts w:ascii="Times New Roman" w:hAnsi="Times New Roman"/>
                <w:szCs w:val="20"/>
                <w:lang w:eastAsia="de-DE"/>
              </w:rPr>
              <w:t>The answer shall be one of the following:</w:t>
            </w:r>
          </w:p>
          <w:p w14:paraId="4F2BF90D" w14:textId="22BE58F8" w:rsidR="00477489" w:rsidRPr="00A305AD" w:rsidRDefault="00477489" w:rsidP="00915309">
            <w:pPr>
              <w:numPr>
                <w:ilvl w:val="0"/>
                <w:numId w:val="30"/>
              </w:numPr>
              <w:spacing w:before="0" w:after="0"/>
              <w:rPr>
                <w:rFonts w:ascii="Times New Roman" w:hAnsi="Times New Roman"/>
                <w:szCs w:val="20"/>
                <w:lang w:eastAsia="de-DE"/>
              </w:rPr>
            </w:pPr>
            <w:r w:rsidRPr="00A305AD">
              <w:rPr>
                <w:rFonts w:ascii="Times New Roman" w:hAnsi="Times New Roman"/>
                <w:szCs w:val="20"/>
                <w:lang w:eastAsia="de-DE"/>
              </w:rPr>
              <w:t xml:space="preserve">Rating </w:t>
            </w:r>
            <w:proofErr w:type="gramStart"/>
            <w:r w:rsidR="00986C83" w:rsidRPr="00A305AD">
              <w:rPr>
                <w:rFonts w:ascii="Times New Roman" w:hAnsi="Times New Roman"/>
                <w:szCs w:val="20"/>
                <w:lang w:eastAsia="de-DE"/>
              </w:rPr>
              <w:t>a</w:t>
            </w:r>
            <w:r w:rsidRPr="00A305AD">
              <w:rPr>
                <w:rFonts w:ascii="Times New Roman" w:hAnsi="Times New Roman"/>
                <w:szCs w:val="20"/>
                <w:lang w:eastAsia="de-DE"/>
              </w:rPr>
              <w:t>gencies</w:t>
            </w:r>
            <w:r w:rsidR="00CF6E54" w:rsidRPr="00A305AD">
              <w:rPr>
                <w:rFonts w:ascii="Times New Roman" w:hAnsi="Times New Roman"/>
                <w:szCs w:val="20"/>
                <w:lang w:eastAsia="de-DE"/>
              </w:rPr>
              <w:t>;</w:t>
            </w:r>
            <w:proofErr w:type="gramEnd"/>
          </w:p>
          <w:p w14:paraId="64FE43F5" w14:textId="77777777" w:rsidR="00477489" w:rsidRPr="00A305AD" w:rsidRDefault="00477489" w:rsidP="00915309">
            <w:pPr>
              <w:numPr>
                <w:ilvl w:val="0"/>
                <w:numId w:val="30"/>
              </w:numPr>
              <w:spacing w:before="0" w:after="0"/>
              <w:rPr>
                <w:rFonts w:ascii="Times New Roman" w:hAnsi="Times New Roman"/>
                <w:szCs w:val="20"/>
                <w:lang w:eastAsia="de-DE"/>
              </w:rPr>
            </w:pPr>
            <w:proofErr w:type="gramStart"/>
            <w:r w:rsidRPr="00A305AD">
              <w:rPr>
                <w:rFonts w:ascii="Times New Roman" w:hAnsi="Times New Roman"/>
                <w:szCs w:val="20"/>
                <w:lang w:eastAsia="de-DE"/>
              </w:rPr>
              <w:t>IRB</w:t>
            </w:r>
            <w:r w:rsidR="00CF6E54" w:rsidRPr="00A305AD">
              <w:rPr>
                <w:rFonts w:ascii="Times New Roman" w:hAnsi="Times New Roman"/>
                <w:szCs w:val="20"/>
                <w:lang w:eastAsia="de-DE"/>
              </w:rPr>
              <w:t>;</w:t>
            </w:r>
            <w:proofErr w:type="gramEnd"/>
          </w:p>
          <w:p w14:paraId="0981FED9" w14:textId="5B677D77" w:rsidR="00477489" w:rsidRPr="00A305AD" w:rsidRDefault="00477489" w:rsidP="00915309">
            <w:pPr>
              <w:numPr>
                <w:ilvl w:val="0"/>
                <w:numId w:val="30"/>
              </w:numPr>
              <w:spacing w:before="0" w:after="0"/>
              <w:rPr>
                <w:rFonts w:ascii="Times New Roman" w:hAnsi="Times New Roman"/>
                <w:szCs w:val="20"/>
                <w:lang w:eastAsia="de-DE"/>
              </w:rPr>
            </w:pPr>
            <w:r w:rsidRPr="00A305AD">
              <w:rPr>
                <w:rFonts w:ascii="Times New Roman" w:hAnsi="Times New Roman"/>
                <w:szCs w:val="20"/>
                <w:lang w:eastAsia="de-DE"/>
              </w:rPr>
              <w:t>Market implied</w:t>
            </w:r>
            <w:r w:rsidR="00E118E8" w:rsidRPr="00A305AD">
              <w:rPr>
                <w:rFonts w:ascii="Times New Roman" w:hAnsi="Times New Roman"/>
                <w:szCs w:val="20"/>
                <w:lang w:eastAsia="de-DE"/>
              </w:rPr>
              <w:t xml:space="preserve"> </w:t>
            </w:r>
            <w:proofErr w:type="gramStart"/>
            <w:r w:rsidR="00E118E8" w:rsidRPr="00A305AD">
              <w:rPr>
                <w:rFonts w:ascii="Times New Roman" w:hAnsi="Times New Roman"/>
                <w:szCs w:val="20"/>
                <w:lang w:eastAsia="de-DE"/>
              </w:rPr>
              <w:t>PDs</w:t>
            </w:r>
            <w:r w:rsidR="00CF6E54" w:rsidRPr="00A305AD">
              <w:rPr>
                <w:rFonts w:ascii="Times New Roman" w:hAnsi="Times New Roman"/>
                <w:szCs w:val="20"/>
                <w:lang w:eastAsia="de-DE"/>
              </w:rPr>
              <w:t>;</w:t>
            </w:r>
            <w:proofErr w:type="gramEnd"/>
          </w:p>
          <w:p w14:paraId="5B1A9370" w14:textId="22E4F025" w:rsidR="00C83835" w:rsidRPr="00A305AD" w:rsidRDefault="00477489" w:rsidP="00915309">
            <w:pPr>
              <w:numPr>
                <w:ilvl w:val="0"/>
                <w:numId w:val="30"/>
              </w:numPr>
              <w:spacing w:before="0" w:after="0"/>
              <w:rPr>
                <w:rFonts w:ascii="Times New Roman" w:hAnsi="Times New Roman"/>
                <w:szCs w:val="20"/>
                <w:lang w:eastAsia="de-DE"/>
              </w:rPr>
            </w:pPr>
            <w:r w:rsidRPr="00A305AD">
              <w:rPr>
                <w:rFonts w:ascii="Times New Roman" w:hAnsi="Times New Roman"/>
                <w:szCs w:val="20"/>
                <w:lang w:eastAsia="de-DE"/>
              </w:rPr>
              <w:t>Other</w:t>
            </w:r>
            <w:r w:rsidR="00E118E8" w:rsidRPr="00A305AD">
              <w:rPr>
                <w:rFonts w:ascii="Times New Roman" w:hAnsi="Times New Roman"/>
                <w:szCs w:val="20"/>
                <w:lang w:eastAsia="de-DE"/>
              </w:rPr>
              <w:t xml:space="preserve"> source of PDs </w:t>
            </w:r>
            <w:r w:rsidR="00C83835" w:rsidRPr="00A305AD">
              <w:rPr>
                <w:rFonts w:ascii="Times New Roman" w:hAnsi="Times New Roman"/>
                <w:szCs w:val="20"/>
                <w:lang w:eastAsia="de-DE"/>
              </w:rPr>
              <w:t>(please specify)</w:t>
            </w:r>
            <w:r w:rsidR="00D978D9" w:rsidRPr="00A305AD">
              <w:rPr>
                <w:rFonts w:ascii="Times New Roman" w:hAnsi="Times New Roman"/>
                <w:szCs w:val="20"/>
                <w:lang w:eastAsia="de-DE"/>
              </w:rPr>
              <w:t>.</w:t>
            </w:r>
          </w:p>
          <w:p w14:paraId="259709E7" w14:textId="2C2ED063" w:rsidR="00477489" w:rsidRPr="00A305AD" w:rsidRDefault="00B63AE6" w:rsidP="00DF1042">
            <w:pPr>
              <w:spacing w:before="0" w:after="0"/>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C83835" w:rsidRPr="00A305AD">
              <w:rPr>
                <w:rFonts w:ascii="Times New Roman" w:hAnsi="Times New Roman"/>
                <w:szCs w:val="20"/>
                <w:lang w:eastAsia="de-DE"/>
              </w:rPr>
              <w:t xml:space="preserve">20 to </w:t>
            </w:r>
            <w:r w:rsidR="008A22CB" w:rsidRPr="00A305AD">
              <w:rPr>
                <w:rFonts w:ascii="Times New Roman" w:hAnsi="Times New Roman"/>
                <w:szCs w:val="20"/>
                <w:lang w:eastAsia="de-DE"/>
              </w:rPr>
              <w:t>clarify</w:t>
            </w:r>
            <w:r w:rsidR="00C83835"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C83835" w:rsidRPr="00A305AD">
              <w:rPr>
                <w:rFonts w:ascii="Times New Roman" w:hAnsi="Times New Roman"/>
                <w:szCs w:val="20"/>
                <w:lang w:eastAsia="de-DE"/>
              </w:rPr>
              <w:t>10. In case option (d) was selected in c</w:t>
            </w:r>
            <w:r w:rsidR="00216355" w:rsidRPr="00A305AD">
              <w:rPr>
                <w:rFonts w:ascii="Times New Roman" w:hAnsi="Times New Roman"/>
                <w:szCs w:val="20"/>
                <w:lang w:eastAsia="de-DE"/>
              </w:rPr>
              <w:t>olumn 00</w:t>
            </w:r>
            <w:r w:rsidR="00C83835" w:rsidRPr="00A305AD">
              <w:rPr>
                <w:rFonts w:ascii="Times New Roman" w:hAnsi="Times New Roman"/>
                <w:szCs w:val="20"/>
                <w:lang w:eastAsia="de-DE"/>
              </w:rPr>
              <w:t xml:space="preserve">10, the institution </w:t>
            </w:r>
            <w:r w:rsidRPr="00A305AD">
              <w:rPr>
                <w:rFonts w:ascii="Times New Roman" w:hAnsi="Times New Roman"/>
                <w:szCs w:val="20"/>
                <w:lang w:eastAsia="de-DE"/>
              </w:rPr>
              <w:t>shall</w:t>
            </w:r>
            <w:r w:rsidR="00C83835" w:rsidRPr="00A305AD">
              <w:rPr>
                <w:rFonts w:ascii="Times New Roman" w:hAnsi="Times New Roman"/>
                <w:szCs w:val="20"/>
                <w:lang w:eastAsia="de-DE"/>
              </w:rPr>
              <w:t xml:space="preserve"> provide details in this c</w:t>
            </w:r>
            <w:r w:rsidR="00216355" w:rsidRPr="00A305AD">
              <w:rPr>
                <w:rFonts w:ascii="Times New Roman" w:hAnsi="Times New Roman"/>
                <w:szCs w:val="20"/>
                <w:lang w:eastAsia="de-DE"/>
              </w:rPr>
              <w:t>olumn 00</w:t>
            </w:r>
            <w:r w:rsidR="00C83835" w:rsidRPr="00A305AD">
              <w:rPr>
                <w:rFonts w:ascii="Times New Roman" w:hAnsi="Times New Roman"/>
                <w:szCs w:val="20"/>
                <w:lang w:eastAsia="de-DE"/>
              </w:rPr>
              <w:t xml:space="preserve">20. </w:t>
            </w:r>
          </w:p>
        </w:tc>
      </w:tr>
      <w:tr w:rsidR="00477489" w:rsidRPr="00A305AD" w14:paraId="70E9EFA6" w14:textId="77777777" w:rsidTr="00B92A75">
        <w:tc>
          <w:tcPr>
            <w:tcW w:w="709" w:type="dxa"/>
          </w:tcPr>
          <w:p w14:paraId="418CC453" w14:textId="440A0EE5"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DF1246" w:rsidRPr="00A305AD">
              <w:rPr>
                <w:rFonts w:ascii="Times New Roman" w:hAnsi="Times New Roman"/>
                <w:szCs w:val="20"/>
                <w:lang w:eastAsia="de-DE"/>
              </w:rPr>
              <w:t>0</w:t>
            </w:r>
            <w:r w:rsidR="00477489" w:rsidRPr="00A305AD">
              <w:rPr>
                <w:rFonts w:ascii="Times New Roman" w:hAnsi="Times New Roman"/>
                <w:szCs w:val="20"/>
                <w:lang w:eastAsia="de-DE"/>
              </w:rPr>
              <w:t>30</w:t>
            </w:r>
          </w:p>
        </w:tc>
        <w:tc>
          <w:tcPr>
            <w:tcW w:w="1985" w:type="dxa"/>
          </w:tcPr>
          <w:p w14:paraId="50547440"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Source of transition matrices</w:t>
            </w:r>
          </w:p>
        </w:tc>
        <w:tc>
          <w:tcPr>
            <w:tcW w:w="1842" w:type="dxa"/>
          </w:tcPr>
          <w:p w14:paraId="52FC9BC2" w14:textId="695C1F18" w:rsidR="00477489" w:rsidRPr="00A305AD" w:rsidRDefault="00477489" w:rsidP="00D73E16">
            <w:pPr>
              <w:spacing w:before="0" w:after="0"/>
              <w:ind w:left="33"/>
              <w:rPr>
                <w:rFonts w:ascii="Times New Roman" w:hAnsi="Times New Roman"/>
                <w:szCs w:val="20"/>
                <w:lang w:eastAsia="de-DE"/>
              </w:rPr>
            </w:pPr>
          </w:p>
        </w:tc>
        <w:tc>
          <w:tcPr>
            <w:tcW w:w="9781" w:type="dxa"/>
          </w:tcPr>
          <w:p w14:paraId="289FD3CB" w14:textId="77777777" w:rsidR="00F74415" w:rsidRPr="00A305AD" w:rsidRDefault="00F74415" w:rsidP="0054135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EBA/GL/2012/3 </w:t>
            </w:r>
          </w:p>
          <w:p w14:paraId="457FEA03" w14:textId="77777777" w:rsidR="00F74415" w:rsidRPr="00A305AD" w:rsidRDefault="00F74415" w:rsidP="00541352">
            <w:pPr>
              <w:spacing w:before="0" w:after="0"/>
              <w:ind w:left="33"/>
              <w:rPr>
                <w:rFonts w:ascii="Times New Roman" w:hAnsi="Times New Roman"/>
                <w:szCs w:val="20"/>
                <w:lang w:eastAsia="de-DE"/>
              </w:rPr>
            </w:pPr>
          </w:p>
          <w:p w14:paraId="3FF03985" w14:textId="7C2228B0" w:rsidR="00477489" w:rsidRPr="00A305AD" w:rsidRDefault="00D978D9" w:rsidP="00541352">
            <w:pPr>
              <w:spacing w:before="0" w:after="0"/>
              <w:ind w:left="33"/>
              <w:rPr>
                <w:rFonts w:ascii="Times New Roman" w:hAnsi="Times New Roman"/>
                <w:szCs w:val="20"/>
                <w:lang w:eastAsia="de-DE"/>
              </w:rPr>
            </w:pPr>
            <w:r w:rsidRPr="00A305AD">
              <w:rPr>
                <w:rFonts w:ascii="Times New Roman" w:hAnsi="Times New Roman"/>
                <w:szCs w:val="20"/>
                <w:lang w:eastAsia="de-DE"/>
              </w:rPr>
              <w:t>The s</w:t>
            </w:r>
            <w:r w:rsidR="00477489" w:rsidRPr="00A305AD">
              <w:rPr>
                <w:rFonts w:ascii="Times New Roman" w:hAnsi="Times New Roman"/>
                <w:szCs w:val="20"/>
                <w:lang w:eastAsia="de-DE"/>
              </w:rPr>
              <w:t>ource of transition matrices</w:t>
            </w:r>
            <w:r w:rsidR="00477489" w:rsidRPr="00A305AD">
              <w:rPr>
                <w:rFonts w:ascii="Times New Roman" w:hAnsi="Times New Roman"/>
              </w:rPr>
              <w:t xml:space="preserve"> </w:t>
            </w:r>
            <w:r w:rsidR="00477489" w:rsidRPr="00A305AD">
              <w:rPr>
                <w:rFonts w:ascii="Times New Roman" w:hAnsi="Times New Roman"/>
                <w:szCs w:val="20"/>
                <w:lang w:eastAsia="de-DE"/>
              </w:rPr>
              <w:t xml:space="preserve">applied at the </w:t>
            </w:r>
            <w:r w:rsidR="00CF6E54" w:rsidRPr="00A305AD">
              <w:rPr>
                <w:rFonts w:ascii="Times New Roman" w:hAnsi="Times New Roman"/>
                <w:szCs w:val="20"/>
                <w:lang w:eastAsia="de-DE"/>
              </w:rPr>
              <w:t>p</w:t>
            </w:r>
            <w:r w:rsidR="00477489" w:rsidRPr="00A305AD">
              <w:rPr>
                <w:rFonts w:ascii="Times New Roman" w:hAnsi="Times New Roman"/>
                <w:szCs w:val="20"/>
                <w:lang w:eastAsia="de-DE"/>
              </w:rPr>
              <w:t>ortfolio level</w:t>
            </w:r>
            <w:r w:rsidRPr="00A305AD">
              <w:rPr>
                <w:rFonts w:ascii="Times New Roman" w:hAnsi="Times New Roman"/>
                <w:szCs w:val="20"/>
                <w:lang w:eastAsia="de-DE"/>
              </w:rPr>
              <w:t xml:space="preserve"> shall be reported. </w:t>
            </w:r>
            <w:r w:rsidR="00477489" w:rsidRPr="00A305AD">
              <w:rPr>
                <w:rFonts w:ascii="Times New Roman" w:hAnsi="Times New Roman"/>
                <w:szCs w:val="20"/>
                <w:lang w:eastAsia="de-DE"/>
              </w:rPr>
              <w:t>The answer shall be one of the following:</w:t>
            </w:r>
          </w:p>
          <w:p w14:paraId="7DDB6733" w14:textId="59AD5D9D" w:rsidR="00477489" w:rsidRPr="00A305AD" w:rsidRDefault="00477489" w:rsidP="00915309">
            <w:pPr>
              <w:numPr>
                <w:ilvl w:val="0"/>
                <w:numId w:val="31"/>
              </w:numPr>
              <w:spacing w:before="0" w:after="0"/>
              <w:rPr>
                <w:rFonts w:ascii="Times New Roman" w:hAnsi="Times New Roman"/>
                <w:szCs w:val="20"/>
                <w:lang w:eastAsia="de-DE"/>
              </w:rPr>
            </w:pPr>
            <w:r w:rsidRPr="00A305AD">
              <w:rPr>
                <w:rFonts w:ascii="Times New Roman" w:hAnsi="Times New Roman"/>
                <w:szCs w:val="20"/>
                <w:lang w:eastAsia="de-DE"/>
              </w:rPr>
              <w:t xml:space="preserve">Rating </w:t>
            </w:r>
            <w:proofErr w:type="gramStart"/>
            <w:r w:rsidR="00A16405" w:rsidRPr="00A305AD">
              <w:rPr>
                <w:rFonts w:ascii="Times New Roman" w:hAnsi="Times New Roman"/>
                <w:szCs w:val="20"/>
                <w:lang w:eastAsia="de-DE"/>
              </w:rPr>
              <w:t>a</w:t>
            </w:r>
            <w:r w:rsidRPr="00A305AD">
              <w:rPr>
                <w:rFonts w:ascii="Times New Roman" w:hAnsi="Times New Roman"/>
                <w:szCs w:val="20"/>
                <w:lang w:eastAsia="de-DE"/>
              </w:rPr>
              <w:t>gencies</w:t>
            </w:r>
            <w:r w:rsidR="00CF6E54" w:rsidRPr="00A305AD">
              <w:rPr>
                <w:rFonts w:ascii="Times New Roman" w:hAnsi="Times New Roman"/>
                <w:szCs w:val="20"/>
                <w:lang w:eastAsia="de-DE"/>
              </w:rPr>
              <w:t>;</w:t>
            </w:r>
            <w:proofErr w:type="gramEnd"/>
          </w:p>
          <w:p w14:paraId="6512FF18" w14:textId="77777777" w:rsidR="00477489" w:rsidRPr="00A305AD" w:rsidRDefault="00477489" w:rsidP="00915309">
            <w:pPr>
              <w:numPr>
                <w:ilvl w:val="0"/>
                <w:numId w:val="31"/>
              </w:numPr>
              <w:spacing w:before="0" w:after="0"/>
              <w:rPr>
                <w:rFonts w:ascii="Times New Roman" w:hAnsi="Times New Roman"/>
                <w:szCs w:val="20"/>
                <w:lang w:eastAsia="de-DE"/>
              </w:rPr>
            </w:pPr>
            <w:proofErr w:type="gramStart"/>
            <w:r w:rsidRPr="00A305AD">
              <w:rPr>
                <w:rFonts w:ascii="Times New Roman" w:hAnsi="Times New Roman"/>
                <w:szCs w:val="20"/>
                <w:lang w:eastAsia="de-DE"/>
              </w:rPr>
              <w:t>IRB</w:t>
            </w:r>
            <w:r w:rsidR="00CF6E54" w:rsidRPr="00A305AD">
              <w:rPr>
                <w:rFonts w:ascii="Times New Roman" w:hAnsi="Times New Roman"/>
                <w:szCs w:val="20"/>
                <w:lang w:eastAsia="de-DE"/>
              </w:rPr>
              <w:t>;</w:t>
            </w:r>
            <w:proofErr w:type="gramEnd"/>
          </w:p>
          <w:p w14:paraId="24D12765" w14:textId="2B37DC56" w:rsidR="00477489" w:rsidRPr="00A305AD" w:rsidRDefault="00477489" w:rsidP="00915309">
            <w:pPr>
              <w:numPr>
                <w:ilvl w:val="0"/>
                <w:numId w:val="31"/>
              </w:numPr>
              <w:spacing w:before="0" w:after="0"/>
              <w:rPr>
                <w:rFonts w:ascii="Times New Roman" w:hAnsi="Times New Roman"/>
                <w:szCs w:val="20"/>
                <w:lang w:eastAsia="de-DE"/>
              </w:rPr>
            </w:pPr>
            <w:r w:rsidRPr="00A305AD">
              <w:rPr>
                <w:rFonts w:ascii="Times New Roman" w:hAnsi="Times New Roman"/>
                <w:szCs w:val="20"/>
                <w:lang w:eastAsia="de-DE"/>
              </w:rPr>
              <w:t>Market implied</w:t>
            </w:r>
            <w:r w:rsidR="00E118E8" w:rsidRPr="00A305AD">
              <w:rPr>
                <w:rFonts w:ascii="Times New Roman" w:hAnsi="Times New Roman"/>
                <w:szCs w:val="20"/>
                <w:lang w:eastAsia="de-DE"/>
              </w:rPr>
              <w:t xml:space="preserve"> transition </w:t>
            </w:r>
            <w:proofErr w:type="gramStart"/>
            <w:r w:rsidR="00E118E8" w:rsidRPr="00A305AD">
              <w:rPr>
                <w:rFonts w:ascii="Times New Roman" w:hAnsi="Times New Roman"/>
                <w:szCs w:val="20"/>
                <w:lang w:eastAsia="de-DE"/>
              </w:rPr>
              <w:t>matrices</w:t>
            </w:r>
            <w:r w:rsidR="00CF6E54" w:rsidRPr="00A305AD">
              <w:rPr>
                <w:rFonts w:ascii="Times New Roman" w:hAnsi="Times New Roman"/>
                <w:szCs w:val="20"/>
                <w:lang w:eastAsia="de-DE"/>
              </w:rPr>
              <w:t>;</w:t>
            </w:r>
            <w:proofErr w:type="gramEnd"/>
          </w:p>
          <w:p w14:paraId="06E101D8" w14:textId="4428F94B" w:rsidR="0076496D" w:rsidRPr="00A305AD" w:rsidRDefault="0076496D" w:rsidP="00915309">
            <w:pPr>
              <w:numPr>
                <w:ilvl w:val="0"/>
                <w:numId w:val="31"/>
              </w:numPr>
              <w:spacing w:before="0" w:after="0"/>
              <w:rPr>
                <w:rFonts w:ascii="Times New Roman" w:hAnsi="Times New Roman"/>
                <w:szCs w:val="20"/>
                <w:lang w:eastAsia="de-DE"/>
              </w:rPr>
            </w:pPr>
            <w:r w:rsidRPr="00A305AD">
              <w:rPr>
                <w:rFonts w:ascii="Times New Roman" w:hAnsi="Times New Roman"/>
                <w:szCs w:val="20"/>
                <w:lang w:eastAsia="de-DE"/>
              </w:rPr>
              <w:t xml:space="preserve">Other </w:t>
            </w:r>
            <w:r w:rsidR="00E118E8" w:rsidRPr="00A305AD">
              <w:rPr>
                <w:rFonts w:ascii="Times New Roman" w:hAnsi="Times New Roman"/>
                <w:szCs w:val="20"/>
                <w:lang w:eastAsia="de-DE"/>
              </w:rPr>
              <w:t xml:space="preserve">sources of transition matrices </w:t>
            </w:r>
            <w:r w:rsidRPr="00A305AD">
              <w:rPr>
                <w:rFonts w:ascii="Times New Roman" w:hAnsi="Times New Roman"/>
                <w:szCs w:val="20"/>
                <w:lang w:eastAsia="de-DE"/>
              </w:rPr>
              <w:t>(please specify).</w:t>
            </w:r>
          </w:p>
          <w:p w14:paraId="01107F22" w14:textId="64EABD6C" w:rsidR="00477489" w:rsidRPr="00A305AD" w:rsidRDefault="00B63AE6" w:rsidP="00DF1042">
            <w:pPr>
              <w:spacing w:before="0" w:after="0"/>
              <w:ind w:left="34"/>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76496D" w:rsidRPr="00A305AD">
              <w:rPr>
                <w:rFonts w:ascii="Times New Roman" w:hAnsi="Times New Roman"/>
                <w:szCs w:val="20"/>
                <w:lang w:eastAsia="de-DE"/>
              </w:rPr>
              <w:t xml:space="preserve">20 to </w:t>
            </w:r>
            <w:r w:rsidR="008A22CB" w:rsidRPr="00A305AD">
              <w:rPr>
                <w:rFonts w:ascii="Times New Roman" w:hAnsi="Times New Roman"/>
                <w:szCs w:val="20"/>
                <w:lang w:eastAsia="de-DE"/>
              </w:rPr>
              <w:t>clarify</w:t>
            </w:r>
            <w:r w:rsidR="0076496D"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76496D" w:rsidRPr="00A305AD">
              <w:rPr>
                <w:rFonts w:ascii="Times New Roman" w:hAnsi="Times New Roman"/>
                <w:szCs w:val="20"/>
                <w:lang w:eastAsia="de-DE"/>
              </w:rPr>
              <w:t>10. In case option (d) was selected in c</w:t>
            </w:r>
            <w:r w:rsidR="00216355" w:rsidRPr="00A305AD">
              <w:rPr>
                <w:rFonts w:ascii="Times New Roman" w:hAnsi="Times New Roman"/>
                <w:szCs w:val="20"/>
                <w:lang w:eastAsia="de-DE"/>
              </w:rPr>
              <w:t>olumn 00</w:t>
            </w:r>
            <w:r w:rsidR="0076496D" w:rsidRPr="00A305AD">
              <w:rPr>
                <w:rFonts w:ascii="Times New Roman" w:hAnsi="Times New Roman"/>
                <w:szCs w:val="20"/>
                <w:lang w:eastAsia="de-DE"/>
              </w:rPr>
              <w:t xml:space="preserve">10, the institution </w:t>
            </w:r>
            <w:r w:rsidRPr="00A305AD">
              <w:rPr>
                <w:rFonts w:ascii="Times New Roman" w:hAnsi="Times New Roman"/>
                <w:szCs w:val="20"/>
                <w:lang w:eastAsia="de-DE"/>
              </w:rPr>
              <w:t xml:space="preserve">shall </w:t>
            </w:r>
            <w:r w:rsidR="0076496D" w:rsidRPr="00A305AD">
              <w:rPr>
                <w:rFonts w:ascii="Times New Roman" w:hAnsi="Times New Roman"/>
                <w:szCs w:val="20"/>
                <w:lang w:eastAsia="de-DE"/>
              </w:rPr>
              <w:t>provide details in this c</w:t>
            </w:r>
            <w:r w:rsidR="00216355" w:rsidRPr="00A305AD">
              <w:rPr>
                <w:rFonts w:ascii="Times New Roman" w:hAnsi="Times New Roman"/>
                <w:szCs w:val="20"/>
                <w:lang w:eastAsia="de-DE"/>
              </w:rPr>
              <w:t>olumn 00</w:t>
            </w:r>
            <w:r w:rsidR="0076496D" w:rsidRPr="00A305AD">
              <w:rPr>
                <w:rFonts w:ascii="Times New Roman" w:hAnsi="Times New Roman"/>
                <w:szCs w:val="20"/>
                <w:lang w:eastAsia="de-DE"/>
              </w:rPr>
              <w:t xml:space="preserve">20. </w:t>
            </w:r>
          </w:p>
        </w:tc>
      </w:tr>
    </w:tbl>
    <w:p w14:paraId="599BAB44" w14:textId="77777777" w:rsidR="0011747B" w:rsidRPr="00A305AD" w:rsidRDefault="0011747B" w:rsidP="0011747B">
      <w:pPr>
        <w:rPr>
          <w:rStyle w:val="InstructionsTabelleText"/>
          <w:rFonts w:ascii="Times New Roman" w:hAnsi="Times New Roman"/>
          <w:szCs w:val="20"/>
        </w:rPr>
      </w:pPr>
    </w:p>
    <w:p w14:paraId="44062DBD" w14:textId="7AFBB6AB" w:rsidR="0011747B" w:rsidRPr="00A305AD" w:rsidRDefault="00E56A12" w:rsidP="000B211D">
      <w:pPr>
        <w:pStyle w:val="Heading3"/>
      </w:pPr>
      <w:r w:rsidRPr="00A305AD">
        <w:rPr>
          <w:rStyle w:val="InstructionsTabelleText"/>
          <w:rFonts w:ascii="Times New Roman" w:hAnsi="Times New Roman"/>
          <w:lang w:val="en-GB"/>
        </w:rPr>
        <w:br w:type="page"/>
      </w:r>
      <w:bookmarkStart w:id="30" w:name="_Toc199237752"/>
      <w:r w:rsidR="0011747B" w:rsidRPr="00A305AD">
        <w:lastRenderedPageBreak/>
        <w:t xml:space="preserve">C 109.03 – IRC. </w:t>
      </w:r>
      <w:proofErr w:type="spellStart"/>
      <w:r w:rsidR="0011747B" w:rsidRPr="00A305AD">
        <w:t>Amount</w:t>
      </w:r>
      <w:proofErr w:type="spellEnd"/>
      <w:r w:rsidR="0011747B" w:rsidRPr="00A305AD">
        <w:t xml:space="preserve"> </w:t>
      </w:r>
      <w:proofErr w:type="spellStart"/>
      <w:r w:rsidR="0011747B" w:rsidRPr="00A305AD">
        <w:t>by</w:t>
      </w:r>
      <w:proofErr w:type="spellEnd"/>
      <w:r w:rsidR="0011747B" w:rsidRPr="00A305AD">
        <w:t xml:space="preserve"> </w:t>
      </w:r>
      <w:proofErr w:type="gramStart"/>
      <w:r w:rsidR="0011747B" w:rsidRPr="00A305AD">
        <w:t>Portfolio</w:t>
      </w:r>
      <w:proofErr w:type="gramEnd"/>
      <w:r w:rsidR="0011747B" w:rsidRPr="00A305AD">
        <w:t>/Date</w:t>
      </w:r>
      <w:r w:rsidR="00A16405" w:rsidRPr="00A305AD">
        <w:t>.</w:t>
      </w:r>
      <w:bookmarkEnd w:id="30"/>
    </w:p>
    <w:p w14:paraId="3C1583ED" w14:textId="77777777" w:rsidR="0011747B" w:rsidRPr="00A305AD" w:rsidRDefault="0011747B" w:rsidP="00B75444">
      <w:pPr>
        <w:rPr>
          <w:rFonts w:ascii="Times New Roman" w:hAnsi="Times New Roman"/>
          <w:sz w:val="24"/>
        </w:rPr>
      </w:pPr>
    </w:p>
    <w:p w14:paraId="2072F3E4" w14:textId="77777777" w:rsidR="0011747B" w:rsidRPr="00A305AD" w:rsidRDefault="0011747B" w:rsidP="00BA04DD">
      <w:pPr>
        <w:rPr>
          <w:rFonts w:ascii="Times New Roman" w:hAnsi="Times New Roman"/>
        </w:rPr>
      </w:pPr>
      <w:bookmarkStart w:id="31" w:name="_Toc401571260"/>
      <w:bookmarkStart w:id="32" w:name="_Toc401571367"/>
      <w:bookmarkStart w:id="33" w:name="_Toc401573785"/>
      <w:bookmarkStart w:id="34" w:name="_Toc401581092"/>
      <w:bookmarkStart w:id="35" w:name="_Toc401584627"/>
      <w:r w:rsidRPr="00A305AD">
        <w:rPr>
          <w:rFonts w:ascii="Times New Roman" w:hAnsi="Times New Roman"/>
        </w:rPr>
        <w:t>Instructions concerning sheets (z-axis)</w:t>
      </w:r>
      <w:bookmarkEnd w:id="31"/>
      <w:bookmarkEnd w:id="32"/>
      <w:bookmarkEnd w:id="33"/>
      <w:bookmarkEnd w:id="34"/>
      <w:bookmarkEnd w:id="35"/>
      <w:r w:rsidRPr="00A305AD">
        <w:rPr>
          <w:rFonts w:ascii="Times New Roman" w:hAnsi="Times New Roman"/>
        </w:rPr>
        <w:t xml:space="preserve">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8703D3" w:rsidRPr="00A305AD" w14:paraId="17F1EF58" w14:textId="77777777" w:rsidTr="0013038B">
        <w:tc>
          <w:tcPr>
            <w:tcW w:w="1701" w:type="dxa"/>
            <w:shd w:val="clear" w:color="auto" w:fill="D9D9D9"/>
          </w:tcPr>
          <w:p w14:paraId="75032EAB"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162242D8"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3B6B2186"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8703D3" w:rsidRPr="00A305AD" w14:paraId="7FC30118" w14:textId="77777777" w:rsidTr="0013038B">
        <w:tc>
          <w:tcPr>
            <w:tcW w:w="1701" w:type="dxa"/>
            <w:shd w:val="clear" w:color="auto" w:fill="FFFFFF"/>
          </w:tcPr>
          <w:p w14:paraId="3777B865" w14:textId="77777777" w:rsidR="008703D3" w:rsidRPr="00A305AD" w:rsidRDefault="008703D3" w:rsidP="00B83ABF">
            <w:pPr>
              <w:spacing w:before="0" w:after="0"/>
              <w:ind w:left="33"/>
              <w:rPr>
                <w:rStyle w:val="InstructionsTabelleText"/>
                <w:rFonts w:ascii="Times New Roman" w:hAnsi="Times New Roman"/>
                <w:bCs/>
              </w:rPr>
            </w:pPr>
            <w:r w:rsidRPr="00A305AD">
              <w:rPr>
                <w:rStyle w:val="InstructionsTabelleText"/>
                <w:rFonts w:ascii="Times New Roman" w:hAnsi="Times New Roman"/>
                <w:bCs/>
              </w:rPr>
              <w:t>Portfolio</w:t>
            </w:r>
          </w:p>
        </w:tc>
        <w:tc>
          <w:tcPr>
            <w:tcW w:w="1842" w:type="dxa"/>
            <w:shd w:val="clear" w:color="auto" w:fill="FFFFFF"/>
          </w:tcPr>
          <w:p w14:paraId="06E9C1BA" w14:textId="4C6C4EDA" w:rsidR="008703D3" w:rsidRPr="00A305AD" w:rsidRDefault="008703D3" w:rsidP="00B1567D">
            <w:pPr>
              <w:spacing w:before="0" w:after="0"/>
              <w:ind w:left="33"/>
              <w:rPr>
                <w:rFonts w:ascii="Times New Roman" w:hAnsi="Times New Roman"/>
                <w:bCs/>
                <w:szCs w:val="20"/>
                <w:lang w:eastAsia="de-DE"/>
              </w:rPr>
            </w:pPr>
            <w:r w:rsidRPr="00A305AD">
              <w:rPr>
                <w:rStyle w:val="InstructionsTabelleText"/>
                <w:rFonts w:ascii="Times New Roman" w:hAnsi="Times New Roman"/>
                <w:bCs/>
              </w:rPr>
              <w:t>Section</w:t>
            </w:r>
            <w:r w:rsidR="00D435C0" w:rsidRPr="00A305AD">
              <w:rPr>
                <w:rStyle w:val="InstructionsTabelleText"/>
                <w:rFonts w:ascii="Times New Roman" w:hAnsi="Times New Roman"/>
                <w:bCs/>
              </w:rPr>
              <w:t>s</w:t>
            </w:r>
            <w:r w:rsidRPr="00A305AD">
              <w:rPr>
                <w:rStyle w:val="InstructionsTabelleText"/>
                <w:rFonts w:ascii="Times New Roman" w:hAnsi="Times New Roman"/>
                <w:bCs/>
              </w:rPr>
              <w:t xml:space="preserve"> </w:t>
            </w:r>
            <w:r w:rsidR="00B1567D" w:rsidRPr="00A305AD">
              <w:rPr>
                <w:rStyle w:val="InstructionsTabelleText"/>
                <w:rFonts w:ascii="Times New Roman" w:hAnsi="Times New Roman"/>
                <w:bCs/>
              </w:rPr>
              <w:t>3</w:t>
            </w:r>
            <w:r w:rsidR="008D7F9F" w:rsidRPr="00A305AD">
              <w:rPr>
                <w:rStyle w:val="InstructionsTabelleText"/>
                <w:rFonts w:ascii="Times New Roman" w:hAnsi="Times New Roman"/>
                <w:bCs/>
              </w:rPr>
              <w:t>, 4</w:t>
            </w:r>
            <w:r w:rsidR="00B1567D" w:rsidRPr="00A305AD">
              <w:rPr>
                <w:rStyle w:val="InstructionsTabelleText"/>
                <w:rFonts w:ascii="Times New Roman" w:hAnsi="Times New Roman"/>
                <w:bCs/>
              </w:rPr>
              <w:t xml:space="preserve"> </w:t>
            </w:r>
            <w:r w:rsidR="00D435C0" w:rsidRPr="00A305AD">
              <w:rPr>
                <w:rStyle w:val="InstructionsTabelleText"/>
                <w:rFonts w:ascii="Times New Roman" w:hAnsi="Times New Roman"/>
                <w:bCs/>
              </w:rPr>
              <w:t xml:space="preserve">and </w:t>
            </w:r>
            <w:r w:rsidR="008D7F9F" w:rsidRPr="00A305AD">
              <w:rPr>
                <w:rStyle w:val="InstructionsTabelleText"/>
                <w:rFonts w:ascii="Times New Roman" w:hAnsi="Times New Roman"/>
                <w:bCs/>
              </w:rPr>
              <w:t>5</w:t>
            </w:r>
            <w:r w:rsidRPr="00A305AD">
              <w:rPr>
                <w:rStyle w:val="InstructionsTabelleText"/>
                <w:rFonts w:ascii="Times New Roman" w:hAnsi="Times New Roman"/>
                <w:bCs/>
              </w:rPr>
              <w:t>of Annex V</w:t>
            </w:r>
            <w:r w:rsidR="00B63AE6" w:rsidRPr="00A305AD">
              <w:rPr>
                <w:rStyle w:val="InstructionsTabelleText"/>
                <w:rFonts w:ascii="Times New Roman" w:hAnsi="Times New Roman"/>
                <w:bCs/>
              </w:rPr>
              <w:t xml:space="preserve"> </w:t>
            </w:r>
          </w:p>
        </w:tc>
        <w:tc>
          <w:tcPr>
            <w:tcW w:w="9781" w:type="dxa"/>
            <w:shd w:val="clear" w:color="auto" w:fill="FFFFFF"/>
          </w:tcPr>
          <w:p w14:paraId="50B9B78A" w14:textId="7219DDBB" w:rsidR="008703D3" w:rsidRPr="00A305AD" w:rsidRDefault="008703D3" w:rsidP="00623D1E">
            <w:pPr>
              <w:pStyle w:val="InstructionsText"/>
            </w:pPr>
            <w:r w:rsidRPr="00A305AD">
              <w:rPr>
                <w:rStyle w:val="InstructionsTabelleText"/>
                <w:rFonts w:ascii="Times New Roman" w:hAnsi="Times New Roman"/>
              </w:rPr>
              <w:t>The portfolio</w:t>
            </w:r>
            <w:r w:rsidR="008D7F9F" w:rsidRPr="00A305AD">
              <w:rPr>
                <w:rStyle w:val="InstructionsTabelleText"/>
                <w:rFonts w:ascii="Times New Roman" w:hAnsi="Times New Roman"/>
              </w:rPr>
              <w:t xml:space="preserve"> </w:t>
            </w:r>
            <w:r w:rsidRPr="00A305AD">
              <w:rPr>
                <w:rStyle w:val="InstructionsTabelleText"/>
                <w:rFonts w:ascii="Times New Roman" w:hAnsi="Times New Roman"/>
              </w:rPr>
              <w:t>number taken from Annex V, only for those portfolios where IRC is requested, shall be reported.</w:t>
            </w:r>
          </w:p>
        </w:tc>
      </w:tr>
    </w:tbl>
    <w:p w14:paraId="770DFF5C" w14:textId="77777777" w:rsidR="0011747B" w:rsidRPr="00A305AD" w:rsidRDefault="0011747B" w:rsidP="00173153">
      <w:pPr>
        <w:rPr>
          <w:rStyle w:val="InstructionsTabelleText"/>
          <w:rFonts w:ascii="Times New Roman" w:hAnsi="Times New Roman"/>
          <w:szCs w:val="20"/>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B92A75" w:rsidRPr="00A305AD" w14:paraId="02D5500A" w14:textId="77777777" w:rsidTr="00B92A75">
        <w:tc>
          <w:tcPr>
            <w:tcW w:w="993" w:type="dxa"/>
            <w:shd w:val="clear" w:color="auto" w:fill="D9D9D9"/>
          </w:tcPr>
          <w:p w14:paraId="6F0A602F" w14:textId="77777777" w:rsidR="00B92A75" w:rsidRPr="00A305AD" w:rsidRDefault="00B92A75"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01" w:type="dxa"/>
            <w:shd w:val="clear" w:color="auto" w:fill="D9D9D9"/>
          </w:tcPr>
          <w:p w14:paraId="7C18DD56" w14:textId="77777777" w:rsidR="00B92A75" w:rsidRPr="00A305AD" w:rsidRDefault="00B92A75" w:rsidP="00477489">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60F02C98" w14:textId="77777777" w:rsidR="00B92A75" w:rsidRPr="00A305AD" w:rsidRDefault="00B92A75" w:rsidP="00541352">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78EBA2E6" w14:textId="77777777" w:rsidR="00B92A75" w:rsidRPr="00A305AD" w:rsidRDefault="00B92A75"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477489" w:rsidRPr="00A305AD" w14:paraId="36001731" w14:textId="77777777" w:rsidTr="00B92A75">
        <w:tc>
          <w:tcPr>
            <w:tcW w:w="993" w:type="dxa"/>
          </w:tcPr>
          <w:p w14:paraId="4C6C341F" w14:textId="6DBC0891"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477489" w:rsidRPr="00A305AD">
              <w:rPr>
                <w:rFonts w:ascii="Times New Roman" w:hAnsi="Times New Roman"/>
                <w:szCs w:val="20"/>
                <w:lang w:eastAsia="de-DE"/>
              </w:rPr>
              <w:t>010</w:t>
            </w:r>
          </w:p>
        </w:tc>
        <w:tc>
          <w:tcPr>
            <w:tcW w:w="1701" w:type="dxa"/>
          </w:tcPr>
          <w:p w14:paraId="6E1874B5"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Date</w:t>
            </w:r>
          </w:p>
        </w:tc>
        <w:tc>
          <w:tcPr>
            <w:tcW w:w="1842" w:type="dxa"/>
          </w:tcPr>
          <w:p w14:paraId="3B4246BB" w14:textId="77777777" w:rsidR="00477489" w:rsidRPr="00A305AD" w:rsidRDefault="00477489" w:rsidP="00477489">
            <w:pPr>
              <w:spacing w:before="0" w:after="0"/>
              <w:ind w:left="33"/>
              <w:rPr>
                <w:rFonts w:ascii="Times New Roman" w:hAnsi="Times New Roman"/>
                <w:szCs w:val="20"/>
                <w:lang w:eastAsia="de-DE"/>
              </w:rPr>
            </w:pPr>
          </w:p>
        </w:tc>
        <w:tc>
          <w:tcPr>
            <w:tcW w:w="9781" w:type="dxa"/>
          </w:tcPr>
          <w:p w14:paraId="78A03AE3" w14:textId="6471FC58" w:rsidR="00477489" w:rsidRPr="00A305AD" w:rsidRDefault="00477489" w:rsidP="00986C83">
            <w:pPr>
              <w:rPr>
                <w:rFonts w:ascii="Times New Roman" w:hAnsi="Times New Roman"/>
                <w:szCs w:val="20"/>
                <w:lang w:eastAsia="de-DE"/>
              </w:rPr>
            </w:pPr>
            <w:r w:rsidRPr="00A305AD">
              <w:rPr>
                <w:rFonts w:ascii="Times New Roman" w:hAnsi="Times New Roman"/>
                <w:szCs w:val="20"/>
                <w:lang w:eastAsia="de-DE"/>
              </w:rPr>
              <w:t>IRC</w:t>
            </w:r>
            <w:r w:rsidR="00795F21" w:rsidRPr="00A305AD">
              <w:rPr>
                <w:rFonts w:ascii="Times New Roman" w:hAnsi="Times New Roman"/>
                <w:szCs w:val="20"/>
                <w:lang w:eastAsia="de-DE"/>
              </w:rPr>
              <w:t xml:space="preserve"> shall </w:t>
            </w:r>
            <w:r w:rsidR="00BF2E31" w:rsidRPr="00A305AD">
              <w:rPr>
                <w:rFonts w:ascii="Times New Roman" w:hAnsi="Times New Roman"/>
                <w:szCs w:val="20"/>
                <w:lang w:eastAsia="de-DE"/>
              </w:rPr>
              <w:t xml:space="preserve">be reported for all the 10 business days between the </w:t>
            </w:r>
            <w:r w:rsidR="00986C83" w:rsidRPr="00A305AD">
              <w:rPr>
                <w:rFonts w:ascii="Times New Roman" w:hAnsi="Times New Roman"/>
                <w:szCs w:val="20"/>
                <w:lang w:eastAsia="de-DE"/>
              </w:rPr>
              <w:t>‘</w:t>
            </w:r>
            <w:r w:rsidR="00BF2E31" w:rsidRPr="00A305AD">
              <w:rPr>
                <w:rFonts w:ascii="Times New Roman" w:hAnsi="Times New Roman"/>
                <w:szCs w:val="20"/>
                <w:lang w:eastAsia="de-DE"/>
              </w:rPr>
              <w:t>RM initial reference date</w:t>
            </w:r>
            <w:r w:rsidR="00986C83" w:rsidRPr="00A305AD">
              <w:rPr>
                <w:rFonts w:ascii="Times New Roman" w:hAnsi="Times New Roman"/>
                <w:szCs w:val="20"/>
                <w:lang w:eastAsia="de-DE"/>
              </w:rPr>
              <w:t>’</w:t>
            </w:r>
            <w:r w:rsidR="00BF2E31" w:rsidRPr="00A305AD">
              <w:rPr>
                <w:rFonts w:ascii="Times New Roman" w:hAnsi="Times New Roman"/>
                <w:szCs w:val="20"/>
                <w:lang w:eastAsia="de-DE"/>
              </w:rPr>
              <w:t xml:space="preserve"> and the </w:t>
            </w:r>
            <w:r w:rsidR="00986C83" w:rsidRPr="00A305AD">
              <w:rPr>
                <w:rFonts w:ascii="Times New Roman" w:hAnsi="Times New Roman"/>
                <w:szCs w:val="20"/>
                <w:lang w:eastAsia="de-DE"/>
              </w:rPr>
              <w:t>‘</w:t>
            </w:r>
            <w:r w:rsidR="00C06011" w:rsidRPr="00A305AD">
              <w:rPr>
                <w:rFonts w:ascii="Times New Roman" w:hAnsi="Times New Roman"/>
                <w:szCs w:val="20"/>
                <w:lang w:eastAsia="de-DE"/>
              </w:rPr>
              <w:t>RM (and final ASA) final reference date</w:t>
            </w:r>
            <w:r w:rsidR="00986C83" w:rsidRPr="00A305AD">
              <w:rPr>
                <w:rFonts w:ascii="Times New Roman" w:hAnsi="Times New Roman"/>
                <w:szCs w:val="20"/>
                <w:lang w:eastAsia="de-DE"/>
              </w:rPr>
              <w:t xml:space="preserve">’, </w:t>
            </w:r>
            <w:r w:rsidR="00BF2E31" w:rsidRPr="00A305AD">
              <w:rPr>
                <w:rFonts w:ascii="Times New Roman" w:hAnsi="Times New Roman"/>
                <w:szCs w:val="20"/>
                <w:lang w:eastAsia="de-DE"/>
              </w:rPr>
              <w:t xml:space="preserve">as </w:t>
            </w:r>
            <w:r w:rsidR="00382494" w:rsidRPr="00A305AD">
              <w:rPr>
                <w:rFonts w:ascii="Times New Roman" w:hAnsi="Times New Roman"/>
                <w:szCs w:val="20"/>
                <w:lang w:eastAsia="de-DE"/>
              </w:rPr>
              <w:t xml:space="preserve">specified </w:t>
            </w:r>
            <w:r w:rsidR="00BF2E31" w:rsidRPr="00A305AD">
              <w:rPr>
                <w:rFonts w:ascii="Times New Roman" w:hAnsi="Times New Roman"/>
                <w:szCs w:val="20"/>
                <w:lang w:eastAsia="de-DE"/>
              </w:rPr>
              <w:t xml:space="preserve">in </w:t>
            </w:r>
            <w:r w:rsidR="00B63AE6" w:rsidRPr="00A305AD">
              <w:rPr>
                <w:rFonts w:ascii="Times New Roman" w:hAnsi="Times New Roman"/>
                <w:szCs w:val="20"/>
                <w:lang w:eastAsia="de-DE"/>
              </w:rPr>
              <w:t>S</w:t>
            </w:r>
            <w:r w:rsidR="00BF2E31" w:rsidRPr="00A305AD">
              <w:rPr>
                <w:rFonts w:ascii="Times New Roman" w:hAnsi="Times New Roman"/>
                <w:szCs w:val="20"/>
                <w:lang w:eastAsia="de-DE"/>
              </w:rPr>
              <w:t xml:space="preserve">ection 1, </w:t>
            </w:r>
            <w:r w:rsidR="00382494" w:rsidRPr="00A305AD">
              <w:rPr>
                <w:rFonts w:ascii="Times New Roman" w:hAnsi="Times New Roman"/>
                <w:szCs w:val="20"/>
                <w:lang w:eastAsia="de-DE"/>
              </w:rPr>
              <w:t>point (</w:t>
            </w:r>
            <w:r w:rsidR="00BF2E31" w:rsidRPr="00A305AD">
              <w:rPr>
                <w:rFonts w:ascii="Times New Roman" w:hAnsi="Times New Roman"/>
                <w:szCs w:val="20"/>
                <w:lang w:eastAsia="de-DE"/>
              </w:rPr>
              <w:t>b</w:t>
            </w:r>
            <w:r w:rsidR="00382494" w:rsidRPr="00A305AD">
              <w:rPr>
                <w:rFonts w:ascii="Times New Roman" w:hAnsi="Times New Roman"/>
                <w:szCs w:val="20"/>
                <w:lang w:eastAsia="de-DE"/>
              </w:rPr>
              <w:t>)</w:t>
            </w:r>
            <w:r w:rsidR="00CF409A" w:rsidRPr="00A305AD">
              <w:rPr>
                <w:rFonts w:ascii="Times New Roman" w:hAnsi="Times New Roman"/>
                <w:szCs w:val="20"/>
                <w:lang w:eastAsia="de-DE"/>
              </w:rPr>
              <w:t>, of Annex V</w:t>
            </w:r>
            <w:r w:rsidR="00BF2E31" w:rsidRPr="00A305AD">
              <w:rPr>
                <w:rFonts w:ascii="Times New Roman" w:hAnsi="Times New Roman"/>
                <w:szCs w:val="20"/>
                <w:lang w:eastAsia="de-DE"/>
              </w:rPr>
              <w:t xml:space="preserve">. </w:t>
            </w:r>
            <w:r w:rsidR="002427F5" w:rsidRPr="00A305AD">
              <w:rPr>
                <w:rFonts w:ascii="Times New Roman" w:hAnsi="Times New Roman"/>
                <w:szCs w:val="20"/>
                <w:lang w:eastAsia="de-DE"/>
              </w:rPr>
              <w:t xml:space="preserve">The </w:t>
            </w:r>
            <w:r w:rsidR="00986C83" w:rsidRPr="00A305AD">
              <w:rPr>
                <w:rFonts w:ascii="Times New Roman" w:hAnsi="Times New Roman"/>
                <w:szCs w:val="20"/>
                <w:lang w:eastAsia="de-DE"/>
              </w:rPr>
              <w:t>‘</w:t>
            </w:r>
            <w:r w:rsidR="00BF2E31" w:rsidRPr="00A305AD">
              <w:rPr>
                <w:rFonts w:ascii="Times New Roman" w:hAnsi="Times New Roman"/>
                <w:szCs w:val="20"/>
                <w:lang w:eastAsia="de-DE"/>
              </w:rPr>
              <w:t>dd/mm/</w:t>
            </w:r>
            <w:proofErr w:type="spellStart"/>
            <w:r w:rsidR="00BF2E31" w:rsidRPr="00A305AD">
              <w:rPr>
                <w:rFonts w:ascii="Times New Roman" w:hAnsi="Times New Roman"/>
                <w:szCs w:val="20"/>
                <w:lang w:eastAsia="de-DE"/>
              </w:rPr>
              <w:t>yyyy</w:t>
            </w:r>
            <w:proofErr w:type="spellEnd"/>
            <w:r w:rsidR="00986C83" w:rsidRPr="00A305AD">
              <w:rPr>
                <w:rFonts w:ascii="Times New Roman" w:hAnsi="Times New Roman"/>
                <w:szCs w:val="20"/>
                <w:lang w:eastAsia="de-DE"/>
              </w:rPr>
              <w:t>’</w:t>
            </w:r>
            <w:r w:rsidR="00BF2E31" w:rsidRPr="00A305AD">
              <w:rPr>
                <w:rFonts w:ascii="Times New Roman" w:hAnsi="Times New Roman"/>
                <w:szCs w:val="20"/>
                <w:lang w:eastAsia="de-DE"/>
              </w:rPr>
              <w:t xml:space="preserve"> convention shall be adopted to report the dates.</w:t>
            </w:r>
          </w:p>
        </w:tc>
      </w:tr>
      <w:tr w:rsidR="00477489" w:rsidRPr="00A305AD" w14:paraId="0B080935" w14:textId="77777777" w:rsidTr="00B92A75">
        <w:tc>
          <w:tcPr>
            <w:tcW w:w="993" w:type="dxa"/>
            <w:tcBorders>
              <w:top w:val="single" w:sz="4" w:space="0" w:color="auto"/>
              <w:left w:val="single" w:sz="4" w:space="0" w:color="auto"/>
              <w:bottom w:val="single" w:sz="4" w:space="0" w:color="auto"/>
              <w:right w:val="single" w:sz="4" w:space="0" w:color="auto"/>
            </w:tcBorders>
          </w:tcPr>
          <w:p w14:paraId="3C868F0A" w14:textId="3A708365"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477489" w:rsidRPr="00A305AD">
              <w:rPr>
                <w:rFonts w:ascii="Times New Roman" w:hAnsi="Times New Roman"/>
                <w:szCs w:val="20"/>
                <w:lang w:eastAsia="de-DE"/>
              </w:rPr>
              <w:t>020</w:t>
            </w:r>
          </w:p>
        </w:tc>
        <w:tc>
          <w:tcPr>
            <w:tcW w:w="1701" w:type="dxa"/>
            <w:tcBorders>
              <w:top w:val="single" w:sz="4" w:space="0" w:color="auto"/>
              <w:left w:val="single" w:sz="4" w:space="0" w:color="auto"/>
              <w:bottom w:val="single" w:sz="4" w:space="0" w:color="auto"/>
              <w:right w:val="single" w:sz="4" w:space="0" w:color="auto"/>
            </w:tcBorders>
          </w:tcPr>
          <w:p w14:paraId="112A3D1D"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IRC</w:t>
            </w:r>
          </w:p>
        </w:tc>
        <w:tc>
          <w:tcPr>
            <w:tcW w:w="1842" w:type="dxa"/>
            <w:tcBorders>
              <w:top w:val="single" w:sz="4" w:space="0" w:color="auto"/>
              <w:left w:val="single" w:sz="4" w:space="0" w:color="auto"/>
              <w:bottom w:val="single" w:sz="4" w:space="0" w:color="auto"/>
              <w:right w:val="single" w:sz="4" w:space="0" w:color="auto"/>
            </w:tcBorders>
          </w:tcPr>
          <w:p w14:paraId="1C774A25" w14:textId="48D9E658" w:rsidR="00477489" w:rsidRPr="00A305AD" w:rsidRDefault="00477489" w:rsidP="00F74415">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Articles 372 to 376 </w:t>
            </w:r>
            <w:r w:rsidR="00F200C2" w:rsidRPr="00A305AD">
              <w:rPr>
                <w:rFonts w:ascii="Times New Roman" w:hAnsi="Times New Roman"/>
                <w:szCs w:val="20"/>
                <w:lang w:eastAsia="de-DE"/>
              </w:rPr>
              <w:t>of Regulation (EU) No 575/2013</w:t>
            </w:r>
          </w:p>
        </w:tc>
        <w:tc>
          <w:tcPr>
            <w:tcW w:w="9781" w:type="dxa"/>
            <w:tcBorders>
              <w:top w:val="single" w:sz="4" w:space="0" w:color="auto"/>
              <w:left w:val="single" w:sz="4" w:space="0" w:color="auto"/>
              <w:bottom w:val="single" w:sz="4" w:space="0" w:color="auto"/>
              <w:right w:val="single" w:sz="4" w:space="0" w:color="auto"/>
            </w:tcBorders>
          </w:tcPr>
          <w:p w14:paraId="4C38FDEC" w14:textId="77777777" w:rsidR="00F74415" w:rsidRPr="00A305AD" w:rsidRDefault="00F74415" w:rsidP="00CF6E54">
            <w:pPr>
              <w:spacing w:before="0" w:after="0"/>
              <w:rPr>
                <w:rFonts w:ascii="Times New Roman" w:hAnsi="Times New Roman"/>
                <w:szCs w:val="20"/>
                <w:lang w:eastAsia="de-DE"/>
              </w:rPr>
            </w:pPr>
            <w:r w:rsidRPr="00A305AD">
              <w:rPr>
                <w:rFonts w:ascii="Times New Roman" w:hAnsi="Times New Roman"/>
                <w:szCs w:val="20"/>
                <w:lang w:eastAsia="de-DE"/>
              </w:rPr>
              <w:t>EBA/GL/2012/3</w:t>
            </w:r>
          </w:p>
          <w:p w14:paraId="2886E140" w14:textId="77777777" w:rsidR="00F74415" w:rsidRPr="00A305AD" w:rsidRDefault="00F74415" w:rsidP="00CF6E54">
            <w:pPr>
              <w:spacing w:before="0" w:after="0"/>
              <w:rPr>
                <w:rFonts w:ascii="Times New Roman" w:hAnsi="Times New Roman"/>
                <w:szCs w:val="20"/>
                <w:lang w:eastAsia="de-DE"/>
              </w:rPr>
            </w:pPr>
          </w:p>
          <w:p w14:paraId="2764214B" w14:textId="61CDA02E" w:rsidR="00477489" w:rsidRPr="00A305AD" w:rsidRDefault="00795F21" w:rsidP="00CF6E54">
            <w:pPr>
              <w:spacing w:before="0" w:after="0"/>
              <w:rPr>
                <w:rFonts w:ascii="Times New Roman" w:hAnsi="Times New Roman"/>
                <w:szCs w:val="20"/>
                <w:lang w:eastAsia="de-DE"/>
              </w:rPr>
            </w:pPr>
            <w:r w:rsidRPr="00A305AD">
              <w:rPr>
                <w:rFonts w:ascii="Times New Roman" w:hAnsi="Times New Roman"/>
                <w:szCs w:val="20"/>
                <w:lang w:eastAsia="de-DE"/>
              </w:rPr>
              <w:t>The r</w:t>
            </w:r>
            <w:r w:rsidR="00477489" w:rsidRPr="00A305AD">
              <w:rPr>
                <w:rFonts w:ascii="Times New Roman" w:hAnsi="Times New Roman"/>
                <w:szCs w:val="20"/>
                <w:lang w:eastAsia="de-DE"/>
              </w:rPr>
              <w:t>egulatory IRC obtained for each portfolio</w:t>
            </w:r>
            <w:r w:rsidRPr="00A305AD">
              <w:rPr>
                <w:rFonts w:ascii="Times New Roman" w:hAnsi="Times New Roman"/>
                <w:szCs w:val="20"/>
                <w:lang w:eastAsia="de-DE"/>
              </w:rPr>
              <w:t xml:space="preserve"> shall be reported</w:t>
            </w:r>
            <w:r w:rsidR="00477489" w:rsidRPr="00A305AD">
              <w:rPr>
                <w:rFonts w:ascii="Times New Roman" w:hAnsi="Times New Roman"/>
                <w:szCs w:val="20"/>
                <w:lang w:eastAsia="de-DE"/>
              </w:rPr>
              <w:t>.</w:t>
            </w:r>
          </w:p>
          <w:p w14:paraId="475E0865" w14:textId="77777777" w:rsidR="00795F21" w:rsidRPr="00A305AD" w:rsidRDefault="00795F21" w:rsidP="00CF6E54">
            <w:pPr>
              <w:spacing w:before="0" w:after="0"/>
              <w:rPr>
                <w:rFonts w:ascii="Times New Roman" w:hAnsi="Times New Roman"/>
                <w:szCs w:val="20"/>
                <w:lang w:eastAsia="de-DE"/>
              </w:rPr>
            </w:pPr>
          </w:p>
          <w:p w14:paraId="7D74F5D6" w14:textId="3BA4E949" w:rsidR="00477489" w:rsidRPr="00A305AD" w:rsidRDefault="00F84FD2">
            <w:pPr>
              <w:spacing w:before="0" w:after="0"/>
              <w:rPr>
                <w:rFonts w:ascii="Times New Roman" w:hAnsi="Times New Roman"/>
                <w:szCs w:val="20"/>
                <w:lang w:eastAsia="de-DE"/>
              </w:rPr>
            </w:pPr>
            <w:r w:rsidRPr="00A305AD">
              <w:rPr>
                <w:rFonts w:ascii="Times New Roman" w:hAnsi="Times New Roman"/>
                <w:szCs w:val="20"/>
                <w:lang w:eastAsia="de-DE"/>
              </w:rPr>
              <w:t>Figures shall be reported for each of the dates provided in c</w:t>
            </w:r>
            <w:r w:rsidR="00216355" w:rsidRPr="00A305AD">
              <w:rPr>
                <w:rFonts w:ascii="Times New Roman" w:hAnsi="Times New Roman"/>
                <w:szCs w:val="20"/>
                <w:lang w:eastAsia="de-DE"/>
              </w:rPr>
              <w:t>olumn 00</w:t>
            </w:r>
            <w:r w:rsidRPr="00A305AD">
              <w:rPr>
                <w:rFonts w:ascii="Times New Roman" w:hAnsi="Times New Roman"/>
                <w:szCs w:val="20"/>
                <w:lang w:eastAsia="de-DE"/>
              </w:rPr>
              <w:t xml:space="preserve">10. </w:t>
            </w:r>
            <w:r w:rsidR="00795F21" w:rsidRPr="00A305AD">
              <w:rPr>
                <w:rFonts w:ascii="Times New Roman" w:hAnsi="Times New Roman"/>
                <w:szCs w:val="20"/>
                <w:lang w:eastAsia="de-DE"/>
              </w:rPr>
              <w:t xml:space="preserve">The cell shall be left blank </w:t>
            </w:r>
            <w:r w:rsidR="00B63AE6" w:rsidRPr="00A305AD">
              <w:rPr>
                <w:rFonts w:ascii="Times New Roman" w:hAnsi="Times New Roman"/>
                <w:szCs w:val="20"/>
                <w:lang w:eastAsia="de-DE"/>
              </w:rPr>
              <w:t>where</w:t>
            </w:r>
            <w:r w:rsidR="00477489" w:rsidRPr="00A305AD">
              <w:rPr>
                <w:rFonts w:ascii="Times New Roman" w:hAnsi="Times New Roman"/>
                <w:szCs w:val="20"/>
                <w:lang w:eastAsia="de-DE"/>
              </w:rPr>
              <w:t xml:space="preserve"> the </w:t>
            </w:r>
            <w:r w:rsidR="00795F21" w:rsidRPr="00A305AD">
              <w:rPr>
                <w:rFonts w:ascii="Times New Roman" w:hAnsi="Times New Roman"/>
                <w:szCs w:val="20"/>
                <w:lang w:eastAsia="de-DE"/>
              </w:rPr>
              <w:t>institution</w:t>
            </w:r>
            <w:r w:rsidR="00477489" w:rsidRPr="00A305AD">
              <w:rPr>
                <w:rFonts w:ascii="Times New Roman" w:hAnsi="Times New Roman"/>
                <w:szCs w:val="20"/>
                <w:lang w:eastAsia="de-DE"/>
              </w:rPr>
              <w:t xml:space="preserve"> does not calculate an IRC on </w:t>
            </w:r>
            <w:r w:rsidR="00795F21" w:rsidRPr="00A305AD">
              <w:rPr>
                <w:rFonts w:ascii="Times New Roman" w:hAnsi="Times New Roman"/>
                <w:szCs w:val="20"/>
                <w:lang w:eastAsia="de-DE"/>
              </w:rPr>
              <w:t xml:space="preserve">the date </w:t>
            </w:r>
            <w:r w:rsidR="00B22AE5" w:rsidRPr="00A305AD">
              <w:rPr>
                <w:rFonts w:ascii="Times New Roman" w:hAnsi="Times New Roman"/>
                <w:szCs w:val="20"/>
                <w:lang w:eastAsia="de-DE"/>
              </w:rPr>
              <w:t>reported</w:t>
            </w:r>
            <w:r w:rsidR="00795F21" w:rsidRPr="00A305AD">
              <w:rPr>
                <w:rFonts w:ascii="Times New Roman" w:hAnsi="Times New Roman"/>
                <w:szCs w:val="20"/>
                <w:lang w:eastAsia="de-DE"/>
              </w:rPr>
              <w:t xml:space="preserve"> in c</w:t>
            </w:r>
            <w:r w:rsidR="00216355" w:rsidRPr="00A305AD">
              <w:rPr>
                <w:rFonts w:ascii="Times New Roman" w:hAnsi="Times New Roman"/>
                <w:szCs w:val="20"/>
                <w:lang w:eastAsia="de-DE"/>
              </w:rPr>
              <w:t>olumn 00</w:t>
            </w:r>
            <w:r w:rsidR="00795F21" w:rsidRPr="00A305AD">
              <w:rPr>
                <w:rFonts w:ascii="Times New Roman" w:hAnsi="Times New Roman"/>
                <w:szCs w:val="20"/>
                <w:lang w:eastAsia="de-DE"/>
              </w:rPr>
              <w:t>10</w:t>
            </w:r>
            <w:r w:rsidR="00477489" w:rsidRPr="00A305AD">
              <w:rPr>
                <w:rFonts w:ascii="Times New Roman" w:hAnsi="Times New Roman"/>
                <w:szCs w:val="20"/>
                <w:lang w:eastAsia="de-DE"/>
              </w:rPr>
              <w:t xml:space="preserve"> (i.e. zero values shall be </w:t>
            </w:r>
            <w:r w:rsidRPr="00A305AD">
              <w:rPr>
                <w:rFonts w:ascii="Times New Roman" w:hAnsi="Times New Roman"/>
                <w:szCs w:val="20"/>
                <w:lang w:eastAsia="de-DE"/>
              </w:rPr>
              <w:t xml:space="preserve">reported </w:t>
            </w:r>
            <w:r w:rsidR="00737DF8" w:rsidRPr="00A305AD">
              <w:rPr>
                <w:rFonts w:ascii="Times New Roman" w:hAnsi="Times New Roman"/>
                <w:szCs w:val="20"/>
                <w:lang w:eastAsia="de-DE"/>
              </w:rPr>
              <w:t xml:space="preserve">only </w:t>
            </w:r>
            <w:r w:rsidR="00B63AE6" w:rsidRPr="00A305AD">
              <w:rPr>
                <w:rFonts w:ascii="Times New Roman" w:hAnsi="Times New Roman"/>
                <w:szCs w:val="20"/>
                <w:lang w:eastAsia="de-DE"/>
              </w:rPr>
              <w:t xml:space="preserve">where </w:t>
            </w:r>
            <w:r w:rsidR="00477489" w:rsidRPr="00A305AD">
              <w:rPr>
                <w:rFonts w:ascii="Times New Roman" w:hAnsi="Times New Roman"/>
                <w:szCs w:val="20"/>
                <w:lang w:eastAsia="de-DE"/>
              </w:rPr>
              <w:t xml:space="preserve">the result of the </w:t>
            </w:r>
            <w:r w:rsidR="00B22AE5" w:rsidRPr="00A305AD">
              <w:rPr>
                <w:rFonts w:ascii="Times New Roman" w:hAnsi="Times New Roman"/>
                <w:szCs w:val="20"/>
                <w:lang w:eastAsia="de-DE"/>
              </w:rPr>
              <w:t xml:space="preserve">calculation </w:t>
            </w:r>
            <w:r w:rsidR="00477489" w:rsidRPr="00A305AD">
              <w:rPr>
                <w:rFonts w:ascii="Times New Roman" w:hAnsi="Times New Roman"/>
                <w:szCs w:val="20"/>
                <w:lang w:eastAsia="de-DE"/>
              </w:rPr>
              <w:t>is zero).</w:t>
            </w:r>
          </w:p>
        </w:tc>
      </w:tr>
    </w:tbl>
    <w:p w14:paraId="4E55F079" w14:textId="77777777" w:rsidR="00E56A12" w:rsidRPr="00A305AD" w:rsidRDefault="0011747B" w:rsidP="000B211D">
      <w:pPr>
        <w:pStyle w:val="Heading3"/>
      </w:pPr>
      <w:r w:rsidRPr="00A305AD">
        <w:br w:type="page"/>
      </w:r>
      <w:bookmarkStart w:id="36" w:name="_Toc199237753"/>
      <w:r w:rsidR="00925226" w:rsidRPr="00A305AD">
        <w:lastRenderedPageBreak/>
        <w:t xml:space="preserve">C 110.01 – CT. </w:t>
      </w:r>
      <w:proofErr w:type="spellStart"/>
      <w:r w:rsidR="00925226" w:rsidRPr="00A305AD">
        <w:t>Details</w:t>
      </w:r>
      <w:proofErr w:type="spellEnd"/>
      <w:r w:rsidR="00925226" w:rsidRPr="00A305AD">
        <w:t xml:space="preserve"> </w:t>
      </w:r>
      <w:proofErr w:type="spellStart"/>
      <w:r w:rsidR="00925226" w:rsidRPr="00A305AD">
        <w:t>of</w:t>
      </w:r>
      <w:proofErr w:type="spellEnd"/>
      <w:r w:rsidR="00925226" w:rsidRPr="00A305AD">
        <w:t xml:space="preserve"> </w:t>
      </w:r>
      <w:proofErr w:type="spellStart"/>
      <w:r w:rsidR="00925226" w:rsidRPr="00A305AD">
        <w:t>the</w:t>
      </w:r>
      <w:proofErr w:type="spellEnd"/>
      <w:r w:rsidR="00925226" w:rsidRPr="00A305AD">
        <w:t xml:space="preserve"> </w:t>
      </w:r>
      <w:proofErr w:type="spellStart"/>
      <w:r w:rsidR="00925226" w:rsidRPr="00A305AD">
        <w:t>Model</w:t>
      </w:r>
      <w:proofErr w:type="spellEnd"/>
      <w:r w:rsidR="00925226" w:rsidRPr="00A305AD">
        <w:t>.</w:t>
      </w:r>
      <w:bookmarkEnd w:id="36"/>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709"/>
        <w:gridCol w:w="1985"/>
        <w:gridCol w:w="1842"/>
        <w:gridCol w:w="9781"/>
      </w:tblGrid>
      <w:tr w:rsidR="00B92A75" w:rsidRPr="00A305AD" w14:paraId="469830B5" w14:textId="77777777" w:rsidTr="00B92A75">
        <w:tc>
          <w:tcPr>
            <w:tcW w:w="709" w:type="dxa"/>
            <w:shd w:val="clear" w:color="auto" w:fill="D9D9D9"/>
          </w:tcPr>
          <w:p w14:paraId="51F730F7" w14:textId="77777777" w:rsidR="00B92A75" w:rsidRPr="00A305AD" w:rsidRDefault="00B92A75" w:rsidP="002A1095">
            <w:pPr>
              <w:spacing w:before="0" w:after="0"/>
              <w:ind w:left="33"/>
              <w:rPr>
                <w:rFonts w:ascii="Times New Roman" w:hAnsi="Times New Roman"/>
                <w:bCs/>
                <w:szCs w:val="20"/>
                <w:lang w:eastAsia="de-DE"/>
              </w:rPr>
            </w:pPr>
            <w:r w:rsidRPr="00A305AD">
              <w:rPr>
                <w:rFonts w:ascii="Times New Roman" w:hAnsi="Times New Roman"/>
                <w:bCs/>
                <w:szCs w:val="20"/>
                <w:lang w:eastAsia="de-DE"/>
              </w:rPr>
              <w:t>Row</w:t>
            </w:r>
          </w:p>
        </w:tc>
        <w:tc>
          <w:tcPr>
            <w:tcW w:w="1985" w:type="dxa"/>
            <w:shd w:val="clear" w:color="auto" w:fill="D9D9D9"/>
          </w:tcPr>
          <w:p w14:paraId="131E59DC" w14:textId="77777777" w:rsidR="00B92A75" w:rsidRPr="00A305AD" w:rsidRDefault="00B92A75" w:rsidP="002A1095">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0E6A1681" w14:textId="77777777" w:rsidR="00B92A75" w:rsidRPr="00A305AD" w:rsidRDefault="00B92A75" w:rsidP="002A1095">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16EE1494" w14:textId="77777777" w:rsidR="00B92A75" w:rsidRPr="00A305AD" w:rsidRDefault="00B92A75" w:rsidP="002A1095">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477489" w:rsidRPr="00A305AD" w14:paraId="70863124" w14:textId="77777777" w:rsidTr="00B92A75">
        <w:tc>
          <w:tcPr>
            <w:tcW w:w="709" w:type="dxa"/>
          </w:tcPr>
          <w:p w14:paraId="57915968" w14:textId="53913EFD" w:rsidR="00477489" w:rsidRPr="00A305AD" w:rsidRDefault="00216355" w:rsidP="002A1095">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F84FD2" w:rsidRPr="00A305AD">
              <w:rPr>
                <w:rFonts w:ascii="Times New Roman" w:hAnsi="Times New Roman"/>
                <w:szCs w:val="20"/>
                <w:lang w:eastAsia="de-DE"/>
              </w:rPr>
              <w:t>0</w:t>
            </w:r>
            <w:r w:rsidR="00477489" w:rsidRPr="00A305AD">
              <w:rPr>
                <w:rFonts w:ascii="Times New Roman" w:hAnsi="Times New Roman"/>
                <w:szCs w:val="20"/>
                <w:lang w:eastAsia="de-DE"/>
              </w:rPr>
              <w:t>10</w:t>
            </w:r>
          </w:p>
        </w:tc>
        <w:tc>
          <w:tcPr>
            <w:tcW w:w="1985" w:type="dxa"/>
          </w:tcPr>
          <w:p w14:paraId="7E1FD9D2"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Number of modelling factors</w:t>
            </w:r>
          </w:p>
        </w:tc>
        <w:tc>
          <w:tcPr>
            <w:tcW w:w="1842" w:type="dxa"/>
          </w:tcPr>
          <w:p w14:paraId="26F454D6" w14:textId="77777777" w:rsidR="00477489" w:rsidRPr="00A305AD" w:rsidRDefault="00477489" w:rsidP="00F200C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377 </w:t>
            </w:r>
            <w:r w:rsidR="00F200C2" w:rsidRPr="00A305AD">
              <w:rPr>
                <w:rFonts w:ascii="Times New Roman" w:hAnsi="Times New Roman"/>
                <w:szCs w:val="20"/>
                <w:lang w:eastAsia="de-DE"/>
              </w:rPr>
              <w:t>of Regulation (EU) No 575/2013</w:t>
            </w:r>
          </w:p>
        </w:tc>
        <w:tc>
          <w:tcPr>
            <w:tcW w:w="9781" w:type="dxa"/>
          </w:tcPr>
          <w:p w14:paraId="06675FDA" w14:textId="77EAB74C" w:rsidR="00477489" w:rsidRPr="00A305AD" w:rsidRDefault="00F84FD2" w:rsidP="002A1095">
            <w:pPr>
              <w:spacing w:before="0" w:after="0"/>
              <w:ind w:left="33"/>
              <w:rPr>
                <w:rFonts w:ascii="Times New Roman" w:hAnsi="Times New Roman"/>
                <w:bCs/>
                <w:szCs w:val="20"/>
                <w:lang w:eastAsia="de-DE"/>
              </w:rPr>
            </w:pPr>
            <w:r w:rsidRPr="00A305AD">
              <w:rPr>
                <w:rFonts w:ascii="Times New Roman" w:hAnsi="Times New Roman"/>
                <w:szCs w:val="20"/>
                <w:lang w:eastAsia="de-DE"/>
              </w:rPr>
              <w:t>The n</w:t>
            </w:r>
            <w:r w:rsidR="00477489" w:rsidRPr="00A305AD">
              <w:rPr>
                <w:rFonts w:ascii="Times New Roman" w:hAnsi="Times New Roman"/>
                <w:szCs w:val="20"/>
                <w:lang w:eastAsia="de-DE"/>
              </w:rPr>
              <w:t xml:space="preserve">umber of modelling factors at the overall </w:t>
            </w:r>
            <w:r w:rsidR="00986C83" w:rsidRPr="00A305AD">
              <w:rPr>
                <w:rFonts w:ascii="Times New Roman" w:hAnsi="Times New Roman"/>
                <w:szCs w:val="20"/>
                <w:lang w:eastAsia="de-DE"/>
              </w:rPr>
              <w:t>c</w:t>
            </w:r>
            <w:r w:rsidR="00477489" w:rsidRPr="00A305AD">
              <w:rPr>
                <w:rFonts w:ascii="Times New Roman" w:hAnsi="Times New Roman"/>
                <w:szCs w:val="20"/>
                <w:lang w:eastAsia="de-DE"/>
              </w:rPr>
              <w:t xml:space="preserve">orrelation </w:t>
            </w:r>
            <w:r w:rsidR="00986C83" w:rsidRPr="00A305AD">
              <w:rPr>
                <w:rFonts w:ascii="Times New Roman" w:hAnsi="Times New Roman"/>
                <w:szCs w:val="20"/>
                <w:lang w:eastAsia="de-DE"/>
              </w:rPr>
              <w:t>t</w:t>
            </w:r>
            <w:r w:rsidR="00477489" w:rsidRPr="00A305AD">
              <w:rPr>
                <w:rFonts w:ascii="Times New Roman" w:hAnsi="Times New Roman"/>
                <w:szCs w:val="20"/>
                <w:lang w:eastAsia="de-DE"/>
              </w:rPr>
              <w:t xml:space="preserve">rading </w:t>
            </w:r>
            <w:r w:rsidR="00986C83" w:rsidRPr="00A305AD">
              <w:rPr>
                <w:rFonts w:ascii="Times New Roman" w:hAnsi="Times New Roman"/>
                <w:szCs w:val="20"/>
                <w:lang w:eastAsia="de-DE"/>
              </w:rPr>
              <w:t>m</w:t>
            </w:r>
            <w:r w:rsidR="00477489" w:rsidRPr="00A305AD">
              <w:rPr>
                <w:rFonts w:ascii="Times New Roman" w:hAnsi="Times New Roman"/>
                <w:szCs w:val="20"/>
                <w:lang w:eastAsia="de-DE"/>
              </w:rPr>
              <w:t>odel level</w:t>
            </w:r>
            <w:r w:rsidRPr="00A305AD">
              <w:rPr>
                <w:rFonts w:ascii="Times New Roman" w:hAnsi="Times New Roman"/>
                <w:szCs w:val="20"/>
                <w:lang w:eastAsia="de-DE"/>
              </w:rPr>
              <w:t xml:space="preserve"> shall be reported. </w:t>
            </w:r>
            <w:r w:rsidR="00477489" w:rsidRPr="00A305AD">
              <w:rPr>
                <w:rFonts w:ascii="Times New Roman" w:hAnsi="Times New Roman"/>
                <w:bCs/>
                <w:szCs w:val="20"/>
                <w:lang w:eastAsia="de-DE"/>
              </w:rPr>
              <w:t>The answer shall be one of the following:</w:t>
            </w:r>
          </w:p>
          <w:p w14:paraId="46D4D3F6" w14:textId="77777777" w:rsidR="00477489" w:rsidRPr="00A305AD" w:rsidRDefault="00477489" w:rsidP="00915309">
            <w:pPr>
              <w:numPr>
                <w:ilvl w:val="0"/>
                <w:numId w:val="32"/>
              </w:numPr>
              <w:spacing w:before="0" w:after="0"/>
              <w:rPr>
                <w:rFonts w:ascii="Times New Roman" w:hAnsi="Times New Roman"/>
                <w:bCs/>
                <w:szCs w:val="20"/>
                <w:lang w:eastAsia="de-DE"/>
              </w:rPr>
            </w:pPr>
            <w:r w:rsidRPr="00A305AD">
              <w:rPr>
                <w:rFonts w:ascii="Times New Roman" w:hAnsi="Times New Roman"/>
                <w:bCs/>
                <w:szCs w:val="20"/>
                <w:lang w:eastAsia="de-DE"/>
              </w:rPr>
              <w:t>1</w:t>
            </w:r>
            <w:r w:rsidR="00012C5A" w:rsidRPr="00A305AD">
              <w:rPr>
                <w:rFonts w:ascii="Times New Roman" w:hAnsi="Times New Roman"/>
                <w:bCs/>
                <w:szCs w:val="20"/>
                <w:lang w:eastAsia="de-DE"/>
              </w:rPr>
              <w:t xml:space="preserve"> modelling </w:t>
            </w:r>
            <w:proofErr w:type="gramStart"/>
            <w:r w:rsidR="00012C5A" w:rsidRPr="00A305AD">
              <w:rPr>
                <w:rFonts w:ascii="Times New Roman" w:hAnsi="Times New Roman"/>
                <w:bCs/>
                <w:szCs w:val="20"/>
                <w:lang w:eastAsia="de-DE"/>
              </w:rPr>
              <w:t>factor</w:t>
            </w:r>
            <w:r w:rsidR="00B85DD6" w:rsidRPr="00A305AD">
              <w:rPr>
                <w:rFonts w:ascii="Times New Roman" w:hAnsi="Times New Roman"/>
                <w:bCs/>
                <w:szCs w:val="20"/>
                <w:lang w:eastAsia="de-DE"/>
              </w:rPr>
              <w:t>;</w:t>
            </w:r>
            <w:proofErr w:type="gramEnd"/>
          </w:p>
          <w:p w14:paraId="6DD44CD2" w14:textId="77777777" w:rsidR="00477489" w:rsidRPr="00A305AD" w:rsidRDefault="00477489" w:rsidP="00915309">
            <w:pPr>
              <w:numPr>
                <w:ilvl w:val="0"/>
                <w:numId w:val="32"/>
              </w:numPr>
              <w:spacing w:before="0" w:after="0"/>
              <w:rPr>
                <w:rFonts w:ascii="Times New Roman" w:hAnsi="Times New Roman"/>
                <w:bCs/>
                <w:szCs w:val="20"/>
                <w:lang w:eastAsia="de-DE"/>
              </w:rPr>
            </w:pPr>
            <w:r w:rsidRPr="00A305AD">
              <w:rPr>
                <w:rFonts w:ascii="Times New Roman" w:hAnsi="Times New Roman"/>
                <w:bCs/>
                <w:szCs w:val="20"/>
                <w:lang w:eastAsia="de-DE"/>
              </w:rPr>
              <w:t>2</w:t>
            </w:r>
            <w:r w:rsidR="00012C5A" w:rsidRPr="00A305AD">
              <w:rPr>
                <w:rFonts w:ascii="Times New Roman" w:hAnsi="Times New Roman"/>
                <w:bCs/>
                <w:szCs w:val="20"/>
                <w:lang w:eastAsia="de-DE"/>
              </w:rPr>
              <w:t xml:space="preserve"> modelling </w:t>
            </w:r>
            <w:proofErr w:type="gramStart"/>
            <w:r w:rsidR="00012C5A" w:rsidRPr="00A305AD">
              <w:rPr>
                <w:rFonts w:ascii="Times New Roman" w:hAnsi="Times New Roman"/>
                <w:bCs/>
                <w:szCs w:val="20"/>
                <w:lang w:eastAsia="de-DE"/>
              </w:rPr>
              <w:t>factors</w:t>
            </w:r>
            <w:r w:rsidR="00B85DD6" w:rsidRPr="00A305AD">
              <w:rPr>
                <w:rFonts w:ascii="Times New Roman" w:hAnsi="Times New Roman"/>
                <w:bCs/>
                <w:szCs w:val="20"/>
                <w:lang w:eastAsia="de-DE"/>
              </w:rPr>
              <w:t>;</w:t>
            </w:r>
            <w:proofErr w:type="gramEnd"/>
          </w:p>
          <w:p w14:paraId="049406EF" w14:textId="08BD3EBB" w:rsidR="00477489" w:rsidRPr="00A305AD" w:rsidRDefault="00477489" w:rsidP="00915309">
            <w:pPr>
              <w:numPr>
                <w:ilvl w:val="0"/>
                <w:numId w:val="32"/>
              </w:numPr>
              <w:spacing w:before="0" w:after="0"/>
              <w:rPr>
                <w:rFonts w:ascii="Times New Roman" w:hAnsi="Times New Roman"/>
                <w:bCs/>
                <w:szCs w:val="20"/>
                <w:lang w:eastAsia="de-DE"/>
              </w:rPr>
            </w:pPr>
            <w:r w:rsidRPr="00A305AD">
              <w:rPr>
                <w:rFonts w:ascii="Times New Roman" w:hAnsi="Times New Roman"/>
                <w:bCs/>
                <w:szCs w:val="20"/>
                <w:lang w:eastAsia="de-DE"/>
              </w:rPr>
              <w:t>More than 2</w:t>
            </w:r>
            <w:r w:rsidR="00012C5A" w:rsidRPr="00A305AD">
              <w:rPr>
                <w:rFonts w:ascii="Times New Roman" w:hAnsi="Times New Roman"/>
                <w:bCs/>
                <w:szCs w:val="20"/>
                <w:lang w:eastAsia="de-DE"/>
              </w:rPr>
              <w:t xml:space="preserve"> modelling factors</w:t>
            </w:r>
            <w:r w:rsidR="00F84FD2" w:rsidRPr="00A305AD">
              <w:rPr>
                <w:rFonts w:ascii="Times New Roman" w:hAnsi="Times New Roman"/>
                <w:bCs/>
                <w:szCs w:val="20"/>
                <w:lang w:eastAsia="de-DE"/>
              </w:rPr>
              <w:t>.</w:t>
            </w:r>
          </w:p>
          <w:p w14:paraId="3DDAAF01" w14:textId="77777777" w:rsidR="00F84FD2" w:rsidRPr="00A305AD" w:rsidRDefault="00F84FD2" w:rsidP="002A1095">
            <w:pPr>
              <w:spacing w:before="0" w:after="0"/>
              <w:ind w:left="33"/>
              <w:rPr>
                <w:rFonts w:ascii="Times New Roman" w:hAnsi="Times New Roman"/>
                <w:szCs w:val="20"/>
                <w:lang w:eastAsia="de-DE"/>
              </w:rPr>
            </w:pPr>
          </w:p>
          <w:p w14:paraId="09788B57" w14:textId="64461BD2" w:rsidR="00477489" w:rsidRPr="00A305AD" w:rsidRDefault="00B63AE6">
            <w:pPr>
              <w:spacing w:before="0" w:after="0"/>
              <w:ind w:left="33"/>
              <w:rPr>
                <w:rFonts w:ascii="Times New Roman" w:hAnsi="Times New Roman"/>
                <w:b/>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F84FD2" w:rsidRPr="00A305AD">
              <w:rPr>
                <w:rFonts w:ascii="Times New Roman" w:hAnsi="Times New Roman"/>
                <w:szCs w:val="20"/>
                <w:lang w:eastAsia="de-DE"/>
              </w:rPr>
              <w:t xml:space="preserve">20 </w:t>
            </w:r>
            <w:r w:rsidRPr="00A305AD">
              <w:rPr>
                <w:rFonts w:ascii="Times New Roman" w:hAnsi="Times New Roman"/>
                <w:szCs w:val="20"/>
                <w:lang w:eastAsia="de-DE"/>
              </w:rPr>
              <w:t xml:space="preserve">where it </w:t>
            </w:r>
            <w:r w:rsidR="00F84FD2" w:rsidRPr="00A305AD">
              <w:rPr>
                <w:rFonts w:ascii="Times New Roman" w:hAnsi="Times New Roman"/>
                <w:szCs w:val="20"/>
                <w:lang w:eastAsia="de-DE"/>
              </w:rPr>
              <w:t xml:space="preserve">wants to </w:t>
            </w:r>
            <w:r w:rsidR="008A22CB" w:rsidRPr="00A305AD">
              <w:rPr>
                <w:rFonts w:ascii="Times New Roman" w:hAnsi="Times New Roman"/>
                <w:szCs w:val="20"/>
                <w:lang w:eastAsia="de-DE"/>
              </w:rPr>
              <w:t>clarify</w:t>
            </w:r>
            <w:r w:rsidR="00F84FD2"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F84FD2" w:rsidRPr="00A305AD">
              <w:rPr>
                <w:rFonts w:ascii="Times New Roman" w:hAnsi="Times New Roman"/>
                <w:szCs w:val="20"/>
                <w:lang w:eastAsia="de-DE"/>
              </w:rPr>
              <w:t>10.</w:t>
            </w:r>
          </w:p>
        </w:tc>
      </w:tr>
      <w:tr w:rsidR="00477489" w:rsidRPr="00A305AD" w14:paraId="347BD5CC" w14:textId="77777777" w:rsidTr="00B92A75">
        <w:tc>
          <w:tcPr>
            <w:tcW w:w="709" w:type="dxa"/>
          </w:tcPr>
          <w:p w14:paraId="6718162E" w14:textId="19A85DD0" w:rsidR="00477489" w:rsidRPr="00A305AD" w:rsidRDefault="00216355" w:rsidP="002A1095">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F84FD2" w:rsidRPr="00A305AD">
              <w:rPr>
                <w:rFonts w:ascii="Times New Roman" w:hAnsi="Times New Roman"/>
                <w:szCs w:val="20"/>
                <w:lang w:eastAsia="de-DE"/>
              </w:rPr>
              <w:t>0</w:t>
            </w:r>
            <w:r w:rsidR="00477489" w:rsidRPr="00A305AD">
              <w:rPr>
                <w:rFonts w:ascii="Times New Roman" w:hAnsi="Times New Roman"/>
                <w:szCs w:val="20"/>
                <w:lang w:eastAsia="de-DE"/>
              </w:rPr>
              <w:t>20</w:t>
            </w:r>
          </w:p>
        </w:tc>
        <w:tc>
          <w:tcPr>
            <w:tcW w:w="1985" w:type="dxa"/>
          </w:tcPr>
          <w:p w14:paraId="2217D654"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Source of LGDs</w:t>
            </w:r>
          </w:p>
        </w:tc>
        <w:tc>
          <w:tcPr>
            <w:tcW w:w="1842" w:type="dxa"/>
          </w:tcPr>
          <w:p w14:paraId="07861269" w14:textId="77777777" w:rsidR="00477489" w:rsidRPr="00A305AD" w:rsidRDefault="00477489" w:rsidP="00F200C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377 </w:t>
            </w:r>
            <w:r w:rsidR="00CF6E54"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p>
        </w:tc>
        <w:tc>
          <w:tcPr>
            <w:tcW w:w="9781" w:type="dxa"/>
          </w:tcPr>
          <w:p w14:paraId="3D7CFAF8" w14:textId="52302329" w:rsidR="00477489" w:rsidRPr="00A305AD" w:rsidRDefault="00F84FD2" w:rsidP="0013038B">
            <w:pPr>
              <w:spacing w:before="0" w:after="0"/>
              <w:ind w:left="33"/>
              <w:rPr>
                <w:rFonts w:ascii="Times New Roman" w:hAnsi="Times New Roman"/>
                <w:szCs w:val="20"/>
                <w:lang w:eastAsia="de-DE"/>
              </w:rPr>
            </w:pPr>
            <w:r w:rsidRPr="00A305AD">
              <w:rPr>
                <w:rFonts w:ascii="Times New Roman" w:hAnsi="Times New Roman"/>
                <w:szCs w:val="20"/>
                <w:lang w:eastAsia="de-DE"/>
              </w:rPr>
              <w:t>The s</w:t>
            </w:r>
            <w:r w:rsidR="00477489" w:rsidRPr="00A305AD">
              <w:rPr>
                <w:rFonts w:ascii="Times New Roman" w:hAnsi="Times New Roman"/>
                <w:szCs w:val="20"/>
                <w:lang w:eastAsia="de-DE"/>
              </w:rPr>
              <w:t xml:space="preserve">ource of LGDs at the overall </w:t>
            </w:r>
            <w:r w:rsidR="00986C83" w:rsidRPr="00A305AD">
              <w:rPr>
                <w:rFonts w:ascii="Times New Roman" w:hAnsi="Times New Roman"/>
                <w:szCs w:val="20"/>
                <w:lang w:eastAsia="de-DE"/>
              </w:rPr>
              <w:t>c</w:t>
            </w:r>
            <w:r w:rsidR="00477489" w:rsidRPr="00A305AD">
              <w:rPr>
                <w:rFonts w:ascii="Times New Roman" w:hAnsi="Times New Roman"/>
                <w:szCs w:val="20"/>
                <w:lang w:eastAsia="de-DE"/>
              </w:rPr>
              <w:t xml:space="preserve">orrelation </w:t>
            </w:r>
            <w:r w:rsidR="00986C83" w:rsidRPr="00A305AD">
              <w:rPr>
                <w:rFonts w:ascii="Times New Roman" w:hAnsi="Times New Roman"/>
                <w:szCs w:val="20"/>
                <w:lang w:eastAsia="de-DE"/>
              </w:rPr>
              <w:t>t</w:t>
            </w:r>
            <w:r w:rsidR="00477489" w:rsidRPr="00A305AD">
              <w:rPr>
                <w:rFonts w:ascii="Times New Roman" w:hAnsi="Times New Roman"/>
                <w:szCs w:val="20"/>
                <w:lang w:eastAsia="de-DE"/>
              </w:rPr>
              <w:t xml:space="preserve">rading </w:t>
            </w:r>
            <w:r w:rsidR="00986C83" w:rsidRPr="00A305AD">
              <w:rPr>
                <w:rFonts w:ascii="Times New Roman" w:hAnsi="Times New Roman"/>
                <w:szCs w:val="20"/>
                <w:lang w:eastAsia="de-DE"/>
              </w:rPr>
              <w:t>m</w:t>
            </w:r>
            <w:r w:rsidR="00477489" w:rsidRPr="00A305AD">
              <w:rPr>
                <w:rFonts w:ascii="Times New Roman" w:hAnsi="Times New Roman"/>
                <w:szCs w:val="20"/>
                <w:lang w:eastAsia="de-DE"/>
              </w:rPr>
              <w:t>odel level</w:t>
            </w:r>
            <w:r w:rsidRPr="00A305AD">
              <w:rPr>
                <w:rFonts w:ascii="Times New Roman" w:hAnsi="Times New Roman"/>
                <w:szCs w:val="20"/>
                <w:lang w:eastAsia="de-DE"/>
              </w:rPr>
              <w:t xml:space="preserve"> shall be reported. </w:t>
            </w:r>
            <w:r w:rsidR="00477489" w:rsidRPr="00A305AD">
              <w:rPr>
                <w:rFonts w:ascii="Times New Roman" w:hAnsi="Times New Roman"/>
                <w:szCs w:val="20"/>
                <w:lang w:eastAsia="de-DE"/>
              </w:rPr>
              <w:t>The answer shall be one of the following:</w:t>
            </w:r>
          </w:p>
          <w:p w14:paraId="7EB4D81A" w14:textId="743FDE1E" w:rsidR="00477489" w:rsidRPr="00A305AD" w:rsidRDefault="00477489" w:rsidP="00915309">
            <w:pPr>
              <w:pStyle w:val="ListParagraph"/>
              <w:numPr>
                <w:ilvl w:val="0"/>
                <w:numId w:val="33"/>
              </w:numPr>
              <w:spacing w:before="0" w:after="0"/>
              <w:rPr>
                <w:rFonts w:ascii="Times New Roman" w:hAnsi="Times New Roman"/>
                <w:szCs w:val="20"/>
                <w:lang w:eastAsia="de-DE"/>
              </w:rPr>
            </w:pPr>
            <w:r w:rsidRPr="00A305AD">
              <w:rPr>
                <w:rFonts w:ascii="Times New Roman" w:hAnsi="Times New Roman"/>
                <w:szCs w:val="20"/>
                <w:lang w:eastAsia="de-DE"/>
              </w:rPr>
              <w:t xml:space="preserve">Market </w:t>
            </w:r>
            <w:proofErr w:type="gramStart"/>
            <w:r w:rsidR="00A16405" w:rsidRPr="00A305AD">
              <w:rPr>
                <w:rFonts w:ascii="Times New Roman" w:hAnsi="Times New Roman"/>
                <w:szCs w:val="20"/>
                <w:lang w:eastAsia="de-DE"/>
              </w:rPr>
              <w:t>c</w:t>
            </w:r>
            <w:r w:rsidRPr="00A305AD">
              <w:rPr>
                <w:rFonts w:ascii="Times New Roman" w:hAnsi="Times New Roman"/>
                <w:szCs w:val="20"/>
                <w:lang w:eastAsia="de-DE"/>
              </w:rPr>
              <w:t>onvention</w:t>
            </w:r>
            <w:r w:rsidR="00B85DD6" w:rsidRPr="00A305AD">
              <w:rPr>
                <w:rFonts w:ascii="Times New Roman" w:hAnsi="Times New Roman"/>
                <w:szCs w:val="20"/>
                <w:lang w:eastAsia="de-DE"/>
              </w:rPr>
              <w:t>;</w:t>
            </w:r>
            <w:proofErr w:type="gramEnd"/>
          </w:p>
          <w:p w14:paraId="7AD35FBE" w14:textId="77777777" w:rsidR="00477489" w:rsidRPr="00A305AD" w:rsidRDefault="00477489" w:rsidP="00915309">
            <w:pPr>
              <w:pStyle w:val="ListParagraph"/>
              <w:numPr>
                <w:ilvl w:val="0"/>
                <w:numId w:val="33"/>
              </w:numPr>
              <w:spacing w:before="0" w:after="0"/>
              <w:rPr>
                <w:rFonts w:ascii="Times New Roman" w:hAnsi="Times New Roman"/>
                <w:szCs w:val="20"/>
                <w:lang w:eastAsia="de-DE"/>
              </w:rPr>
            </w:pPr>
            <w:r w:rsidRPr="00A305AD">
              <w:rPr>
                <w:rFonts w:ascii="Times New Roman" w:hAnsi="Times New Roman"/>
                <w:szCs w:val="20"/>
                <w:lang w:eastAsia="de-DE"/>
              </w:rPr>
              <w:t xml:space="preserve">LGD used in </w:t>
            </w:r>
            <w:proofErr w:type="gramStart"/>
            <w:r w:rsidRPr="00A305AD">
              <w:rPr>
                <w:rFonts w:ascii="Times New Roman" w:hAnsi="Times New Roman"/>
                <w:szCs w:val="20"/>
                <w:lang w:eastAsia="de-DE"/>
              </w:rPr>
              <w:t>IRB</w:t>
            </w:r>
            <w:r w:rsidR="00B85DD6" w:rsidRPr="00A305AD">
              <w:rPr>
                <w:rFonts w:ascii="Times New Roman" w:hAnsi="Times New Roman"/>
                <w:szCs w:val="20"/>
                <w:lang w:eastAsia="de-DE"/>
              </w:rPr>
              <w:t>;</w:t>
            </w:r>
            <w:proofErr w:type="gramEnd"/>
          </w:p>
          <w:p w14:paraId="1A0CF76F" w14:textId="02B0E0C8" w:rsidR="00477489" w:rsidRPr="00A305AD" w:rsidRDefault="00477489" w:rsidP="00915309">
            <w:pPr>
              <w:pStyle w:val="ListParagraph"/>
              <w:numPr>
                <w:ilvl w:val="0"/>
                <w:numId w:val="33"/>
              </w:numPr>
              <w:spacing w:before="0" w:after="0"/>
              <w:rPr>
                <w:rFonts w:ascii="Times New Roman" w:hAnsi="Times New Roman"/>
                <w:szCs w:val="20"/>
                <w:lang w:eastAsia="de-DE"/>
              </w:rPr>
            </w:pPr>
            <w:r w:rsidRPr="00A305AD">
              <w:rPr>
                <w:rFonts w:ascii="Times New Roman" w:hAnsi="Times New Roman"/>
                <w:szCs w:val="20"/>
                <w:lang w:eastAsia="de-DE"/>
              </w:rPr>
              <w:t>Other</w:t>
            </w:r>
            <w:r w:rsidR="00E118E8" w:rsidRPr="00A305AD">
              <w:rPr>
                <w:rFonts w:ascii="Times New Roman" w:hAnsi="Times New Roman"/>
                <w:szCs w:val="20"/>
                <w:lang w:eastAsia="de-DE"/>
              </w:rPr>
              <w:t xml:space="preserve"> sources of LGD</w:t>
            </w:r>
            <w:r w:rsidR="00D906D9" w:rsidRPr="00A305AD">
              <w:rPr>
                <w:rFonts w:ascii="Times New Roman" w:hAnsi="Times New Roman"/>
                <w:szCs w:val="20"/>
                <w:lang w:eastAsia="de-DE"/>
              </w:rPr>
              <w:t xml:space="preserve"> (please specify)</w:t>
            </w:r>
            <w:r w:rsidR="00F84FD2" w:rsidRPr="00A305AD">
              <w:rPr>
                <w:rFonts w:ascii="Times New Roman" w:hAnsi="Times New Roman"/>
                <w:szCs w:val="20"/>
                <w:lang w:eastAsia="de-DE"/>
              </w:rPr>
              <w:t>.</w:t>
            </w:r>
          </w:p>
          <w:p w14:paraId="7E7D1717" w14:textId="77777777" w:rsidR="00F84FD2" w:rsidRPr="00A305AD" w:rsidRDefault="00F84FD2" w:rsidP="002A1095">
            <w:pPr>
              <w:spacing w:before="0" w:after="0"/>
              <w:ind w:left="33"/>
              <w:rPr>
                <w:rFonts w:ascii="Times New Roman" w:hAnsi="Times New Roman"/>
                <w:szCs w:val="20"/>
                <w:lang w:eastAsia="de-DE"/>
              </w:rPr>
            </w:pPr>
          </w:p>
          <w:p w14:paraId="1FEBCF49" w14:textId="5F494A03" w:rsidR="00477489" w:rsidRPr="00A305AD" w:rsidRDefault="00B63AE6" w:rsidP="00A16405">
            <w:pPr>
              <w:spacing w:before="0" w:after="0"/>
              <w:ind w:left="33"/>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F84FD2" w:rsidRPr="00A305AD">
              <w:rPr>
                <w:rFonts w:ascii="Times New Roman" w:hAnsi="Times New Roman"/>
                <w:szCs w:val="20"/>
                <w:lang w:eastAsia="de-DE"/>
              </w:rPr>
              <w:t xml:space="preserve">20 to </w:t>
            </w:r>
            <w:r w:rsidR="008A22CB" w:rsidRPr="00A305AD">
              <w:rPr>
                <w:rFonts w:ascii="Times New Roman" w:hAnsi="Times New Roman"/>
                <w:szCs w:val="20"/>
                <w:lang w:eastAsia="de-DE"/>
              </w:rPr>
              <w:t>clarify</w:t>
            </w:r>
            <w:r w:rsidR="00F84FD2"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F84FD2" w:rsidRPr="00A305AD">
              <w:rPr>
                <w:rFonts w:ascii="Times New Roman" w:hAnsi="Times New Roman"/>
                <w:szCs w:val="20"/>
                <w:lang w:eastAsia="de-DE"/>
              </w:rPr>
              <w:t>10.</w:t>
            </w:r>
            <w:r w:rsidR="00D906D9" w:rsidRPr="00A305AD">
              <w:rPr>
                <w:rFonts w:ascii="Times New Roman" w:hAnsi="Times New Roman"/>
                <w:szCs w:val="20"/>
                <w:lang w:eastAsia="de-DE"/>
              </w:rPr>
              <w:t xml:space="preserve"> In case </w:t>
            </w:r>
            <w:r w:rsidR="00501133" w:rsidRPr="00A305AD">
              <w:rPr>
                <w:rFonts w:ascii="Times New Roman" w:hAnsi="Times New Roman"/>
                <w:szCs w:val="20"/>
                <w:lang w:eastAsia="de-DE"/>
              </w:rPr>
              <w:t>option</w:t>
            </w:r>
            <w:r w:rsidR="00CD0DA9" w:rsidRPr="00A305AD">
              <w:rPr>
                <w:rFonts w:ascii="Times New Roman" w:hAnsi="Times New Roman"/>
                <w:szCs w:val="20"/>
                <w:lang w:eastAsia="de-DE"/>
              </w:rPr>
              <w:t xml:space="preserve"> </w:t>
            </w:r>
            <w:r w:rsidR="00D906D9" w:rsidRPr="00A305AD">
              <w:rPr>
                <w:rFonts w:ascii="Times New Roman" w:hAnsi="Times New Roman"/>
                <w:szCs w:val="20"/>
                <w:lang w:eastAsia="de-DE"/>
              </w:rPr>
              <w:t>(c) was selected in c</w:t>
            </w:r>
            <w:r w:rsidR="00216355" w:rsidRPr="00A305AD">
              <w:rPr>
                <w:rFonts w:ascii="Times New Roman" w:hAnsi="Times New Roman"/>
                <w:szCs w:val="20"/>
                <w:lang w:eastAsia="de-DE"/>
              </w:rPr>
              <w:t>olumn 00</w:t>
            </w:r>
            <w:r w:rsidR="00D906D9" w:rsidRPr="00A305AD">
              <w:rPr>
                <w:rFonts w:ascii="Times New Roman" w:hAnsi="Times New Roman"/>
                <w:szCs w:val="20"/>
                <w:lang w:eastAsia="de-DE"/>
              </w:rPr>
              <w:t xml:space="preserve">10, the institution </w:t>
            </w:r>
            <w:r w:rsidRPr="00A305AD">
              <w:rPr>
                <w:rFonts w:ascii="Times New Roman" w:hAnsi="Times New Roman"/>
                <w:szCs w:val="20"/>
                <w:lang w:eastAsia="de-DE"/>
              </w:rPr>
              <w:t>shall</w:t>
            </w:r>
            <w:r w:rsidR="00D906D9" w:rsidRPr="00A305AD">
              <w:rPr>
                <w:rFonts w:ascii="Times New Roman" w:hAnsi="Times New Roman"/>
                <w:szCs w:val="20"/>
                <w:lang w:eastAsia="de-DE"/>
              </w:rPr>
              <w:t xml:space="preserve"> provide details in this column.</w:t>
            </w:r>
          </w:p>
        </w:tc>
      </w:tr>
    </w:tbl>
    <w:p w14:paraId="0DC5C862" w14:textId="77777777" w:rsidR="00E87FBB" w:rsidRPr="00A305AD" w:rsidRDefault="00E87FBB" w:rsidP="00CA1B9B">
      <w:pPr>
        <w:rPr>
          <w:rStyle w:val="InstructionsTabelleText"/>
          <w:rFonts w:ascii="Times New Roman" w:hAnsi="Times New Roman"/>
          <w:szCs w:val="20"/>
        </w:rPr>
      </w:pPr>
    </w:p>
    <w:p w14:paraId="77A4FFD6" w14:textId="77777777" w:rsidR="00925226" w:rsidRPr="00A305AD" w:rsidRDefault="00925226" w:rsidP="000B211D">
      <w:pPr>
        <w:pStyle w:val="Heading3"/>
      </w:pPr>
      <w:r w:rsidRPr="00A305AD">
        <w:rPr>
          <w:rStyle w:val="InstructionsTabelleText"/>
          <w:rFonts w:ascii="Times New Roman" w:hAnsi="Times New Roman"/>
          <w:lang w:val="en-GB"/>
        </w:rPr>
        <w:br w:type="page"/>
      </w:r>
      <w:bookmarkStart w:id="37" w:name="_Toc199237754"/>
      <w:r w:rsidRPr="00A305AD">
        <w:lastRenderedPageBreak/>
        <w:t xml:space="preserve">C 110.02 – CT. </w:t>
      </w:r>
      <w:proofErr w:type="spellStart"/>
      <w:r w:rsidRPr="00A305AD">
        <w:t>Details</w:t>
      </w:r>
      <w:proofErr w:type="spellEnd"/>
      <w:r w:rsidRPr="00A305AD">
        <w:t xml:space="preserve"> </w:t>
      </w:r>
      <w:proofErr w:type="spellStart"/>
      <w:r w:rsidRPr="00A305AD">
        <w:t>by</w:t>
      </w:r>
      <w:proofErr w:type="spellEnd"/>
      <w:r w:rsidRPr="00A305AD">
        <w:t xml:space="preserve"> </w:t>
      </w:r>
      <w:proofErr w:type="gramStart"/>
      <w:r w:rsidRPr="00A305AD">
        <w:t>Portfolio</w:t>
      </w:r>
      <w:proofErr w:type="gramEnd"/>
      <w:r w:rsidRPr="00A305AD">
        <w:t>.</w:t>
      </w:r>
      <w:bookmarkEnd w:id="37"/>
    </w:p>
    <w:p w14:paraId="0FF7A357" w14:textId="06E0DF67" w:rsidR="00925226" w:rsidRPr="00A305AD" w:rsidRDefault="00925226" w:rsidP="00B75444">
      <w:pPr>
        <w:rPr>
          <w:rFonts w:ascii="Times New Roman" w:hAnsi="Times New Roman"/>
          <w:sz w:val="24"/>
        </w:rPr>
      </w:pPr>
    </w:p>
    <w:p w14:paraId="2A41F7FB" w14:textId="77777777" w:rsidR="00925226" w:rsidRPr="00A305AD" w:rsidRDefault="00925226" w:rsidP="00BA04DD">
      <w:pPr>
        <w:rPr>
          <w:rFonts w:ascii="Times New Roman" w:hAnsi="Times New Roman"/>
        </w:rPr>
      </w:pPr>
      <w:bookmarkStart w:id="38" w:name="_Toc401571262"/>
      <w:bookmarkStart w:id="39" w:name="_Toc401571370"/>
      <w:bookmarkStart w:id="40" w:name="_Toc401573788"/>
      <w:bookmarkStart w:id="41" w:name="_Toc401581095"/>
      <w:bookmarkStart w:id="42" w:name="_Toc401584630"/>
      <w:r w:rsidRPr="00A305AD">
        <w:rPr>
          <w:rFonts w:ascii="Times New Roman" w:hAnsi="Times New Roman"/>
        </w:rPr>
        <w:t>Instructions concerning sheets (z-axis)</w:t>
      </w:r>
      <w:bookmarkEnd w:id="38"/>
      <w:bookmarkEnd w:id="39"/>
      <w:bookmarkEnd w:id="40"/>
      <w:bookmarkEnd w:id="41"/>
      <w:bookmarkEnd w:id="42"/>
    </w:p>
    <w:tbl>
      <w:tblPr>
        <w:tblW w:w="13608" w:type="dxa"/>
        <w:tblInd w:w="81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985"/>
        <w:gridCol w:w="1842"/>
        <w:gridCol w:w="9781"/>
      </w:tblGrid>
      <w:tr w:rsidR="008703D3" w:rsidRPr="00A305AD" w14:paraId="072CC609" w14:textId="77777777" w:rsidTr="0013038B">
        <w:tc>
          <w:tcPr>
            <w:tcW w:w="1985" w:type="dxa"/>
            <w:shd w:val="clear" w:color="auto" w:fill="D9D9D9"/>
          </w:tcPr>
          <w:p w14:paraId="3FD31493"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1FC934AE"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04F6B28F"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8703D3" w:rsidRPr="00A305AD" w14:paraId="00A2AB1F" w14:textId="77777777" w:rsidTr="0013038B">
        <w:tc>
          <w:tcPr>
            <w:tcW w:w="1985" w:type="dxa"/>
            <w:shd w:val="clear" w:color="auto" w:fill="FFFFFF"/>
          </w:tcPr>
          <w:p w14:paraId="5BB5EF94" w14:textId="77777777" w:rsidR="008703D3" w:rsidRPr="00A305AD" w:rsidRDefault="008703D3" w:rsidP="00B83ABF">
            <w:pPr>
              <w:spacing w:before="0" w:after="0"/>
              <w:ind w:left="33"/>
              <w:rPr>
                <w:rStyle w:val="InstructionsTabelleText"/>
                <w:rFonts w:ascii="Times New Roman" w:hAnsi="Times New Roman"/>
                <w:bCs/>
              </w:rPr>
            </w:pPr>
            <w:r w:rsidRPr="00A305AD">
              <w:rPr>
                <w:rStyle w:val="InstructionsTabelleText"/>
                <w:rFonts w:ascii="Times New Roman" w:hAnsi="Times New Roman"/>
                <w:bCs/>
              </w:rPr>
              <w:t>Portfolio</w:t>
            </w:r>
          </w:p>
        </w:tc>
        <w:tc>
          <w:tcPr>
            <w:tcW w:w="1842" w:type="dxa"/>
            <w:shd w:val="clear" w:color="auto" w:fill="FFFFFF"/>
          </w:tcPr>
          <w:p w14:paraId="6DB4F653" w14:textId="005BAAE2" w:rsidR="008703D3" w:rsidRPr="00A305AD" w:rsidRDefault="002E26D8" w:rsidP="001E4B44">
            <w:pPr>
              <w:spacing w:before="0" w:after="0"/>
              <w:ind w:left="33"/>
              <w:rPr>
                <w:rFonts w:ascii="Times New Roman" w:hAnsi="Times New Roman"/>
                <w:bCs/>
                <w:szCs w:val="20"/>
                <w:lang w:eastAsia="de-DE"/>
              </w:rPr>
            </w:pPr>
            <w:r w:rsidRPr="00A305AD">
              <w:rPr>
                <w:rStyle w:val="InstructionsTabelleText"/>
                <w:rFonts w:ascii="Times New Roman" w:hAnsi="Times New Roman"/>
                <w:bCs/>
              </w:rPr>
              <w:t>Sections 3</w:t>
            </w:r>
            <w:r w:rsidR="008D7F9F" w:rsidRPr="00A305AD">
              <w:rPr>
                <w:rStyle w:val="InstructionsTabelleText"/>
                <w:rFonts w:ascii="Times New Roman" w:hAnsi="Times New Roman"/>
                <w:bCs/>
              </w:rPr>
              <w:t>,</w:t>
            </w:r>
            <w:r w:rsidRPr="00A305AD">
              <w:rPr>
                <w:rStyle w:val="InstructionsTabelleText"/>
                <w:rFonts w:ascii="Times New Roman" w:hAnsi="Times New Roman"/>
                <w:bCs/>
              </w:rPr>
              <w:t xml:space="preserve"> </w:t>
            </w:r>
            <w:r w:rsidR="008D7F9F" w:rsidRPr="00A305AD">
              <w:rPr>
                <w:rStyle w:val="InstructionsTabelleText"/>
                <w:rFonts w:ascii="Times New Roman" w:hAnsi="Times New Roman"/>
                <w:bCs/>
              </w:rPr>
              <w:t xml:space="preserve">4 </w:t>
            </w:r>
            <w:r w:rsidRPr="00A305AD">
              <w:rPr>
                <w:rStyle w:val="InstructionsTabelleText"/>
                <w:rFonts w:ascii="Times New Roman" w:hAnsi="Times New Roman"/>
                <w:bCs/>
              </w:rPr>
              <w:t xml:space="preserve">and </w:t>
            </w:r>
            <w:r w:rsidR="008D7F9F" w:rsidRPr="00A305AD">
              <w:rPr>
                <w:rStyle w:val="InstructionsTabelleText"/>
                <w:rFonts w:ascii="Times New Roman" w:hAnsi="Times New Roman"/>
                <w:bCs/>
              </w:rPr>
              <w:t>5</w:t>
            </w:r>
            <w:r w:rsidR="005D754C" w:rsidRPr="00A305AD">
              <w:rPr>
                <w:rStyle w:val="InstructionsTabelleText"/>
                <w:rFonts w:ascii="Times New Roman" w:hAnsi="Times New Roman"/>
                <w:bCs/>
              </w:rPr>
              <w:t xml:space="preserve"> </w:t>
            </w:r>
            <w:r w:rsidR="005D754C" w:rsidRPr="00A305AD">
              <w:rPr>
                <w:rFonts w:ascii="Times New Roman" w:hAnsi="Times New Roman"/>
                <w:szCs w:val="20"/>
                <w:lang w:eastAsia="de-DE"/>
              </w:rPr>
              <w:t>of Annex V</w:t>
            </w:r>
          </w:p>
        </w:tc>
        <w:tc>
          <w:tcPr>
            <w:tcW w:w="9781" w:type="dxa"/>
            <w:shd w:val="clear" w:color="auto" w:fill="FFFFFF"/>
          </w:tcPr>
          <w:p w14:paraId="525ACE21" w14:textId="05FF2608" w:rsidR="008703D3" w:rsidRPr="00A305AD" w:rsidRDefault="008703D3" w:rsidP="00623D1E">
            <w:pPr>
              <w:pStyle w:val="InstructionsText"/>
            </w:pPr>
            <w:r w:rsidRPr="00A305AD">
              <w:rPr>
                <w:rStyle w:val="InstructionsTabelleText"/>
                <w:rFonts w:ascii="Times New Roman" w:hAnsi="Times New Roman"/>
              </w:rPr>
              <w:t>The portfolio</w:t>
            </w:r>
            <w:r w:rsidR="00434413" w:rsidRPr="00A305AD">
              <w:rPr>
                <w:rStyle w:val="InstructionsTabelleText"/>
                <w:rFonts w:ascii="Times New Roman" w:hAnsi="Times New Roman"/>
              </w:rPr>
              <w:t xml:space="preserve"> </w:t>
            </w:r>
            <w:r w:rsidRPr="00A305AD">
              <w:rPr>
                <w:rStyle w:val="InstructionsTabelleText"/>
                <w:rFonts w:ascii="Times New Roman" w:hAnsi="Times New Roman"/>
              </w:rPr>
              <w:t>number taken from Annex V</w:t>
            </w:r>
            <w:r w:rsidR="00434413" w:rsidRPr="00A305AD">
              <w:rPr>
                <w:rStyle w:val="InstructionsTabelleText"/>
                <w:rFonts w:ascii="Times New Roman" w:hAnsi="Times New Roman"/>
              </w:rPr>
              <w:t>, only for those portfolios where APR is requested, shall be reported</w:t>
            </w:r>
            <w:r w:rsidRPr="00A305AD">
              <w:rPr>
                <w:rStyle w:val="InstructionsTabelleText"/>
                <w:rFonts w:ascii="Times New Roman" w:hAnsi="Times New Roman"/>
              </w:rPr>
              <w:t>.</w:t>
            </w:r>
          </w:p>
        </w:tc>
      </w:tr>
    </w:tbl>
    <w:p w14:paraId="7B8B83A6" w14:textId="77777777" w:rsidR="00925226" w:rsidRPr="00A305AD" w:rsidRDefault="00925226" w:rsidP="00CA1B9B">
      <w:pPr>
        <w:rPr>
          <w:rStyle w:val="InstructionsTabelleText"/>
          <w:rFonts w:ascii="Times New Roman" w:hAnsi="Times New Roman"/>
          <w:szCs w:val="20"/>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709"/>
        <w:gridCol w:w="1985"/>
        <w:gridCol w:w="1842"/>
        <w:gridCol w:w="9781"/>
      </w:tblGrid>
      <w:tr w:rsidR="00B92A75" w:rsidRPr="00A305AD" w14:paraId="7F96B887" w14:textId="77777777" w:rsidTr="00B92A75">
        <w:tc>
          <w:tcPr>
            <w:tcW w:w="709" w:type="dxa"/>
            <w:tcBorders>
              <w:top w:val="single" w:sz="4" w:space="0" w:color="auto"/>
              <w:left w:val="single" w:sz="4" w:space="0" w:color="auto"/>
              <w:bottom w:val="single" w:sz="4" w:space="0" w:color="auto"/>
              <w:right w:val="single" w:sz="4" w:space="0" w:color="auto"/>
            </w:tcBorders>
            <w:shd w:val="clear" w:color="auto" w:fill="D9D9D9"/>
          </w:tcPr>
          <w:p w14:paraId="32466AC6" w14:textId="77777777" w:rsidR="00B92A75" w:rsidRPr="00A305AD" w:rsidRDefault="00B92A75" w:rsidP="00541352">
            <w:pPr>
              <w:spacing w:before="0" w:after="0"/>
              <w:ind w:left="33"/>
              <w:rPr>
                <w:rFonts w:ascii="Times New Roman" w:hAnsi="Times New Roman"/>
                <w:szCs w:val="20"/>
                <w:lang w:eastAsia="de-DE"/>
              </w:rPr>
            </w:pPr>
            <w:r w:rsidRPr="00A305AD">
              <w:rPr>
                <w:rFonts w:ascii="Times New Roman" w:hAnsi="Times New Roman"/>
                <w:szCs w:val="20"/>
                <w:lang w:eastAsia="de-DE"/>
              </w:rPr>
              <w:t>Row</w:t>
            </w:r>
          </w:p>
        </w:tc>
        <w:tc>
          <w:tcPr>
            <w:tcW w:w="1985" w:type="dxa"/>
            <w:tcBorders>
              <w:top w:val="single" w:sz="4" w:space="0" w:color="auto"/>
              <w:left w:val="single" w:sz="4" w:space="0" w:color="auto"/>
              <w:bottom w:val="single" w:sz="4" w:space="0" w:color="auto"/>
              <w:right w:val="single" w:sz="4" w:space="0" w:color="auto"/>
            </w:tcBorders>
            <w:shd w:val="clear" w:color="auto" w:fill="D9D9D9"/>
          </w:tcPr>
          <w:p w14:paraId="527AE97F" w14:textId="77777777" w:rsidR="00B92A75" w:rsidRPr="00A305AD" w:rsidRDefault="00B92A75" w:rsidP="00541352">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tcBorders>
              <w:top w:val="single" w:sz="4" w:space="0" w:color="auto"/>
              <w:left w:val="single" w:sz="4" w:space="0" w:color="auto"/>
              <w:bottom w:val="single" w:sz="4" w:space="0" w:color="auto"/>
              <w:right w:val="single" w:sz="4" w:space="0" w:color="auto"/>
            </w:tcBorders>
            <w:shd w:val="clear" w:color="auto" w:fill="D9D9D9"/>
          </w:tcPr>
          <w:p w14:paraId="505C967C" w14:textId="77777777" w:rsidR="00B92A75" w:rsidRPr="00A305AD" w:rsidRDefault="00B92A75" w:rsidP="00541352">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tcBorders>
              <w:top w:val="single" w:sz="4" w:space="0" w:color="auto"/>
              <w:left w:val="single" w:sz="4" w:space="0" w:color="auto"/>
              <w:bottom w:val="single" w:sz="4" w:space="0" w:color="auto"/>
              <w:right w:val="single" w:sz="4" w:space="0" w:color="auto"/>
            </w:tcBorders>
            <w:shd w:val="clear" w:color="auto" w:fill="D9D9D9"/>
          </w:tcPr>
          <w:p w14:paraId="0B05FBBA" w14:textId="77777777" w:rsidR="00B92A75" w:rsidRPr="00A305AD" w:rsidRDefault="00B92A75" w:rsidP="00541352">
            <w:pPr>
              <w:spacing w:before="0" w:after="0"/>
              <w:ind w:left="33"/>
              <w:rPr>
                <w:rFonts w:ascii="Times New Roman" w:hAnsi="Times New Roman"/>
                <w:szCs w:val="20"/>
                <w:lang w:eastAsia="de-DE"/>
              </w:rPr>
            </w:pPr>
            <w:r w:rsidRPr="00A305AD">
              <w:rPr>
                <w:rFonts w:ascii="Times New Roman" w:hAnsi="Times New Roman"/>
                <w:szCs w:val="20"/>
                <w:lang w:eastAsia="de-DE"/>
              </w:rPr>
              <w:t>Instructions</w:t>
            </w:r>
          </w:p>
        </w:tc>
      </w:tr>
      <w:tr w:rsidR="00477489" w:rsidRPr="00A305AD" w14:paraId="0BB51E0E" w14:textId="77777777" w:rsidTr="00B92A75">
        <w:tc>
          <w:tcPr>
            <w:tcW w:w="709" w:type="dxa"/>
          </w:tcPr>
          <w:p w14:paraId="54320874" w14:textId="211ACD66"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F84FD2" w:rsidRPr="00A305AD">
              <w:rPr>
                <w:rFonts w:ascii="Times New Roman" w:hAnsi="Times New Roman"/>
                <w:szCs w:val="20"/>
                <w:lang w:eastAsia="de-DE"/>
              </w:rPr>
              <w:t>0</w:t>
            </w:r>
            <w:r w:rsidR="00477489" w:rsidRPr="00A305AD">
              <w:rPr>
                <w:rFonts w:ascii="Times New Roman" w:hAnsi="Times New Roman"/>
                <w:szCs w:val="20"/>
                <w:lang w:eastAsia="de-DE"/>
              </w:rPr>
              <w:t>10</w:t>
            </w:r>
          </w:p>
        </w:tc>
        <w:tc>
          <w:tcPr>
            <w:tcW w:w="1985" w:type="dxa"/>
          </w:tcPr>
          <w:p w14:paraId="1E7B3C42" w14:textId="3D9828AB"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 xml:space="preserve">Liquidity </w:t>
            </w:r>
            <w:r w:rsidR="00CB3E19" w:rsidRPr="00A305AD">
              <w:rPr>
                <w:rFonts w:ascii="Times New Roman" w:hAnsi="Times New Roman"/>
                <w:szCs w:val="20"/>
                <w:lang w:eastAsia="de-DE"/>
              </w:rPr>
              <w:t>h</w:t>
            </w:r>
            <w:r w:rsidRPr="00A305AD">
              <w:rPr>
                <w:rFonts w:ascii="Times New Roman" w:hAnsi="Times New Roman"/>
                <w:szCs w:val="20"/>
                <w:lang w:eastAsia="de-DE"/>
              </w:rPr>
              <w:t>orizon</w:t>
            </w:r>
          </w:p>
        </w:tc>
        <w:tc>
          <w:tcPr>
            <w:tcW w:w="1842" w:type="dxa"/>
          </w:tcPr>
          <w:p w14:paraId="78C37BF3" w14:textId="680F353F" w:rsidR="00477489" w:rsidRPr="00A305AD" w:rsidRDefault="00477489" w:rsidP="0054135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377(2) </w:t>
            </w:r>
            <w:r w:rsidR="00B85DD6"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r w:rsidR="00CB3E19" w:rsidRPr="00A305AD">
              <w:rPr>
                <w:rFonts w:ascii="Times New Roman" w:hAnsi="Times New Roman"/>
                <w:szCs w:val="20"/>
                <w:lang w:eastAsia="de-DE"/>
              </w:rPr>
              <w:t xml:space="preserve"> </w:t>
            </w:r>
          </w:p>
          <w:p w14:paraId="7E772085" w14:textId="77777777" w:rsidR="00477489" w:rsidRPr="00A305AD" w:rsidRDefault="00477489" w:rsidP="00541352">
            <w:pPr>
              <w:spacing w:before="0" w:after="0"/>
              <w:ind w:left="33"/>
              <w:rPr>
                <w:rFonts w:ascii="Times New Roman" w:hAnsi="Times New Roman"/>
                <w:szCs w:val="20"/>
                <w:lang w:eastAsia="de-DE"/>
              </w:rPr>
            </w:pPr>
          </w:p>
        </w:tc>
        <w:tc>
          <w:tcPr>
            <w:tcW w:w="9781" w:type="dxa"/>
          </w:tcPr>
          <w:p w14:paraId="3B278946" w14:textId="77777777" w:rsidR="00477489" w:rsidRPr="00A305AD" w:rsidRDefault="00F84FD2" w:rsidP="00541352">
            <w:pPr>
              <w:spacing w:before="0" w:after="0"/>
              <w:ind w:left="33"/>
              <w:rPr>
                <w:rFonts w:ascii="Times New Roman" w:hAnsi="Times New Roman"/>
                <w:szCs w:val="20"/>
                <w:lang w:eastAsia="de-DE"/>
              </w:rPr>
            </w:pPr>
            <w:r w:rsidRPr="00A305AD">
              <w:rPr>
                <w:rFonts w:ascii="Times New Roman" w:hAnsi="Times New Roman"/>
                <w:szCs w:val="20"/>
                <w:lang w:eastAsia="de-DE"/>
              </w:rPr>
              <w:t>The l</w:t>
            </w:r>
            <w:r w:rsidR="00477489" w:rsidRPr="00A305AD">
              <w:rPr>
                <w:rFonts w:ascii="Times New Roman" w:hAnsi="Times New Roman"/>
                <w:szCs w:val="20"/>
                <w:lang w:eastAsia="de-DE"/>
              </w:rPr>
              <w:t xml:space="preserve">iquidity </w:t>
            </w:r>
            <w:r w:rsidRPr="00A305AD">
              <w:rPr>
                <w:rFonts w:ascii="Times New Roman" w:hAnsi="Times New Roman"/>
                <w:szCs w:val="20"/>
                <w:lang w:eastAsia="de-DE"/>
              </w:rPr>
              <w:t>h</w:t>
            </w:r>
            <w:r w:rsidR="00477489" w:rsidRPr="00A305AD">
              <w:rPr>
                <w:rFonts w:ascii="Times New Roman" w:hAnsi="Times New Roman"/>
                <w:szCs w:val="20"/>
                <w:lang w:eastAsia="de-DE"/>
              </w:rPr>
              <w:t xml:space="preserve">orizon applied at the </w:t>
            </w:r>
            <w:r w:rsidR="005B3F32" w:rsidRPr="00A305AD">
              <w:rPr>
                <w:rFonts w:ascii="Times New Roman" w:hAnsi="Times New Roman"/>
                <w:szCs w:val="20"/>
                <w:lang w:eastAsia="de-DE"/>
              </w:rPr>
              <w:t>p</w:t>
            </w:r>
            <w:r w:rsidR="00477489" w:rsidRPr="00A305AD">
              <w:rPr>
                <w:rFonts w:ascii="Times New Roman" w:hAnsi="Times New Roman"/>
                <w:szCs w:val="20"/>
                <w:lang w:eastAsia="de-DE"/>
              </w:rPr>
              <w:t xml:space="preserve">ortfolio level </w:t>
            </w:r>
            <w:r w:rsidRPr="00A305AD">
              <w:rPr>
                <w:rFonts w:ascii="Times New Roman" w:hAnsi="Times New Roman"/>
                <w:szCs w:val="20"/>
                <w:lang w:eastAsia="de-DE"/>
              </w:rPr>
              <w:t xml:space="preserve">shall be reported. </w:t>
            </w:r>
            <w:r w:rsidR="00477489" w:rsidRPr="00A305AD">
              <w:rPr>
                <w:rFonts w:ascii="Times New Roman" w:hAnsi="Times New Roman"/>
                <w:szCs w:val="20"/>
                <w:lang w:eastAsia="de-DE"/>
              </w:rPr>
              <w:t>The answer shall be one of the following:</w:t>
            </w:r>
          </w:p>
          <w:p w14:paraId="76CA1F1D" w14:textId="13594550" w:rsidR="00477489" w:rsidRPr="00A305AD" w:rsidRDefault="0094502A" w:rsidP="00915309">
            <w:pPr>
              <w:numPr>
                <w:ilvl w:val="0"/>
                <w:numId w:val="34"/>
              </w:numPr>
              <w:spacing w:before="0" w:after="0"/>
              <w:rPr>
                <w:rFonts w:ascii="Times New Roman" w:hAnsi="Times New Roman"/>
                <w:szCs w:val="20"/>
                <w:lang w:eastAsia="de-DE"/>
              </w:rPr>
            </w:pPr>
            <w:r w:rsidRPr="00A305AD">
              <w:rPr>
                <w:rFonts w:ascii="Times New Roman" w:hAnsi="Times New Roman"/>
                <w:szCs w:val="20"/>
                <w:lang w:eastAsia="de-DE"/>
              </w:rPr>
              <w:t xml:space="preserve">Up to </w:t>
            </w:r>
            <w:r w:rsidR="00477489" w:rsidRPr="00A305AD">
              <w:rPr>
                <w:rFonts w:ascii="Times New Roman" w:hAnsi="Times New Roman"/>
                <w:szCs w:val="20"/>
                <w:lang w:eastAsia="de-DE"/>
              </w:rPr>
              <w:t xml:space="preserve">3 </w:t>
            </w:r>
            <w:proofErr w:type="gramStart"/>
            <w:r w:rsidR="00477489" w:rsidRPr="00A305AD">
              <w:rPr>
                <w:rFonts w:ascii="Times New Roman" w:hAnsi="Times New Roman"/>
                <w:szCs w:val="20"/>
                <w:lang w:eastAsia="de-DE"/>
              </w:rPr>
              <w:t>months</w:t>
            </w:r>
            <w:r w:rsidR="005B3F32" w:rsidRPr="00A305AD">
              <w:rPr>
                <w:rFonts w:ascii="Times New Roman" w:hAnsi="Times New Roman"/>
                <w:szCs w:val="20"/>
                <w:lang w:eastAsia="de-DE"/>
              </w:rPr>
              <w:t>;</w:t>
            </w:r>
            <w:proofErr w:type="gramEnd"/>
          </w:p>
          <w:p w14:paraId="43188FD3" w14:textId="34B6F4F9" w:rsidR="00477489" w:rsidRPr="00A305AD" w:rsidRDefault="0094502A" w:rsidP="00915309">
            <w:pPr>
              <w:numPr>
                <w:ilvl w:val="0"/>
                <w:numId w:val="34"/>
              </w:numPr>
              <w:spacing w:before="0" w:after="0"/>
              <w:rPr>
                <w:rFonts w:ascii="Times New Roman" w:hAnsi="Times New Roman"/>
                <w:szCs w:val="20"/>
                <w:lang w:eastAsia="de-DE"/>
              </w:rPr>
            </w:pPr>
            <w:r w:rsidRPr="00A305AD">
              <w:rPr>
                <w:rFonts w:ascii="Times New Roman" w:hAnsi="Times New Roman"/>
                <w:szCs w:val="20"/>
                <w:lang w:eastAsia="de-DE"/>
              </w:rPr>
              <w:t xml:space="preserve">More than </w:t>
            </w:r>
            <w:r w:rsidR="00477489" w:rsidRPr="00A305AD">
              <w:rPr>
                <w:rFonts w:ascii="Times New Roman" w:hAnsi="Times New Roman"/>
                <w:szCs w:val="20"/>
                <w:lang w:eastAsia="de-DE"/>
              </w:rPr>
              <w:t xml:space="preserve">3 </w:t>
            </w:r>
            <w:r w:rsidRPr="00A305AD">
              <w:rPr>
                <w:rFonts w:ascii="Times New Roman" w:hAnsi="Times New Roman"/>
                <w:szCs w:val="20"/>
                <w:lang w:eastAsia="de-DE"/>
              </w:rPr>
              <w:t xml:space="preserve">and up </w:t>
            </w:r>
            <w:r w:rsidR="00477489" w:rsidRPr="00A305AD">
              <w:rPr>
                <w:rFonts w:ascii="Times New Roman" w:hAnsi="Times New Roman"/>
                <w:szCs w:val="20"/>
                <w:lang w:eastAsia="de-DE"/>
              </w:rPr>
              <w:t xml:space="preserve">to 6 </w:t>
            </w:r>
            <w:proofErr w:type="gramStart"/>
            <w:r w:rsidR="00477489" w:rsidRPr="00A305AD">
              <w:rPr>
                <w:rFonts w:ascii="Times New Roman" w:hAnsi="Times New Roman"/>
                <w:szCs w:val="20"/>
                <w:lang w:eastAsia="de-DE"/>
              </w:rPr>
              <w:t>months</w:t>
            </w:r>
            <w:r w:rsidR="005B3F32" w:rsidRPr="00A305AD">
              <w:rPr>
                <w:rFonts w:ascii="Times New Roman" w:hAnsi="Times New Roman"/>
                <w:szCs w:val="20"/>
                <w:lang w:eastAsia="de-DE"/>
              </w:rPr>
              <w:t>;</w:t>
            </w:r>
            <w:proofErr w:type="gramEnd"/>
          </w:p>
          <w:p w14:paraId="205267E6" w14:textId="6FC751BF" w:rsidR="00477489" w:rsidRPr="00A305AD" w:rsidRDefault="0094502A" w:rsidP="00915309">
            <w:pPr>
              <w:numPr>
                <w:ilvl w:val="0"/>
                <w:numId w:val="34"/>
              </w:numPr>
              <w:spacing w:before="0" w:after="0"/>
              <w:rPr>
                <w:rFonts w:ascii="Times New Roman" w:hAnsi="Times New Roman"/>
                <w:szCs w:val="20"/>
                <w:lang w:eastAsia="de-DE"/>
              </w:rPr>
            </w:pPr>
            <w:r w:rsidRPr="00A305AD">
              <w:rPr>
                <w:rFonts w:ascii="Times New Roman" w:hAnsi="Times New Roman"/>
                <w:szCs w:val="20"/>
                <w:lang w:eastAsia="de-DE"/>
              </w:rPr>
              <w:t xml:space="preserve">More than </w:t>
            </w:r>
            <w:r w:rsidR="00477489" w:rsidRPr="00A305AD">
              <w:rPr>
                <w:rFonts w:ascii="Times New Roman" w:hAnsi="Times New Roman"/>
                <w:szCs w:val="20"/>
                <w:lang w:eastAsia="de-DE"/>
              </w:rPr>
              <w:t xml:space="preserve">6 </w:t>
            </w:r>
            <w:r w:rsidRPr="00A305AD">
              <w:rPr>
                <w:rFonts w:ascii="Times New Roman" w:hAnsi="Times New Roman"/>
                <w:szCs w:val="20"/>
                <w:lang w:eastAsia="de-DE"/>
              </w:rPr>
              <w:t xml:space="preserve">and up </w:t>
            </w:r>
            <w:r w:rsidR="00477489" w:rsidRPr="00A305AD">
              <w:rPr>
                <w:rFonts w:ascii="Times New Roman" w:hAnsi="Times New Roman"/>
                <w:szCs w:val="20"/>
                <w:lang w:eastAsia="de-DE"/>
              </w:rPr>
              <w:t xml:space="preserve">to 9 </w:t>
            </w:r>
            <w:proofErr w:type="gramStart"/>
            <w:r w:rsidR="00477489" w:rsidRPr="00A305AD">
              <w:rPr>
                <w:rFonts w:ascii="Times New Roman" w:hAnsi="Times New Roman"/>
                <w:szCs w:val="20"/>
                <w:lang w:eastAsia="de-DE"/>
              </w:rPr>
              <w:t>months</w:t>
            </w:r>
            <w:r w:rsidR="005B3F32" w:rsidRPr="00A305AD">
              <w:rPr>
                <w:rFonts w:ascii="Times New Roman" w:hAnsi="Times New Roman"/>
                <w:szCs w:val="20"/>
                <w:lang w:eastAsia="de-DE"/>
              </w:rPr>
              <w:t>;</w:t>
            </w:r>
            <w:proofErr w:type="gramEnd"/>
          </w:p>
          <w:p w14:paraId="146898A8" w14:textId="7C78F905" w:rsidR="00477489" w:rsidRPr="00A305AD" w:rsidRDefault="0094502A" w:rsidP="00915309">
            <w:pPr>
              <w:numPr>
                <w:ilvl w:val="0"/>
                <w:numId w:val="34"/>
              </w:numPr>
              <w:spacing w:before="0" w:after="0"/>
              <w:rPr>
                <w:rFonts w:ascii="Times New Roman" w:hAnsi="Times New Roman"/>
                <w:szCs w:val="20"/>
                <w:lang w:eastAsia="de-DE"/>
              </w:rPr>
            </w:pPr>
            <w:r w:rsidRPr="00A305AD">
              <w:rPr>
                <w:rFonts w:ascii="Times New Roman" w:hAnsi="Times New Roman"/>
                <w:szCs w:val="20"/>
                <w:lang w:eastAsia="de-DE"/>
              </w:rPr>
              <w:t xml:space="preserve">More than </w:t>
            </w:r>
            <w:r w:rsidR="00477489" w:rsidRPr="00A305AD">
              <w:rPr>
                <w:rFonts w:ascii="Times New Roman" w:hAnsi="Times New Roman"/>
                <w:szCs w:val="20"/>
                <w:lang w:eastAsia="de-DE"/>
              </w:rPr>
              <w:t xml:space="preserve">9 </w:t>
            </w:r>
            <w:r w:rsidRPr="00A305AD">
              <w:rPr>
                <w:rFonts w:ascii="Times New Roman" w:hAnsi="Times New Roman"/>
                <w:szCs w:val="20"/>
                <w:lang w:eastAsia="de-DE"/>
              </w:rPr>
              <w:t xml:space="preserve">and up </w:t>
            </w:r>
            <w:r w:rsidR="00477489" w:rsidRPr="00A305AD">
              <w:rPr>
                <w:rFonts w:ascii="Times New Roman" w:hAnsi="Times New Roman"/>
                <w:szCs w:val="20"/>
                <w:lang w:eastAsia="de-DE"/>
              </w:rPr>
              <w:t>to 12 months</w:t>
            </w:r>
            <w:r w:rsidR="00F84FD2" w:rsidRPr="00A305AD">
              <w:rPr>
                <w:rFonts w:ascii="Times New Roman" w:hAnsi="Times New Roman"/>
                <w:szCs w:val="20"/>
                <w:lang w:eastAsia="de-DE"/>
              </w:rPr>
              <w:t>.</w:t>
            </w:r>
          </w:p>
        </w:tc>
      </w:tr>
      <w:tr w:rsidR="00477489" w:rsidRPr="00A305AD" w14:paraId="63A38787" w14:textId="77777777" w:rsidTr="00B92A75">
        <w:tc>
          <w:tcPr>
            <w:tcW w:w="709" w:type="dxa"/>
          </w:tcPr>
          <w:p w14:paraId="3E4EBB54" w14:textId="736B751D" w:rsidR="00477489" w:rsidRPr="00A305AD" w:rsidRDefault="00F84FD2"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216355" w:rsidRPr="00A305AD">
              <w:rPr>
                <w:rFonts w:ascii="Times New Roman" w:hAnsi="Times New Roman"/>
                <w:szCs w:val="20"/>
                <w:lang w:eastAsia="de-DE"/>
              </w:rPr>
              <w:t>0</w:t>
            </w:r>
            <w:r w:rsidR="00477489" w:rsidRPr="00A305AD">
              <w:rPr>
                <w:rFonts w:ascii="Times New Roman" w:hAnsi="Times New Roman"/>
                <w:szCs w:val="20"/>
                <w:lang w:eastAsia="de-DE"/>
              </w:rPr>
              <w:t>20</w:t>
            </w:r>
          </w:p>
        </w:tc>
        <w:tc>
          <w:tcPr>
            <w:tcW w:w="1985" w:type="dxa"/>
          </w:tcPr>
          <w:p w14:paraId="6D7560DA"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Source of PDs</w:t>
            </w:r>
          </w:p>
        </w:tc>
        <w:tc>
          <w:tcPr>
            <w:tcW w:w="1842" w:type="dxa"/>
          </w:tcPr>
          <w:p w14:paraId="4B117525" w14:textId="77777777" w:rsidR="00477489" w:rsidRPr="00A305AD" w:rsidRDefault="00477489" w:rsidP="00F200C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377 </w:t>
            </w:r>
            <w:r w:rsidR="00B85DD6"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p>
        </w:tc>
        <w:tc>
          <w:tcPr>
            <w:tcW w:w="9781" w:type="dxa"/>
          </w:tcPr>
          <w:p w14:paraId="77C7E048" w14:textId="77777777" w:rsidR="00477489" w:rsidRPr="00A305AD" w:rsidRDefault="00F84FD2" w:rsidP="00541352">
            <w:pPr>
              <w:spacing w:before="0" w:after="0"/>
              <w:ind w:left="33"/>
              <w:rPr>
                <w:rFonts w:ascii="Times New Roman" w:hAnsi="Times New Roman"/>
                <w:szCs w:val="20"/>
                <w:lang w:eastAsia="de-DE"/>
              </w:rPr>
            </w:pPr>
            <w:r w:rsidRPr="00A305AD">
              <w:rPr>
                <w:rFonts w:ascii="Times New Roman" w:hAnsi="Times New Roman"/>
                <w:szCs w:val="20"/>
                <w:lang w:eastAsia="de-DE"/>
              </w:rPr>
              <w:t>The s</w:t>
            </w:r>
            <w:r w:rsidR="00477489" w:rsidRPr="00A305AD">
              <w:rPr>
                <w:rFonts w:ascii="Times New Roman" w:hAnsi="Times New Roman"/>
                <w:szCs w:val="20"/>
                <w:lang w:eastAsia="de-DE"/>
              </w:rPr>
              <w:t xml:space="preserve">ource of PDs applied at the </w:t>
            </w:r>
            <w:r w:rsidR="005B3F32" w:rsidRPr="00A305AD">
              <w:rPr>
                <w:rFonts w:ascii="Times New Roman" w:hAnsi="Times New Roman"/>
                <w:szCs w:val="20"/>
                <w:lang w:eastAsia="de-DE"/>
              </w:rPr>
              <w:t>p</w:t>
            </w:r>
            <w:r w:rsidR="00477489" w:rsidRPr="00A305AD">
              <w:rPr>
                <w:rFonts w:ascii="Times New Roman" w:hAnsi="Times New Roman"/>
                <w:szCs w:val="20"/>
                <w:lang w:eastAsia="de-DE"/>
              </w:rPr>
              <w:t>ortfolio level</w:t>
            </w:r>
            <w:r w:rsidRPr="00A305AD">
              <w:rPr>
                <w:rFonts w:ascii="Times New Roman" w:hAnsi="Times New Roman"/>
                <w:szCs w:val="20"/>
                <w:lang w:eastAsia="de-DE"/>
              </w:rPr>
              <w:t xml:space="preserve"> shall be reported. </w:t>
            </w:r>
            <w:r w:rsidR="00477489" w:rsidRPr="00A305AD">
              <w:rPr>
                <w:rFonts w:ascii="Times New Roman" w:hAnsi="Times New Roman"/>
                <w:szCs w:val="20"/>
                <w:lang w:eastAsia="de-DE"/>
              </w:rPr>
              <w:t>The answer shall be one of the following:</w:t>
            </w:r>
          </w:p>
          <w:p w14:paraId="49F4342D" w14:textId="2BC2A3A5" w:rsidR="00477489" w:rsidRPr="00A305AD" w:rsidRDefault="00477489" w:rsidP="00915309">
            <w:pPr>
              <w:numPr>
                <w:ilvl w:val="0"/>
                <w:numId w:val="35"/>
              </w:numPr>
              <w:spacing w:before="0" w:after="0"/>
              <w:rPr>
                <w:rFonts w:ascii="Times New Roman" w:hAnsi="Times New Roman"/>
                <w:szCs w:val="20"/>
                <w:lang w:eastAsia="de-DE"/>
              </w:rPr>
            </w:pPr>
            <w:r w:rsidRPr="00A305AD">
              <w:rPr>
                <w:rFonts w:ascii="Times New Roman" w:hAnsi="Times New Roman"/>
                <w:szCs w:val="20"/>
                <w:lang w:eastAsia="de-DE"/>
              </w:rPr>
              <w:t xml:space="preserve">Rating </w:t>
            </w:r>
            <w:proofErr w:type="gramStart"/>
            <w:r w:rsidR="00986C83" w:rsidRPr="00A305AD">
              <w:rPr>
                <w:rFonts w:ascii="Times New Roman" w:hAnsi="Times New Roman"/>
                <w:szCs w:val="20"/>
                <w:lang w:eastAsia="de-DE"/>
              </w:rPr>
              <w:t>a</w:t>
            </w:r>
            <w:r w:rsidRPr="00A305AD">
              <w:rPr>
                <w:rFonts w:ascii="Times New Roman" w:hAnsi="Times New Roman"/>
                <w:szCs w:val="20"/>
                <w:lang w:eastAsia="de-DE"/>
              </w:rPr>
              <w:t>gencies</w:t>
            </w:r>
            <w:r w:rsidR="005B3F32" w:rsidRPr="00A305AD">
              <w:rPr>
                <w:rFonts w:ascii="Times New Roman" w:hAnsi="Times New Roman"/>
                <w:szCs w:val="20"/>
                <w:lang w:eastAsia="de-DE"/>
              </w:rPr>
              <w:t>;</w:t>
            </w:r>
            <w:proofErr w:type="gramEnd"/>
          </w:p>
          <w:p w14:paraId="38826C4D" w14:textId="77777777" w:rsidR="00477489" w:rsidRPr="00A305AD" w:rsidRDefault="00477489" w:rsidP="00915309">
            <w:pPr>
              <w:numPr>
                <w:ilvl w:val="0"/>
                <w:numId w:val="35"/>
              </w:numPr>
              <w:spacing w:before="0" w:after="0"/>
              <w:rPr>
                <w:rFonts w:ascii="Times New Roman" w:hAnsi="Times New Roman"/>
                <w:szCs w:val="20"/>
                <w:lang w:eastAsia="de-DE"/>
              </w:rPr>
            </w:pPr>
            <w:proofErr w:type="gramStart"/>
            <w:r w:rsidRPr="00A305AD">
              <w:rPr>
                <w:rFonts w:ascii="Times New Roman" w:hAnsi="Times New Roman"/>
                <w:szCs w:val="20"/>
                <w:lang w:eastAsia="de-DE"/>
              </w:rPr>
              <w:t>IRB</w:t>
            </w:r>
            <w:r w:rsidR="005B3F32" w:rsidRPr="00A305AD">
              <w:rPr>
                <w:rFonts w:ascii="Times New Roman" w:hAnsi="Times New Roman"/>
                <w:szCs w:val="20"/>
                <w:lang w:eastAsia="de-DE"/>
              </w:rPr>
              <w:t>;</w:t>
            </w:r>
            <w:proofErr w:type="gramEnd"/>
          </w:p>
          <w:p w14:paraId="7E81AA86" w14:textId="329EDC70" w:rsidR="00477489" w:rsidRPr="00A305AD" w:rsidRDefault="00477489" w:rsidP="00915309">
            <w:pPr>
              <w:numPr>
                <w:ilvl w:val="0"/>
                <w:numId w:val="35"/>
              </w:numPr>
              <w:spacing w:before="0" w:after="0"/>
              <w:rPr>
                <w:rFonts w:ascii="Times New Roman" w:hAnsi="Times New Roman"/>
                <w:szCs w:val="20"/>
                <w:lang w:eastAsia="de-DE"/>
              </w:rPr>
            </w:pPr>
            <w:r w:rsidRPr="00A305AD">
              <w:rPr>
                <w:rFonts w:ascii="Times New Roman" w:hAnsi="Times New Roman"/>
                <w:szCs w:val="20"/>
                <w:lang w:eastAsia="de-DE"/>
              </w:rPr>
              <w:t>Market implied</w:t>
            </w:r>
            <w:r w:rsidR="0094502A" w:rsidRPr="00A305AD">
              <w:rPr>
                <w:rFonts w:ascii="Times New Roman" w:hAnsi="Times New Roman"/>
                <w:szCs w:val="20"/>
                <w:lang w:eastAsia="de-DE"/>
              </w:rPr>
              <w:t xml:space="preserve"> </w:t>
            </w:r>
            <w:proofErr w:type="gramStart"/>
            <w:r w:rsidR="0094502A" w:rsidRPr="00A305AD">
              <w:rPr>
                <w:rFonts w:ascii="Times New Roman" w:hAnsi="Times New Roman"/>
                <w:szCs w:val="20"/>
                <w:lang w:eastAsia="de-DE"/>
              </w:rPr>
              <w:t>PDs</w:t>
            </w:r>
            <w:r w:rsidR="005B3F32" w:rsidRPr="00A305AD">
              <w:rPr>
                <w:rFonts w:ascii="Times New Roman" w:hAnsi="Times New Roman"/>
                <w:szCs w:val="20"/>
                <w:lang w:eastAsia="de-DE"/>
              </w:rPr>
              <w:t>;</w:t>
            </w:r>
            <w:proofErr w:type="gramEnd"/>
          </w:p>
          <w:p w14:paraId="4F77CDBD" w14:textId="20A35EB7" w:rsidR="002748BC" w:rsidRPr="00A305AD" w:rsidRDefault="002748BC" w:rsidP="00915309">
            <w:pPr>
              <w:numPr>
                <w:ilvl w:val="0"/>
                <w:numId w:val="35"/>
              </w:numPr>
              <w:spacing w:before="0" w:after="0"/>
              <w:rPr>
                <w:rFonts w:ascii="Times New Roman" w:hAnsi="Times New Roman"/>
                <w:szCs w:val="20"/>
                <w:lang w:eastAsia="de-DE"/>
              </w:rPr>
            </w:pPr>
            <w:r w:rsidRPr="00A305AD">
              <w:rPr>
                <w:rFonts w:ascii="Times New Roman" w:hAnsi="Times New Roman"/>
                <w:szCs w:val="20"/>
                <w:lang w:eastAsia="de-DE"/>
              </w:rPr>
              <w:t xml:space="preserve">Other </w:t>
            </w:r>
            <w:r w:rsidR="0094502A" w:rsidRPr="00A305AD">
              <w:rPr>
                <w:rFonts w:ascii="Times New Roman" w:hAnsi="Times New Roman"/>
                <w:szCs w:val="20"/>
                <w:lang w:eastAsia="de-DE"/>
              </w:rPr>
              <w:t xml:space="preserve">source of PDs </w:t>
            </w:r>
            <w:r w:rsidRPr="00A305AD">
              <w:rPr>
                <w:rFonts w:ascii="Times New Roman" w:hAnsi="Times New Roman"/>
                <w:szCs w:val="20"/>
                <w:lang w:eastAsia="de-DE"/>
              </w:rPr>
              <w:t>(please specify).</w:t>
            </w:r>
          </w:p>
          <w:p w14:paraId="421CBDA0" w14:textId="0AA9720D" w:rsidR="00477489" w:rsidRPr="00A305AD" w:rsidRDefault="00B63AE6" w:rsidP="00986C83">
            <w:pPr>
              <w:spacing w:before="0" w:after="0"/>
              <w:ind w:left="34"/>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2748BC" w:rsidRPr="00A305AD">
              <w:rPr>
                <w:rFonts w:ascii="Times New Roman" w:hAnsi="Times New Roman"/>
                <w:szCs w:val="20"/>
                <w:lang w:eastAsia="de-DE"/>
              </w:rPr>
              <w:t xml:space="preserve">20 to </w:t>
            </w:r>
            <w:r w:rsidR="008A22CB" w:rsidRPr="00A305AD">
              <w:rPr>
                <w:rFonts w:ascii="Times New Roman" w:hAnsi="Times New Roman"/>
                <w:szCs w:val="20"/>
                <w:lang w:eastAsia="de-DE"/>
              </w:rPr>
              <w:t>clarify</w:t>
            </w:r>
            <w:r w:rsidR="002748BC"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2748BC" w:rsidRPr="00A305AD">
              <w:rPr>
                <w:rFonts w:ascii="Times New Roman" w:hAnsi="Times New Roman"/>
                <w:szCs w:val="20"/>
                <w:lang w:eastAsia="de-DE"/>
              </w:rPr>
              <w:t>10. In case option (d) was selected in c</w:t>
            </w:r>
            <w:r w:rsidR="00216355" w:rsidRPr="00A305AD">
              <w:rPr>
                <w:rFonts w:ascii="Times New Roman" w:hAnsi="Times New Roman"/>
                <w:szCs w:val="20"/>
                <w:lang w:eastAsia="de-DE"/>
              </w:rPr>
              <w:t>olumn 00</w:t>
            </w:r>
            <w:r w:rsidR="002748BC" w:rsidRPr="00A305AD">
              <w:rPr>
                <w:rFonts w:ascii="Times New Roman" w:hAnsi="Times New Roman"/>
                <w:szCs w:val="20"/>
                <w:lang w:eastAsia="de-DE"/>
              </w:rPr>
              <w:t xml:space="preserve">10, the institution </w:t>
            </w:r>
            <w:r w:rsidRPr="00A305AD">
              <w:rPr>
                <w:rFonts w:ascii="Times New Roman" w:hAnsi="Times New Roman"/>
                <w:szCs w:val="20"/>
                <w:lang w:eastAsia="de-DE"/>
              </w:rPr>
              <w:t xml:space="preserve">shall </w:t>
            </w:r>
            <w:r w:rsidR="002748BC" w:rsidRPr="00A305AD">
              <w:rPr>
                <w:rFonts w:ascii="Times New Roman" w:hAnsi="Times New Roman"/>
                <w:szCs w:val="20"/>
                <w:lang w:eastAsia="de-DE"/>
              </w:rPr>
              <w:t>provide details in c</w:t>
            </w:r>
            <w:r w:rsidR="00216355" w:rsidRPr="00A305AD">
              <w:rPr>
                <w:rFonts w:ascii="Times New Roman" w:hAnsi="Times New Roman"/>
                <w:szCs w:val="20"/>
                <w:lang w:eastAsia="de-DE"/>
              </w:rPr>
              <w:t>olumn 00</w:t>
            </w:r>
            <w:r w:rsidR="002748BC" w:rsidRPr="00A305AD">
              <w:rPr>
                <w:rFonts w:ascii="Times New Roman" w:hAnsi="Times New Roman"/>
                <w:szCs w:val="20"/>
                <w:lang w:eastAsia="de-DE"/>
              </w:rPr>
              <w:t xml:space="preserve">20. </w:t>
            </w:r>
          </w:p>
        </w:tc>
      </w:tr>
      <w:tr w:rsidR="00477489" w:rsidRPr="00A305AD" w14:paraId="45400703" w14:textId="77777777" w:rsidTr="00B92A75">
        <w:tc>
          <w:tcPr>
            <w:tcW w:w="709" w:type="dxa"/>
          </w:tcPr>
          <w:p w14:paraId="13932F2C" w14:textId="795470A6" w:rsidR="00477489" w:rsidRPr="00A305AD" w:rsidRDefault="00F84FD2"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216355" w:rsidRPr="00A305AD">
              <w:rPr>
                <w:rFonts w:ascii="Times New Roman" w:hAnsi="Times New Roman"/>
                <w:szCs w:val="20"/>
                <w:lang w:eastAsia="de-DE"/>
              </w:rPr>
              <w:t>0</w:t>
            </w:r>
            <w:r w:rsidR="00477489" w:rsidRPr="00A305AD">
              <w:rPr>
                <w:rFonts w:ascii="Times New Roman" w:hAnsi="Times New Roman"/>
                <w:szCs w:val="20"/>
                <w:lang w:eastAsia="de-DE"/>
              </w:rPr>
              <w:t>30</w:t>
            </w:r>
          </w:p>
        </w:tc>
        <w:tc>
          <w:tcPr>
            <w:tcW w:w="1985" w:type="dxa"/>
          </w:tcPr>
          <w:p w14:paraId="10855865" w14:textId="77777777" w:rsidR="00477489" w:rsidRPr="00A305AD" w:rsidRDefault="00477489" w:rsidP="00477489">
            <w:pPr>
              <w:spacing w:before="0" w:after="0"/>
              <w:ind w:left="33"/>
              <w:rPr>
                <w:rFonts w:ascii="Times New Roman" w:hAnsi="Times New Roman"/>
                <w:szCs w:val="20"/>
                <w:lang w:eastAsia="de-DE"/>
              </w:rPr>
            </w:pPr>
            <w:r w:rsidRPr="00A305AD">
              <w:rPr>
                <w:rFonts w:ascii="Times New Roman" w:hAnsi="Times New Roman"/>
                <w:szCs w:val="20"/>
                <w:lang w:eastAsia="de-DE"/>
              </w:rPr>
              <w:t>Source of transition matrices</w:t>
            </w:r>
          </w:p>
        </w:tc>
        <w:tc>
          <w:tcPr>
            <w:tcW w:w="1842" w:type="dxa"/>
          </w:tcPr>
          <w:p w14:paraId="669CD103" w14:textId="77777777" w:rsidR="00477489" w:rsidRPr="00A305AD" w:rsidRDefault="00477489" w:rsidP="00F200C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Article 377 </w:t>
            </w:r>
            <w:r w:rsidR="00B85DD6" w:rsidRPr="00A305AD">
              <w:rPr>
                <w:rFonts w:ascii="Times New Roman" w:hAnsi="Times New Roman"/>
                <w:szCs w:val="20"/>
                <w:lang w:eastAsia="de-DE"/>
              </w:rPr>
              <w:t xml:space="preserve">of </w:t>
            </w:r>
            <w:r w:rsidR="00F200C2" w:rsidRPr="00A305AD">
              <w:rPr>
                <w:rFonts w:ascii="Times New Roman" w:hAnsi="Times New Roman"/>
                <w:szCs w:val="20"/>
                <w:lang w:eastAsia="de-DE"/>
              </w:rPr>
              <w:t>Regulation (EU) No 575/2013</w:t>
            </w:r>
          </w:p>
        </w:tc>
        <w:tc>
          <w:tcPr>
            <w:tcW w:w="9781" w:type="dxa"/>
          </w:tcPr>
          <w:p w14:paraId="290B5461" w14:textId="77777777" w:rsidR="00477489" w:rsidRPr="00A305AD" w:rsidRDefault="00F84FD2" w:rsidP="00541352">
            <w:pPr>
              <w:spacing w:before="0" w:after="0"/>
              <w:ind w:left="33"/>
              <w:rPr>
                <w:rFonts w:ascii="Times New Roman" w:hAnsi="Times New Roman"/>
                <w:szCs w:val="20"/>
                <w:lang w:eastAsia="de-DE"/>
              </w:rPr>
            </w:pPr>
            <w:r w:rsidRPr="00A305AD">
              <w:rPr>
                <w:rFonts w:ascii="Times New Roman" w:hAnsi="Times New Roman"/>
                <w:szCs w:val="20"/>
                <w:lang w:eastAsia="de-DE"/>
              </w:rPr>
              <w:t>The s</w:t>
            </w:r>
            <w:r w:rsidR="00477489" w:rsidRPr="00A305AD">
              <w:rPr>
                <w:rFonts w:ascii="Times New Roman" w:hAnsi="Times New Roman"/>
                <w:szCs w:val="20"/>
                <w:lang w:eastAsia="de-DE"/>
              </w:rPr>
              <w:t xml:space="preserve">ource of </w:t>
            </w:r>
            <w:r w:rsidRPr="00A305AD">
              <w:rPr>
                <w:rFonts w:ascii="Times New Roman" w:hAnsi="Times New Roman"/>
                <w:szCs w:val="20"/>
                <w:lang w:eastAsia="de-DE"/>
              </w:rPr>
              <w:t xml:space="preserve">the </w:t>
            </w:r>
            <w:r w:rsidR="00477489" w:rsidRPr="00A305AD">
              <w:rPr>
                <w:rFonts w:ascii="Times New Roman" w:hAnsi="Times New Roman"/>
                <w:szCs w:val="20"/>
                <w:lang w:eastAsia="de-DE"/>
              </w:rPr>
              <w:t>transition matrices</w:t>
            </w:r>
            <w:r w:rsidR="00477489" w:rsidRPr="00A305AD">
              <w:rPr>
                <w:rFonts w:ascii="Times New Roman" w:hAnsi="Times New Roman"/>
              </w:rPr>
              <w:t xml:space="preserve"> </w:t>
            </w:r>
            <w:r w:rsidR="00477489" w:rsidRPr="00A305AD">
              <w:rPr>
                <w:rFonts w:ascii="Times New Roman" w:hAnsi="Times New Roman"/>
                <w:szCs w:val="20"/>
                <w:lang w:eastAsia="de-DE"/>
              </w:rPr>
              <w:t xml:space="preserve">applied at the </w:t>
            </w:r>
            <w:r w:rsidR="005B3F32" w:rsidRPr="00A305AD">
              <w:rPr>
                <w:rFonts w:ascii="Times New Roman" w:hAnsi="Times New Roman"/>
                <w:szCs w:val="20"/>
                <w:lang w:eastAsia="de-DE"/>
              </w:rPr>
              <w:t>p</w:t>
            </w:r>
            <w:r w:rsidR="00477489" w:rsidRPr="00A305AD">
              <w:rPr>
                <w:rFonts w:ascii="Times New Roman" w:hAnsi="Times New Roman"/>
                <w:szCs w:val="20"/>
                <w:lang w:eastAsia="de-DE"/>
              </w:rPr>
              <w:t>ortfolio level</w:t>
            </w:r>
            <w:r w:rsidRPr="00A305AD">
              <w:rPr>
                <w:rFonts w:ascii="Times New Roman" w:hAnsi="Times New Roman"/>
                <w:szCs w:val="20"/>
                <w:lang w:eastAsia="de-DE"/>
              </w:rPr>
              <w:t xml:space="preserve"> shall be reported. </w:t>
            </w:r>
            <w:r w:rsidR="00477489" w:rsidRPr="00A305AD">
              <w:rPr>
                <w:rFonts w:ascii="Times New Roman" w:hAnsi="Times New Roman"/>
                <w:szCs w:val="20"/>
                <w:lang w:eastAsia="de-DE"/>
              </w:rPr>
              <w:t>The answer shall be one of the following:</w:t>
            </w:r>
          </w:p>
          <w:p w14:paraId="32B0E37B" w14:textId="39CB6F1E" w:rsidR="00477489" w:rsidRPr="00A305AD" w:rsidRDefault="00477489" w:rsidP="00915309">
            <w:pPr>
              <w:numPr>
                <w:ilvl w:val="0"/>
                <w:numId w:val="36"/>
              </w:numPr>
              <w:spacing w:before="0" w:after="0"/>
              <w:rPr>
                <w:rFonts w:ascii="Times New Roman" w:hAnsi="Times New Roman"/>
                <w:szCs w:val="20"/>
                <w:lang w:eastAsia="de-DE"/>
              </w:rPr>
            </w:pPr>
            <w:r w:rsidRPr="00A305AD">
              <w:rPr>
                <w:rFonts w:ascii="Times New Roman" w:hAnsi="Times New Roman"/>
                <w:szCs w:val="20"/>
                <w:lang w:eastAsia="de-DE"/>
              </w:rPr>
              <w:t xml:space="preserve">Rating </w:t>
            </w:r>
            <w:proofErr w:type="gramStart"/>
            <w:r w:rsidR="00986C83" w:rsidRPr="00A305AD">
              <w:rPr>
                <w:rFonts w:ascii="Times New Roman" w:hAnsi="Times New Roman"/>
                <w:szCs w:val="20"/>
                <w:lang w:eastAsia="de-DE"/>
              </w:rPr>
              <w:t>a</w:t>
            </w:r>
            <w:r w:rsidRPr="00A305AD">
              <w:rPr>
                <w:rFonts w:ascii="Times New Roman" w:hAnsi="Times New Roman"/>
                <w:szCs w:val="20"/>
                <w:lang w:eastAsia="de-DE"/>
              </w:rPr>
              <w:t>gencies</w:t>
            </w:r>
            <w:r w:rsidR="005B3F32" w:rsidRPr="00A305AD">
              <w:rPr>
                <w:rFonts w:ascii="Times New Roman" w:hAnsi="Times New Roman"/>
                <w:szCs w:val="20"/>
                <w:lang w:eastAsia="de-DE"/>
              </w:rPr>
              <w:t>;</w:t>
            </w:r>
            <w:proofErr w:type="gramEnd"/>
          </w:p>
          <w:p w14:paraId="4713C225" w14:textId="77777777" w:rsidR="00477489" w:rsidRPr="00A305AD" w:rsidRDefault="00477489" w:rsidP="00915309">
            <w:pPr>
              <w:numPr>
                <w:ilvl w:val="0"/>
                <w:numId w:val="36"/>
              </w:numPr>
              <w:spacing w:before="0" w:after="0"/>
              <w:rPr>
                <w:rFonts w:ascii="Times New Roman" w:hAnsi="Times New Roman"/>
                <w:szCs w:val="20"/>
                <w:lang w:eastAsia="de-DE"/>
              </w:rPr>
            </w:pPr>
            <w:proofErr w:type="gramStart"/>
            <w:r w:rsidRPr="00A305AD">
              <w:rPr>
                <w:rFonts w:ascii="Times New Roman" w:hAnsi="Times New Roman"/>
                <w:szCs w:val="20"/>
                <w:lang w:eastAsia="de-DE"/>
              </w:rPr>
              <w:t>IRB</w:t>
            </w:r>
            <w:r w:rsidR="005B3F32" w:rsidRPr="00A305AD">
              <w:rPr>
                <w:rFonts w:ascii="Times New Roman" w:hAnsi="Times New Roman"/>
                <w:szCs w:val="20"/>
                <w:lang w:eastAsia="de-DE"/>
              </w:rPr>
              <w:t>;</w:t>
            </w:r>
            <w:proofErr w:type="gramEnd"/>
          </w:p>
          <w:p w14:paraId="5C0BE4D3" w14:textId="62874D9F" w:rsidR="00477489" w:rsidRPr="00A305AD" w:rsidRDefault="00477489" w:rsidP="00915309">
            <w:pPr>
              <w:numPr>
                <w:ilvl w:val="0"/>
                <w:numId w:val="36"/>
              </w:numPr>
              <w:spacing w:before="0" w:after="0"/>
              <w:rPr>
                <w:rFonts w:ascii="Times New Roman" w:hAnsi="Times New Roman"/>
                <w:szCs w:val="20"/>
                <w:lang w:eastAsia="de-DE"/>
              </w:rPr>
            </w:pPr>
            <w:r w:rsidRPr="00A305AD">
              <w:rPr>
                <w:rFonts w:ascii="Times New Roman" w:hAnsi="Times New Roman"/>
                <w:szCs w:val="20"/>
                <w:lang w:eastAsia="de-DE"/>
              </w:rPr>
              <w:t>Market implied</w:t>
            </w:r>
            <w:r w:rsidR="0094502A" w:rsidRPr="00A305AD">
              <w:rPr>
                <w:rFonts w:ascii="Times New Roman" w:hAnsi="Times New Roman"/>
                <w:szCs w:val="20"/>
                <w:lang w:eastAsia="de-DE"/>
              </w:rPr>
              <w:t xml:space="preserve"> transition </w:t>
            </w:r>
            <w:proofErr w:type="gramStart"/>
            <w:r w:rsidR="0094502A" w:rsidRPr="00A305AD">
              <w:rPr>
                <w:rFonts w:ascii="Times New Roman" w:hAnsi="Times New Roman"/>
                <w:szCs w:val="20"/>
                <w:lang w:eastAsia="de-DE"/>
              </w:rPr>
              <w:t>matrices</w:t>
            </w:r>
            <w:r w:rsidR="005B3F32" w:rsidRPr="00A305AD">
              <w:rPr>
                <w:rFonts w:ascii="Times New Roman" w:hAnsi="Times New Roman"/>
                <w:szCs w:val="20"/>
                <w:lang w:eastAsia="de-DE"/>
              </w:rPr>
              <w:t>;</w:t>
            </w:r>
            <w:proofErr w:type="gramEnd"/>
          </w:p>
          <w:p w14:paraId="4F565542" w14:textId="43B87569" w:rsidR="002748BC" w:rsidRPr="00A305AD" w:rsidRDefault="002748BC" w:rsidP="00915309">
            <w:pPr>
              <w:numPr>
                <w:ilvl w:val="0"/>
                <w:numId w:val="36"/>
              </w:numPr>
              <w:spacing w:before="0" w:after="0"/>
              <w:rPr>
                <w:rFonts w:ascii="Times New Roman" w:hAnsi="Times New Roman"/>
                <w:szCs w:val="20"/>
                <w:lang w:eastAsia="de-DE"/>
              </w:rPr>
            </w:pPr>
            <w:r w:rsidRPr="00A305AD">
              <w:rPr>
                <w:rFonts w:ascii="Times New Roman" w:hAnsi="Times New Roman"/>
                <w:szCs w:val="20"/>
                <w:lang w:eastAsia="de-DE"/>
              </w:rPr>
              <w:t xml:space="preserve">Other </w:t>
            </w:r>
            <w:r w:rsidR="0094502A" w:rsidRPr="00A305AD">
              <w:rPr>
                <w:rFonts w:ascii="Times New Roman" w:hAnsi="Times New Roman"/>
                <w:szCs w:val="20"/>
                <w:lang w:eastAsia="de-DE"/>
              </w:rPr>
              <w:t xml:space="preserve">source of transition matrices </w:t>
            </w:r>
            <w:r w:rsidRPr="00A305AD">
              <w:rPr>
                <w:rFonts w:ascii="Times New Roman" w:hAnsi="Times New Roman"/>
                <w:szCs w:val="20"/>
                <w:lang w:eastAsia="de-DE"/>
              </w:rPr>
              <w:t>(please specify).</w:t>
            </w:r>
          </w:p>
          <w:p w14:paraId="3E11A051" w14:textId="798243BE" w:rsidR="00477489" w:rsidRPr="00A305AD" w:rsidRDefault="00B63AE6" w:rsidP="008E4C5A">
            <w:pPr>
              <w:spacing w:before="0" w:after="0"/>
              <w:ind w:left="34"/>
              <w:rPr>
                <w:rFonts w:ascii="Times New Roman" w:hAnsi="Times New Roman"/>
                <w:szCs w:val="20"/>
                <w:lang w:eastAsia="de-DE"/>
              </w:rPr>
            </w:pPr>
            <w:r w:rsidRPr="00A305AD">
              <w:rPr>
                <w:rFonts w:ascii="Times New Roman" w:hAnsi="Times New Roman"/>
                <w:szCs w:val="20"/>
                <w:lang w:eastAsia="de-DE"/>
              </w:rPr>
              <w:t>The institution shall use c</w:t>
            </w:r>
            <w:r w:rsidR="00216355" w:rsidRPr="00A305AD">
              <w:rPr>
                <w:rFonts w:ascii="Times New Roman" w:hAnsi="Times New Roman"/>
                <w:szCs w:val="20"/>
                <w:lang w:eastAsia="de-DE"/>
              </w:rPr>
              <w:t>olumn 00</w:t>
            </w:r>
            <w:r w:rsidR="002748BC" w:rsidRPr="00A305AD">
              <w:rPr>
                <w:rFonts w:ascii="Times New Roman" w:hAnsi="Times New Roman"/>
                <w:szCs w:val="20"/>
                <w:lang w:eastAsia="de-DE"/>
              </w:rPr>
              <w:t xml:space="preserve">20 to </w:t>
            </w:r>
            <w:r w:rsidR="008A22CB" w:rsidRPr="00A305AD">
              <w:rPr>
                <w:rFonts w:ascii="Times New Roman" w:hAnsi="Times New Roman"/>
                <w:szCs w:val="20"/>
                <w:lang w:eastAsia="de-DE"/>
              </w:rPr>
              <w:t>clarify</w:t>
            </w:r>
            <w:r w:rsidR="002748BC" w:rsidRPr="00A305AD">
              <w:rPr>
                <w:rFonts w:ascii="Times New Roman" w:hAnsi="Times New Roman"/>
                <w:szCs w:val="20"/>
                <w:lang w:eastAsia="de-DE"/>
              </w:rPr>
              <w:t xml:space="preserve"> the answer given in c</w:t>
            </w:r>
            <w:r w:rsidR="00216355" w:rsidRPr="00A305AD">
              <w:rPr>
                <w:rFonts w:ascii="Times New Roman" w:hAnsi="Times New Roman"/>
                <w:szCs w:val="20"/>
                <w:lang w:eastAsia="de-DE"/>
              </w:rPr>
              <w:t>olumn 00</w:t>
            </w:r>
            <w:r w:rsidR="002748BC" w:rsidRPr="00A305AD">
              <w:rPr>
                <w:rFonts w:ascii="Times New Roman" w:hAnsi="Times New Roman"/>
                <w:szCs w:val="20"/>
                <w:lang w:eastAsia="de-DE"/>
              </w:rPr>
              <w:t>10. In case option (d) was selected in c</w:t>
            </w:r>
            <w:r w:rsidR="00216355" w:rsidRPr="00A305AD">
              <w:rPr>
                <w:rFonts w:ascii="Times New Roman" w:hAnsi="Times New Roman"/>
                <w:szCs w:val="20"/>
                <w:lang w:eastAsia="de-DE"/>
              </w:rPr>
              <w:t>olumn 00</w:t>
            </w:r>
            <w:r w:rsidR="002748BC" w:rsidRPr="00A305AD">
              <w:rPr>
                <w:rFonts w:ascii="Times New Roman" w:hAnsi="Times New Roman"/>
                <w:szCs w:val="20"/>
                <w:lang w:eastAsia="de-DE"/>
              </w:rPr>
              <w:t xml:space="preserve">10, the institution </w:t>
            </w:r>
            <w:r w:rsidRPr="00A305AD">
              <w:rPr>
                <w:rFonts w:ascii="Times New Roman" w:hAnsi="Times New Roman"/>
                <w:szCs w:val="20"/>
                <w:lang w:eastAsia="de-DE"/>
              </w:rPr>
              <w:t>shall</w:t>
            </w:r>
            <w:r w:rsidR="002748BC" w:rsidRPr="00A305AD">
              <w:rPr>
                <w:rFonts w:ascii="Times New Roman" w:hAnsi="Times New Roman"/>
                <w:szCs w:val="20"/>
                <w:lang w:eastAsia="de-DE"/>
              </w:rPr>
              <w:t xml:space="preserve"> provide details in c</w:t>
            </w:r>
            <w:r w:rsidR="00216355" w:rsidRPr="00A305AD">
              <w:rPr>
                <w:rFonts w:ascii="Times New Roman" w:hAnsi="Times New Roman"/>
                <w:szCs w:val="20"/>
                <w:lang w:eastAsia="de-DE"/>
              </w:rPr>
              <w:t>olumn 00</w:t>
            </w:r>
            <w:r w:rsidR="002748BC" w:rsidRPr="00A305AD">
              <w:rPr>
                <w:rFonts w:ascii="Times New Roman" w:hAnsi="Times New Roman"/>
                <w:szCs w:val="20"/>
                <w:lang w:eastAsia="de-DE"/>
              </w:rPr>
              <w:t xml:space="preserve">20. </w:t>
            </w:r>
          </w:p>
        </w:tc>
      </w:tr>
    </w:tbl>
    <w:p w14:paraId="4459D1C9" w14:textId="77777777" w:rsidR="00E87FBB" w:rsidRPr="00A305AD" w:rsidRDefault="00E87FBB" w:rsidP="0035619E">
      <w:pPr>
        <w:rPr>
          <w:rStyle w:val="InstructionsTabelleText"/>
          <w:rFonts w:ascii="Times New Roman" w:hAnsi="Times New Roman"/>
          <w:szCs w:val="20"/>
        </w:rPr>
      </w:pPr>
    </w:p>
    <w:p w14:paraId="44D1E1BD" w14:textId="77777777" w:rsidR="00925226" w:rsidRPr="00A305AD" w:rsidRDefault="00925226" w:rsidP="000B211D">
      <w:pPr>
        <w:pStyle w:val="Heading3"/>
      </w:pPr>
      <w:r w:rsidRPr="00A305AD">
        <w:rPr>
          <w:rStyle w:val="InstructionsTabelleText"/>
          <w:rFonts w:ascii="Times New Roman" w:hAnsi="Times New Roman"/>
          <w:lang w:val="en-GB"/>
        </w:rPr>
        <w:br w:type="page"/>
      </w:r>
      <w:bookmarkStart w:id="43" w:name="_Toc199237755"/>
      <w:r w:rsidRPr="00A305AD">
        <w:lastRenderedPageBreak/>
        <w:t xml:space="preserve">C 110.03 – CT. APR </w:t>
      </w:r>
      <w:proofErr w:type="spellStart"/>
      <w:r w:rsidRPr="00A305AD">
        <w:t>by</w:t>
      </w:r>
      <w:proofErr w:type="spellEnd"/>
      <w:r w:rsidRPr="00A305AD">
        <w:t xml:space="preserve"> </w:t>
      </w:r>
      <w:proofErr w:type="gramStart"/>
      <w:r w:rsidRPr="00A305AD">
        <w:t>Portfolio</w:t>
      </w:r>
      <w:proofErr w:type="gramEnd"/>
      <w:r w:rsidRPr="00A305AD">
        <w:t>/Date</w:t>
      </w:r>
      <w:bookmarkEnd w:id="43"/>
    </w:p>
    <w:p w14:paraId="42CDE1B5" w14:textId="77777777" w:rsidR="00925226" w:rsidRPr="00A305AD" w:rsidRDefault="00925226" w:rsidP="0035619E">
      <w:pPr>
        <w:rPr>
          <w:rStyle w:val="InstructionsTabelleText"/>
          <w:rFonts w:ascii="Times New Roman" w:hAnsi="Times New Roman"/>
          <w:szCs w:val="20"/>
        </w:rPr>
      </w:pPr>
    </w:p>
    <w:p w14:paraId="6F58B29F" w14:textId="77777777" w:rsidR="00925226" w:rsidRPr="00A305AD" w:rsidRDefault="00925226" w:rsidP="00BA04DD">
      <w:pPr>
        <w:rPr>
          <w:rFonts w:ascii="Times New Roman" w:hAnsi="Times New Roman"/>
        </w:rPr>
      </w:pPr>
      <w:bookmarkStart w:id="44" w:name="_Toc401571263"/>
      <w:bookmarkStart w:id="45" w:name="_Toc401571371"/>
      <w:bookmarkStart w:id="46" w:name="_Toc401573790"/>
      <w:bookmarkStart w:id="47" w:name="_Toc401581097"/>
      <w:bookmarkStart w:id="48" w:name="_Toc401584632"/>
      <w:r w:rsidRPr="00A305AD">
        <w:rPr>
          <w:rFonts w:ascii="Times New Roman" w:hAnsi="Times New Roman"/>
        </w:rPr>
        <w:t>Instructions concerning sheets (z-axis)</w:t>
      </w:r>
      <w:bookmarkEnd w:id="44"/>
      <w:bookmarkEnd w:id="45"/>
      <w:bookmarkEnd w:id="46"/>
      <w:bookmarkEnd w:id="47"/>
      <w:bookmarkEnd w:id="48"/>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8703D3" w:rsidRPr="00A305AD" w14:paraId="27325C21" w14:textId="77777777" w:rsidTr="0013038B">
        <w:tc>
          <w:tcPr>
            <w:tcW w:w="1701" w:type="dxa"/>
            <w:shd w:val="clear" w:color="auto" w:fill="D9D9D9"/>
          </w:tcPr>
          <w:p w14:paraId="38C95DBF"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201E3617"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420DD1B1" w14:textId="77777777" w:rsidR="008703D3" w:rsidRPr="00A305AD" w:rsidRDefault="008703D3"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8703D3" w:rsidRPr="00A305AD" w14:paraId="219706E4" w14:textId="77777777" w:rsidTr="0013038B">
        <w:tc>
          <w:tcPr>
            <w:tcW w:w="1701" w:type="dxa"/>
            <w:shd w:val="clear" w:color="auto" w:fill="FFFFFF"/>
          </w:tcPr>
          <w:p w14:paraId="520515E2" w14:textId="77777777" w:rsidR="008703D3" w:rsidRPr="00A305AD" w:rsidRDefault="008703D3" w:rsidP="00B83ABF">
            <w:pPr>
              <w:spacing w:before="0" w:after="0"/>
              <w:ind w:left="33"/>
              <w:rPr>
                <w:rStyle w:val="InstructionsTabelleText"/>
                <w:rFonts w:ascii="Times New Roman" w:hAnsi="Times New Roman"/>
                <w:bCs/>
              </w:rPr>
            </w:pPr>
            <w:r w:rsidRPr="00A305AD">
              <w:rPr>
                <w:rStyle w:val="InstructionsTabelleText"/>
                <w:rFonts w:ascii="Times New Roman" w:hAnsi="Times New Roman"/>
                <w:bCs/>
              </w:rPr>
              <w:t>Portfolio</w:t>
            </w:r>
          </w:p>
        </w:tc>
        <w:tc>
          <w:tcPr>
            <w:tcW w:w="1842" w:type="dxa"/>
            <w:shd w:val="clear" w:color="auto" w:fill="FFFFFF"/>
          </w:tcPr>
          <w:p w14:paraId="28256C46" w14:textId="00B2B4D8" w:rsidR="008703D3" w:rsidRPr="00A305AD" w:rsidRDefault="00B63AE6" w:rsidP="00B83ABF">
            <w:pPr>
              <w:spacing w:before="0" w:after="0"/>
              <w:ind w:left="33"/>
              <w:rPr>
                <w:rFonts w:ascii="Times New Roman" w:hAnsi="Times New Roman"/>
                <w:bCs/>
                <w:szCs w:val="20"/>
                <w:lang w:eastAsia="de-DE"/>
              </w:rPr>
            </w:pPr>
            <w:r w:rsidRPr="00A305AD">
              <w:rPr>
                <w:rStyle w:val="InstructionsTabelleText"/>
                <w:rFonts w:ascii="Times New Roman" w:hAnsi="Times New Roman"/>
                <w:bCs/>
              </w:rPr>
              <w:t xml:space="preserve"> </w:t>
            </w:r>
            <w:r w:rsidR="002E26D8" w:rsidRPr="00A305AD">
              <w:rPr>
                <w:rStyle w:val="InstructionsTabelleText"/>
                <w:rFonts w:ascii="Times New Roman" w:hAnsi="Times New Roman"/>
                <w:bCs/>
              </w:rPr>
              <w:t>Section 3</w:t>
            </w:r>
            <w:r w:rsidR="008D7F9F" w:rsidRPr="00A305AD">
              <w:rPr>
                <w:rStyle w:val="InstructionsTabelleText"/>
                <w:rFonts w:ascii="Times New Roman" w:hAnsi="Times New Roman"/>
                <w:bCs/>
              </w:rPr>
              <w:t>, 4</w:t>
            </w:r>
            <w:r w:rsidR="002E26D8" w:rsidRPr="00A305AD">
              <w:rPr>
                <w:rStyle w:val="InstructionsTabelleText"/>
                <w:rFonts w:ascii="Times New Roman" w:hAnsi="Times New Roman"/>
                <w:bCs/>
              </w:rPr>
              <w:t xml:space="preserve"> and </w:t>
            </w:r>
            <w:r w:rsidR="008D7F9F" w:rsidRPr="00A305AD">
              <w:rPr>
                <w:rStyle w:val="InstructionsTabelleText"/>
                <w:rFonts w:ascii="Times New Roman" w:hAnsi="Times New Roman"/>
                <w:bCs/>
              </w:rPr>
              <w:t>5</w:t>
            </w:r>
            <w:r w:rsidR="005D754C" w:rsidRPr="00A305AD">
              <w:rPr>
                <w:rStyle w:val="InstructionsTabelleText"/>
                <w:rFonts w:ascii="Times New Roman" w:hAnsi="Times New Roman"/>
                <w:bCs/>
              </w:rPr>
              <w:t xml:space="preserve"> </w:t>
            </w:r>
            <w:r w:rsidR="005D754C" w:rsidRPr="00A305AD">
              <w:rPr>
                <w:rFonts w:ascii="Times New Roman" w:hAnsi="Times New Roman"/>
                <w:szCs w:val="20"/>
                <w:lang w:eastAsia="de-DE"/>
              </w:rPr>
              <w:t>of Annex V</w:t>
            </w:r>
          </w:p>
        </w:tc>
        <w:tc>
          <w:tcPr>
            <w:tcW w:w="9781" w:type="dxa"/>
            <w:shd w:val="clear" w:color="auto" w:fill="FFFFFF"/>
          </w:tcPr>
          <w:p w14:paraId="3EB785DB" w14:textId="62D0665C" w:rsidR="008703D3" w:rsidRPr="00A305AD" w:rsidRDefault="008703D3" w:rsidP="00623D1E">
            <w:pPr>
              <w:pStyle w:val="InstructionsText"/>
            </w:pPr>
            <w:r w:rsidRPr="00A305AD">
              <w:rPr>
                <w:rStyle w:val="InstructionsTabelleText"/>
                <w:rFonts w:ascii="Times New Roman" w:hAnsi="Times New Roman"/>
              </w:rPr>
              <w:t>The portfolio</w:t>
            </w:r>
            <w:r w:rsidR="00434413" w:rsidRPr="00A305AD">
              <w:rPr>
                <w:rStyle w:val="InstructionsTabelleText"/>
                <w:rFonts w:ascii="Times New Roman" w:hAnsi="Times New Roman"/>
              </w:rPr>
              <w:t xml:space="preserve"> </w:t>
            </w:r>
            <w:r w:rsidRPr="00A305AD">
              <w:rPr>
                <w:rStyle w:val="InstructionsTabelleText"/>
                <w:rFonts w:ascii="Times New Roman" w:hAnsi="Times New Roman"/>
              </w:rPr>
              <w:t>number taken from Annex V</w:t>
            </w:r>
            <w:r w:rsidR="00434413" w:rsidRPr="00A305AD">
              <w:rPr>
                <w:rStyle w:val="InstructionsTabelleText"/>
                <w:rFonts w:ascii="Times New Roman" w:hAnsi="Times New Roman"/>
              </w:rPr>
              <w:t>,</w:t>
            </w:r>
            <w:r w:rsidRPr="00A305AD">
              <w:rPr>
                <w:rStyle w:val="InstructionsTabelleText"/>
                <w:rFonts w:ascii="Times New Roman" w:hAnsi="Times New Roman"/>
              </w:rPr>
              <w:t xml:space="preserve"> </w:t>
            </w:r>
            <w:r w:rsidR="00A57F71" w:rsidRPr="00A305AD">
              <w:rPr>
                <w:rStyle w:val="InstructionsTabelleText"/>
                <w:rFonts w:ascii="Times New Roman" w:hAnsi="Times New Roman"/>
              </w:rPr>
              <w:t>only for those portfolios where APR is requested</w:t>
            </w:r>
            <w:r w:rsidR="00434413" w:rsidRPr="00A305AD">
              <w:rPr>
                <w:rStyle w:val="InstructionsTabelleText"/>
                <w:rFonts w:ascii="Times New Roman" w:hAnsi="Times New Roman"/>
              </w:rPr>
              <w:t>, shall be reported</w:t>
            </w:r>
          </w:p>
        </w:tc>
      </w:tr>
    </w:tbl>
    <w:p w14:paraId="39F0149F" w14:textId="77777777" w:rsidR="00925226" w:rsidRPr="00A305AD" w:rsidRDefault="00925226" w:rsidP="00B75444">
      <w:pPr>
        <w:rPr>
          <w:rStyle w:val="InstructionsTabelleText"/>
          <w:rFonts w:ascii="Times New Roman" w:hAnsi="Times New Roman"/>
          <w:szCs w:val="20"/>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B92A75" w:rsidRPr="00A305AD" w14:paraId="58FBA3D4" w14:textId="77777777" w:rsidTr="00B92A75">
        <w:tc>
          <w:tcPr>
            <w:tcW w:w="993" w:type="dxa"/>
            <w:shd w:val="clear" w:color="auto" w:fill="D9D9D9"/>
          </w:tcPr>
          <w:p w14:paraId="4A53EFA7" w14:textId="77777777" w:rsidR="00B92A75" w:rsidRPr="00A305AD" w:rsidRDefault="00B92A75"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01" w:type="dxa"/>
            <w:shd w:val="clear" w:color="auto" w:fill="D9D9D9"/>
          </w:tcPr>
          <w:p w14:paraId="111DB5FC" w14:textId="77777777" w:rsidR="00B92A75" w:rsidRPr="00A305AD" w:rsidRDefault="00B92A75" w:rsidP="00477489">
            <w:pPr>
              <w:spacing w:before="0" w:after="0"/>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3BDB2FA2" w14:textId="77777777" w:rsidR="00B92A75" w:rsidRPr="00A305AD" w:rsidRDefault="00B92A75" w:rsidP="00477489">
            <w:pPr>
              <w:spacing w:before="0" w:after="0"/>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62BF1E56" w14:textId="77777777" w:rsidR="00B92A75" w:rsidRPr="00A305AD" w:rsidRDefault="00B92A75" w:rsidP="00541352">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477489" w:rsidRPr="00A305AD" w14:paraId="0B59F884" w14:textId="77777777" w:rsidTr="00B92A75">
        <w:tc>
          <w:tcPr>
            <w:tcW w:w="993" w:type="dxa"/>
          </w:tcPr>
          <w:p w14:paraId="48C8ED02" w14:textId="04776A69"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477489" w:rsidRPr="00A305AD">
              <w:rPr>
                <w:rFonts w:ascii="Times New Roman" w:hAnsi="Times New Roman"/>
                <w:szCs w:val="20"/>
                <w:lang w:eastAsia="de-DE"/>
              </w:rPr>
              <w:t>010</w:t>
            </w:r>
          </w:p>
        </w:tc>
        <w:tc>
          <w:tcPr>
            <w:tcW w:w="1701" w:type="dxa"/>
          </w:tcPr>
          <w:p w14:paraId="5F393C44" w14:textId="77777777" w:rsidR="00477489" w:rsidRPr="00A305AD" w:rsidRDefault="00477489" w:rsidP="00477489">
            <w:pPr>
              <w:spacing w:before="0" w:after="0"/>
              <w:rPr>
                <w:rFonts w:ascii="Times New Roman" w:hAnsi="Times New Roman"/>
                <w:szCs w:val="20"/>
                <w:lang w:eastAsia="de-DE"/>
              </w:rPr>
            </w:pPr>
            <w:r w:rsidRPr="00A305AD">
              <w:rPr>
                <w:rFonts w:ascii="Times New Roman" w:hAnsi="Times New Roman"/>
                <w:szCs w:val="20"/>
                <w:lang w:eastAsia="de-DE"/>
              </w:rPr>
              <w:t>Date</w:t>
            </w:r>
          </w:p>
        </w:tc>
        <w:tc>
          <w:tcPr>
            <w:tcW w:w="1842" w:type="dxa"/>
          </w:tcPr>
          <w:p w14:paraId="31C9F50A" w14:textId="77777777" w:rsidR="00477489" w:rsidRPr="00A305AD" w:rsidRDefault="00D73E16" w:rsidP="00477489">
            <w:pPr>
              <w:spacing w:before="0" w:after="0"/>
              <w:rPr>
                <w:rFonts w:ascii="Times New Roman" w:hAnsi="Times New Roman"/>
                <w:szCs w:val="20"/>
                <w:lang w:eastAsia="de-DE"/>
              </w:rPr>
            </w:pPr>
            <w:r w:rsidRPr="00A305AD">
              <w:rPr>
                <w:rFonts w:ascii="Times New Roman" w:hAnsi="Times New Roman"/>
                <w:szCs w:val="20"/>
                <w:lang w:eastAsia="de-DE"/>
              </w:rPr>
              <w:t>Article 377 of Regulation (EU) No 575/2013</w:t>
            </w:r>
          </w:p>
        </w:tc>
        <w:tc>
          <w:tcPr>
            <w:tcW w:w="9781" w:type="dxa"/>
          </w:tcPr>
          <w:p w14:paraId="2BCA4F89" w14:textId="1958DBAC" w:rsidR="00477489" w:rsidRPr="00A305AD" w:rsidRDefault="00461D5F" w:rsidP="00986C83">
            <w:pPr>
              <w:rPr>
                <w:rFonts w:ascii="Times New Roman" w:hAnsi="Times New Roman"/>
                <w:szCs w:val="20"/>
                <w:lang w:eastAsia="de-DE"/>
              </w:rPr>
            </w:pPr>
            <w:r w:rsidRPr="00A305AD">
              <w:rPr>
                <w:rFonts w:ascii="Times New Roman" w:hAnsi="Times New Roman"/>
                <w:szCs w:val="20"/>
                <w:lang w:eastAsia="de-DE"/>
              </w:rPr>
              <w:t>A</w:t>
            </w:r>
            <w:r w:rsidR="00D73E16" w:rsidRPr="00A305AD">
              <w:rPr>
                <w:rFonts w:ascii="Times New Roman" w:hAnsi="Times New Roman"/>
                <w:szCs w:val="20"/>
                <w:lang w:eastAsia="de-DE"/>
              </w:rPr>
              <w:t>ll price risk (‘</w:t>
            </w:r>
            <w:r w:rsidR="00477489" w:rsidRPr="00A305AD">
              <w:rPr>
                <w:rFonts w:ascii="Times New Roman" w:hAnsi="Times New Roman"/>
                <w:szCs w:val="20"/>
                <w:lang w:eastAsia="de-DE"/>
              </w:rPr>
              <w:t>APR</w:t>
            </w:r>
            <w:r w:rsidR="00D73E16" w:rsidRPr="00A305AD">
              <w:rPr>
                <w:rFonts w:ascii="Times New Roman" w:hAnsi="Times New Roman"/>
                <w:szCs w:val="20"/>
                <w:lang w:eastAsia="de-DE"/>
              </w:rPr>
              <w:t>’)</w:t>
            </w:r>
            <w:r w:rsidR="00F84FD2" w:rsidRPr="00A305AD">
              <w:rPr>
                <w:rFonts w:ascii="Times New Roman" w:hAnsi="Times New Roman"/>
                <w:szCs w:val="20"/>
                <w:lang w:eastAsia="de-DE"/>
              </w:rPr>
              <w:t xml:space="preserve"> shall </w:t>
            </w:r>
            <w:r w:rsidR="00FB37CC" w:rsidRPr="00A305AD">
              <w:rPr>
                <w:rFonts w:ascii="Times New Roman" w:hAnsi="Times New Roman"/>
                <w:szCs w:val="20"/>
                <w:lang w:eastAsia="de-DE"/>
              </w:rPr>
              <w:t>be reported for all th</w:t>
            </w:r>
            <w:r w:rsidR="00986C83" w:rsidRPr="00A305AD">
              <w:rPr>
                <w:rFonts w:ascii="Times New Roman" w:hAnsi="Times New Roman"/>
                <w:szCs w:val="20"/>
                <w:lang w:eastAsia="de-DE"/>
              </w:rPr>
              <w:t>e 10 business days between the ‘RM initial reference date’ and the ‘</w:t>
            </w:r>
            <w:r w:rsidR="00C06011" w:rsidRPr="00A305AD">
              <w:rPr>
                <w:rFonts w:ascii="Times New Roman" w:hAnsi="Times New Roman"/>
                <w:szCs w:val="20"/>
                <w:lang w:eastAsia="de-DE"/>
              </w:rPr>
              <w:t>RM (and final ASA) final reference date</w:t>
            </w:r>
            <w:r w:rsidR="00986C83" w:rsidRPr="00A305AD">
              <w:rPr>
                <w:rFonts w:ascii="Times New Roman" w:hAnsi="Times New Roman"/>
                <w:szCs w:val="20"/>
                <w:lang w:eastAsia="de-DE"/>
              </w:rPr>
              <w:t xml:space="preserve">’ </w:t>
            </w:r>
            <w:r w:rsidR="00FB37CC" w:rsidRPr="00A305AD">
              <w:rPr>
                <w:rFonts w:ascii="Times New Roman" w:hAnsi="Times New Roman"/>
                <w:szCs w:val="20"/>
                <w:lang w:eastAsia="de-DE"/>
              </w:rPr>
              <w:t xml:space="preserve">as </w:t>
            </w:r>
            <w:r w:rsidR="00986C83" w:rsidRPr="00A305AD">
              <w:rPr>
                <w:rFonts w:ascii="Times New Roman" w:hAnsi="Times New Roman"/>
                <w:szCs w:val="20"/>
                <w:lang w:eastAsia="de-DE"/>
              </w:rPr>
              <w:t>referred to</w:t>
            </w:r>
            <w:r w:rsidR="00FB37CC" w:rsidRPr="00A305AD">
              <w:rPr>
                <w:rFonts w:ascii="Times New Roman" w:hAnsi="Times New Roman"/>
                <w:szCs w:val="20"/>
                <w:lang w:eastAsia="de-DE"/>
              </w:rPr>
              <w:t xml:space="preserve"> in </w:t>
            </w:r>
            <w:r w:rsidR="00517A5B" w:rsidRPr="00A305AD">
              <w:rPr>
                <w:rFonts w:ascii="Times New Roman" w:hAnsi="Times New Roman"/>
                <w:szCs w:val="20"/>
                <w:lang w:eastAsia="de-DE"/>
              </w:rPr>
              <w:t>S</w:t>
            </w:r>
            <w:r w:rsidR="00FB37CC" w:rsidRPr="00A305AD">
              <w:rPr>
                <w:rFonts w:ascii="Times New Roman" w:hAnsi="Times New Roman"/>
                <w:szCs w:val="20"/>
                <w:lang w:eastAsia="de-DE"/>
              </w:rPr>
              <w:t xml:space="preserve">ection 1, </w:t>
            </w:r>
            <w:r w:rsidR="00986C83" w:rsidRPr="00A305AD">
              <w:rPr>
                <w:rFonts w:ascii="Times New Roman" w:hAnsi="Times New Roman"/>
                <w:szCs w:val="20"/>
                <w:lang w:eastAsia="de-DE"/>
              </w:rPr>
              <w:t>point</w:t>
            </w:r>
            <w:r w:rsidR="00FB37CC" w:rsidRPr="00A305AD">
              <w:rPr>
                <w:rFonts w:ascii="Times New Roman" w:hAnsi="Times New Roman"/>
                <w:szCs w:val="20"/>
                <w:lang w:eastAsia="de-DE"/>
              </w:rPr>
              <w:t xml:space="preserve"> </w:t>
            </w:r>
            <w:r w:rsidR="00BB15A3" w:rsidRPr="00A305AD">
              <w:rPr>
                <w:rFonts w:ascii="Times New Roman" w:hAnsi="Times New Roman"/>
                <w:szCs w:val="20"/>
                <w:lang w:eastAsia="de-DE"/>
              </w:rPr>
              <w:t>(</w:t>
            </w:r>
            <w:r w:rsidR="00FB37CC" w:rsidRPr="00A305AD">
              <w:rPr>
                <w:rFonts w:ascii="Times New Roman" w:hAnsi="Times New Roman"/>
                <w:szCs w:val="20"/>
                <w:lang w:eastAsia="de-DE"/>
              </w:rPr>
              <w:t>b</w:t>
            </w:r>
            <w:r w:rsidR="00BB15A3" w:rsidRPr="00A305AD">
              <w:rPr>
                <w:rFonts w:ascii="Times New Roman" w:hAnsi="Times New Roman"/>
                <w:szCs w:val="20"/>
                <w:lang w:eastAsia="de-DE"/>
              </w:rPr>
              <w:t>)</w:t>
            </w:r>
            <w:r w:rsidR="005D754C" w:rsidRPr="00A305AD">
              <w:rPr>
                <w:rFonts w:ascii="Times New Roman" w:hAnsi="Times New Roman"/>
                <w:szCs w:val="20"/>
                <w:lang w:eastAsia="de-DE"/>
              </w:rPr>
              <w:t>, of Annex V</w:t>
            </w:r>
            <w:r w:rsidR="00FB37CC" w:rsidRPr="00A305AD">
              <w:rPr>
                <w:rFonts w:ascii="Times New Roman" w:hAnsi="Times New Roman"/>
                <w:szCs w:val="20"/>
                <w:lang w:eastAsia="de-DE"/>
              </w:rPr>
              <w:t xml:space="preserve">. </w:t>
            </w:r>
            <w:r w:rsidR="002427F5" w:rsidRPr="00A305AD">
              <w:rPr>
                <w:rFonts w:ascii="Times New Roman" w:hAnsi="Times New Roman"/>
                <w:szCs w:val="20"/>
                <w:lang w:eastAsia="de-DE"/>
              </w:rPr>
              <w:t xml:space="preserve">The </w:t>
            </w:r>
            <w:r w:rsidR="00986C83" w:rsidRPr="00A305AD">
              <w:rPr>
                <w:rFonts w:ascii="Times New Roman" w:hAnsi="Times New Roman"/>
                <w:szCs w:val="20"/>
                <w:lang w:eastAsia="de-DE"/>
              </w:rPr>
              <w:t>‘dd/mm/</w:t>
            </w:r>
            <w:proofErr w:type="spellStart"/>
            <w:r w:rsidR="00986C83" w:rsidRPr="00A305AD">
              <w:rPr>
                <w:rFonts w:ascii="Times New Roman" w:hAnsi="Times New Roman"/>
                <w:szCs w:val="20"/>
                <w:lang w:eastAsia="de-DE"/>
              </w:rPr>
              <w:t>yyyy</w:t>
            </w:r>
            <w:proofErr w:type="spellEnd"/>
            <w:r w:rsidR="00986C83" w:rsidRPr="00A305AD">
              <w:rPr>
                <w:rFonts w:ascii="Times New Roman" w:hAnsi="Times New Roman"/>
                <w:szCs w:val="20"/>
                <w:lang w:eastAsia="de-DE"/>
              </w:rPr>
              <w:t>’</w:t>
            </w:r>
            <w:r w:rsidR="00FB37CC" w:rsidRPr="00A305AD">
              <w:rPr>
                <w:rFonts w:ascii="Times New Roman" w:hAnsi="Times New Roman"/>
                <w:szCs w:val="20"/>
                <w:lang w:eastAsia="de-DE"/>
              </w:rPr>
              <w:t xml:space="preserve"> convention shall be adopted to report the dates.</w:t>
            </w:r>
          </w:p>
        </w:tc>
      </w:tr>
      <w:tr w:rsidR="00477489" w:rsidRPr="00A305AD" w14:paraId="6ABC93E8" w14:textId="77777777" w:rsidTr="00B92A75">
        <w:tc>
          <w:tcPr>
            <w:tcW w:w="993" w:type="dxa"/>
            <w:tcBorders>
              <w:top w:val="single" w:sz="4" w:space="0" w:color="auto"/>
              <w:left w:val="single" w:sz="4" w:space="0" w:color="auto"/>
              <w:bottom w:val="single" w:sz="4" w:space="0" w:color="auto"/>
              <w:right w:val="single" w:sz="4" w:space="0" w:color="auto"/>
            </w:tcBorders>
          </w:tcPr>
          <w:p w14:paraId="159F86D8" w14:textId="7C4F4AE9" w:rsidR="00477489" w:rsidRPr="00A305AD" w:rsidRDefault="00216355" w:rsidP="00541352">
            <w:pPr>
              <w:spacing w:before="0" w:after="0"/>
              <w:ind w:left="33"/>
              <w:rPr>
                <w:rFonts w:ascii="Times New Roman" w:hAnsi="Times New Roman"/>
                <w:szCs w:val="20"/>
                <w:lang w:eastAsia="de-DE"/>
              </w:rPr>
            </w:pPr>
            <w:r w:rsidRPr="00A305AD">
              <w:rPr>
                <w:rFonts w:ascii="Times New Roman" w:hAnsi="Times New Roman"/>
                <w:szCs w:val="20"/>
                <w:lang w:eastAsia="de-DE"/>
              </w:rPr>
              <w:t>0</w:t>
            </w:r>
            <w:r w:rsidR="00DD589C" w:rsidRPr="00A305AD">
              <w:rPr>
                <w:rFonts w:ascii="Times New Roman" w:hAnsi="Times New Roman"/>
                <w:szCs w:val="20"/>
                <w:lang w:eastAsia="de-DE"/>
              </w:rPr>
              <w:t>0</w:t>
            </w:r>
            <w:r w:rsidR="00477489" w:rsidRPr="00A305AD">
              <w:rPr>
                <w:rFonts w:ascii="Times New Roman" w:hAnsi="Times New Roman"/>
                <w:szCs w:val="20"/>
                <w:lang w:eastAsia="de-DE"/>
              </w:rPr>
              <w:t>60</w:t>
            </w:r>
          </w:p>
        </w:tc>
        <w:tc>
          <w:tcPr>
            <w:tcW w:w="1701" w:type="dxa"/>
            <w:tcBorders>
              <w:top w:val="single" w:sz="4" w:space="0" w:color="auto"/>
              <w:left w:val="single" w:sz="4" w:space="0" w:color="auto"/>
              <w:bottom w:val="single" w:sz="4" w:space="0" w:color="auto"/>
              <w:right w:val="single" w:sz="4" w:space="0" w:color="auto"/>
            </w:tcBorders>
          </w:tcPr>
          <w:p w14:paraId="2404CA5D" w14:textId="77777777" w:rsidR="00477489" w:rsidRPr="00A305AD" w:rsidRDefault="00477489" w:rsidP="00477489">
            <w:pPr>
              <w:spacing w:before="0" w:after="0"/>
              <w:rPr>
                <w:rFonts w:ascii="Times New Roman" w:hAnsi="Times New Roman"/>
                <w:szCs w:val="20"/>
                <w:lang w:eastAsia="de-DE"/>
              </w:rPr>
            </w:pPr>
            <w:r w:rsidRPr="00A305AD">
              <w:rPr>
                <w:rFonts w:ascii="Times New Roman" w:hAnsi="Times New Roman"/>
                <w:szCs w:val="20"/>
                <w:lang w:eastAsia="de-DE"/>
              </w:rPr>
              <w:t>APR</w:t>
            </w:r>
          </w:p>
        </w:tc>
        <w:tc>
          <w:tcPr>
            <w:tcW w:w="1842" w:type="dxa"/>
            <w:tcBorders>
              <w:top w:val="single" w:sz="4" w:space="0" w:color="auto"/>
              <w:left w:val="single" w:sz="4" w:space="0" w:color="auto"/>
              <w:bottom w:val="single" w:sz="4" w:space="0" w:color="auto"/>
              <w:right w:val="single" w:sz="4" w:space="0" w:color="auto"/>
            </w:tcBorders>
          </w:tcPr>
          <w:p w14:paraId="66D4069C" w14:textId="77777777" w:rsidR="00477489" w:rsidRPr="00A305AD" w:rsidRDefault="00477489" w:rsidP="00F200C2">
            <w:pPr>
              <w:spacing w:before="0" w:after="0"/>
              <w:rPr>
                <w:rFonts w:ascii="Times New Roman" w:hAnsi="Times New Roman"/>
                <w:szCs w:val="20"/>
                <w:lang w:eastAsia="de-DE"/>
              </w:rPr>
            </w:pPr>
            <w:r w:rsidRPr="00A305AD">
              <w:rPr>
                <w:rFonts w:ascii="Times New Roman" w:hAnsi="Times New Roman"/>
                <w:szCs w:val="20"/>
                <w:lang w:eastAsia="de-DE"/>
              </w:rPr>
              <w:t>Article 377</w:t>
            </w:r>
            <w:r w:rsidR="00F200C2" w:rsidRPr="00A305AD">
              <w:rPr>
                <w:rFonts w:ascii="Times New Roman" w:hAnsi="Times New Roman"/>
                <w:szCs w:val="20"/>
                <w:lang w:eastAsia="de-DE"/>
              </w:rPr>
              <w:t xml:space="preserve"> of</w:t>
            </w:r>
            <w:r w:rsidR="00F84FD2" w:rsidRPr="00A305AD">
              <w:rPr>
                <w:rFonts w:ascii="Times New Roman" w:hAnsi="Times New Roman"/>
                <w:szCs w:val="20"/>
                <w:lang w:eastAsia="de-DE"/>
              </w:rPr>
              <w:t xml:space="preserve"> </w:t>
            </w:r>
            <w:r w:rsidR="00F200C2" w:rsidRPr="00A305AD">
              <w:rPr>
                <w:rFonts w:ascii="Times New Roman" w:hAnsi="Times New Roman"/>
                <w:szCs w:val="20"/>
                <w:lang w:eastAsia="de-DE"/>
              </w:rPr>
              <w:t>Regulation (EU) No 575/2013</w:t>
            </w:r>
          </w:p>
        </w:tc>
        <w:tc>
          <w:tcPr>
            <w:tcW w:w="9781" w:type="dxa"/>
            <w:tcBorders>
              <w:top w:val="single" w:sz="4" w:space="0" w:color="auto"/>
              <w:left w:val="single" w:sz="4" w:space="0" w:color="auto"/>
              <w:bottom w:val="single" w:sz="4" w:space="0" w:color="auto"/>
              <w:right w:val="single" w:sz="4" w:space="0" w:color="auto"/>
            </w:tcBorders>
          </w:tcPr>
          <w:p w14:paraId="6F0E6AAE" w14:textId="7AB2A741" w:rsidR="00477489" w:rsidRPr="00A305AD" w:rsidRDefault="00F84FD2" w:rsidP="0054135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The </w:t>
            </w:r>
            <w:r w:rsidR="000F7FF6" w:rsidRPr="00A305AD">
              <w:rPr>
                <w:rFonts w:ascii="Times New Roman" w:hAnsi="Times New Roman"/>
                <w:szCs w:val="20"/>
                <w:lang w:eastAsia="de-DE"/>
              </w:rPr>
              <w:t xml:space="preserve">results </w:t>
            </w:r>
            <w:r w:rsidR="00477489" w:rsidRPr="00A305AD">
              <w:rPr>
                <w:rFonts w:ascii="Times New Roman" w:hAnsi="Times New Roman"/>
                <w:szCs w:val="20"/>
                <w:lang w:eastAsia="de-DE"/>
              </w:rPr>
              <w:t xml:space="preserve">obtained </w:t>
            </w:r>
            <w:r w:rsidR="00986C83" w:rsidRPr="00A305AD">
              <w:rPr>
                <w:rFonts w:ascii="Times New Roman" w:hAnsi="Times New Roman"/>
                <w:szCs w:val="20"/>
                <w:lang w:eastAsia="de-DE"/>
              </w:rPr>
              <w:t>by applying the regulatory correlation trading m</w:t>
            </w:r>
            <w:r w:rsidR="000F7FF6" w:rsidRPr="00A305AD">
              <w:rPr>
                <w:rFonts w:ascii="Times New Roman" w:hAnsi="Times New Roman"/>
                <w:szCs w:val="20"/>
                <w:lang w:eastAsia="de-DE"/>
              </w:rPr>
              <w:t xml:space="preserve">odel to </w:t>
            </w:r>
            <w:r w:rsidR="00477489" w:rsidRPr="00A305AD">
              <w:rPr>
                <w:rFonts w:ascii="Times New Roman" w:hAnsi="Times New Roman"/>
                <w:szCs w:val="20"/>
                <w:lang w:eastAsia="de-DE"/>
              </w:rPr>
              <w:t>each portfolio</w:t>
            </w:r>
            <w:r w:rsidRPr="00A305AD">
              <w:rPr>
                <w:rFonts w:ascii="Times New Roman" w:hAnsi="Times New Roman"/>
                <w:szCs w:val="20"/>
                <w:lang w:eastAsia="de-DE"/>
              </w:rPr>
              <w:t xml:space="preserve"> shall be reported</w:t>
            </w:r>
            <w:r w:rsidR="00477489" w:rsidRPr="00A305AD">
              <w:rPr>
                <w:rFonts w:ascii="Times New Roman" w:hAnsi="Times New Roman"/>
                <w:szCs w:val="20"/>
                <w:lang w:eastAsia="de-DE"/>
              </w:rPr>
              <w:t>.</w:t>
            </w:r>
          </w:p>
          <w:p w14:paraId="171F9784" w14:textId="77777777" w:rsidR="00F84FD2" w:rsidRPr="00A305AD" w:rsidRDefault="00F84FD2" w:rsidP="00541352">
            <w:pPr>
              <w:spacing w:before="0" w:after="0"/>
              <w:ind w:left="33"/>
              <w:rPr>
                <w:rFonts w:ascii="Times New Roman" w:hAnsi="Times New Roman"/>
                <w:szCs w:val="20"/>
                <w:lang w:eastAsia="de-DE"/>
              </w:rPr>
            </w:pPr>
          </w:p>
          <w:p w14:paraId="320451A2" w14:textId="094B0F74" w:rsidR="00477489" w:rsidRPr="00A305AD" w:rsidRDefault="00F84FD2">
            <w:pPr>
              <w:spacing w:before="0" w:after="0"/>
              <w:ind w:left="33"/>
              <w:rPr>
                <w:rFonts w:ascii="Times New Roman" w:hAnsi="Times New Roman"/>
                <w:szCs w:val="20"/>
                <w:lang w:eastAsia="de-DE"/>
              </w:rPr>
            </w:pPr>
            <w:r w:rsidRPr="00A305AD">
              <w:rPr>
                <w:rFonts w:ascii="Times New Roman" w:hAnsi="Times New Roman"/>
                <w:szCs w:val="20"/>
                <w:lang w:eastAsia="de-DE"/>
              </w:rPr>
              <w:t>Figures shall be reported for each of the dates provided in c</w:t>
            </w:r>
            <w:r w:rsidR="00216355" w:rsidRPr="00A305AD">
              <w:rPr>
                <w:rFonts w:ascii="Times New Roman" w:hAnsi="Times New Roman"/>
                <w:szCs w:val="20"/>
                <w:lang w:eastAsia="de-DE"/>
              </w:rPr>
              <w:t>olumn 00</w:t>
            </w:r>
            <w:r w:rsidRPr="00A305AD">
              <w:rPr>
                <w:rFonts w:ascii="Times New Roman" w:hAnsi="Times New Roman"/>
                <w:szCs w:val="20"/>
                <w:lang w:eastAsia="de-DE"/>
              </w:rPr>
              <w:t xml:space="preserve">10. The cell shall be left blank </w:t>
            </w:r>
            <w:r w:rsidR="00B63AE6" w:rsidRPr="00A305AD">
              <w:rPr>
                <w:rFonts w:ascii="Times New Roman" w:hAnsi="Times New Roman"/>
                <w:szCs w:val="20"/>
                <w:lang w:eastAsia="de-DE"/>
              </w:rPr>
              <w:t>where</w:t>
            </w:r>
            <w:r w:rsidR="00477489" w:rsidRPr="00A305AD">
              <w:rPr>
                <w:rFonts w:ascii="Times New Roman" w:hAnsi="Times New Roman"/>
                <w:szCs w:val="20"/>
                <w:lang w:eastAsia="de-DE"/>
              </w:rPr>
              <w:t xml:space="preserve"> the </w:t>
            </w:r>
            <w:r w:rsidRPr="00A305AD">
              <w:rPr>
                <w:rFonts w:ascii="Times New Roman" w:hAnsi="Times New Roman"/>
                <w:szCs w:val="20"/>
                <w:lang w:eastAsia="de-DE"/>
              </w:rPr>
              <w:t>institution</w:t>
            </w:r>
            <w:r w:rsidR="00477489" w:rsidRPr="00A305AD">
              <w:rPr>
                <w:rFonts w:ascii="Times New Roman" w:hAnsi="Times New Roman"/>
                <w:szCs w:val="20"/>
                <w:lang w:eastAsia="de-DE"/>
              </w:rPr>
              <w:t xml:space="preserve"> does not </w:t>
            </w:r>
            <w:r w:rsidR="000F7FF6" w:rsidRPr="00A305AD">
              <w:rPr>
                <w:rFonts w:ascii="Times New Roman" w:hAnsi="Times New Roman"/>
                <w:szCs w:val="20"/>
                <w:lang w:eastAsia="de-DE"/>
              </w:rPr>
              <w:t xml:space="preserve">use </w:t>
            </w:r>
            <w:r w:rsidR="00986C83" w:rsidRPr="00A305AD">
              <w:rPr>
                <w:rFonts w:ascii="Times New Roman" w:hAnsi="Times New Roman"/>
                <w:szCs w:val="20"/>
                <w:lang w:eastAsia="de-DE"/>
              </w:rPr>
              <w:t>a correlation trading m</w:t>
            </w:r>
            <w:r w:rsidR="00477489" w:rsidRPr="00A305AD">
              <w:rPr>
                <w:rFonts w:ascii="Times New Roman" w:hAnsi="Times New Roman"/>
                <w:szCs w:val="20"/>
                <w:lang w:eastAsia="de-DE"/>
              </w:rPr>
              <w:t xml:space="preserve">odel on </w:t>
            </w:r>
            <w:r w:rsidRPr="00A305AD">
              <w:rPr>
                <w:rFonts w:ascii="Times New Roman" w:hAnsi="Times New Roman"/>
                <w:szCs w:val="20"/>
                <w:lang w:eastAsia="de-DE"/>
              </w:rPr>
              <w:t xml:space="preserve">the date </w:t>
            </w:r>
            <w:r w:rsidR="00B22AE5" w:rsidRPr="00A305AD">
              <w:rPr>
                <w:rFonts w:ascii="Times New Roman" w:hAnsi="Times New Roman"/>
                <w:szCs w:val="20"/>
                <w:lang w:eastAsia="de-DE"/>
              </w:rPr>
              <w:t>provided in c</w:t>
            </w:r>
            <w:r w:rsidR="00216355" w:rsidRPr="00A305AD">
              <w:rPr>
                <w:rFonts w:ascii="Times New Roman" w:hAnsi="Times New Roman"/>
                <w:szCs w:val="20"/>
                <w:lang w:eastAsia="de-DE"/>
              </w:rPr>
              <w:t>olumn 00</w:t>
            </w:r>
            <w:r w:rsidR="00B22AE5" w:rsidRPr="00A305AD">
              <w:rPr>
                <w:rFonts w:ascii="Times New Roman" w:hAnsi="Times New Roman"/>
                <w:szCs w:val="20"/>
                <w:lang w:eastAsia="de-DE"/>
              </w:rPr>
              <w:t>10</w:t>
            </w:r>
            <w:r w:rsidR="00477489" w:rsidRPr="00A305AD">
              <w:rPr>
                <w:rFonts w:ascii="Times New Roman" w:hAnsi="Times New Roman"/>
                <w:szCs w:val="20"/>
                <w:lang w:eastAsia="de-DE"/>
              </w:rPr>
              <w:t xml:space="preserve"> (i.e. zero values shall be </w:t>
            </w:r>
            <w:r w:rsidR="00B22AE5" w:rsidRPr="00A305AD">
              <w:rPr>
                <w:rFonts w:ascii="Times New Roman" w:hAnsi="Times New Roman"/>
                <w:szCs w:val="20"/>
                <w:lang w:eastAsia="de-DE"/>
              </w:rPr>
              <w:t xml:space="preserve">reported </w:t>
            </w:r>
            <w:r w:rsidR="00737DF8" w:rsidRPr="00A305AD">
              <w:rPr>
                <w:rFonts w:ascii="Times New Roman" w:hAnsi="Times New Roman"/>
                <w:szCs w:val="20"/>
                <w:lang w:eastAsia="de-DE"/>
              </w:rPr>
              <w:t xml:space="preserve">only </w:t>
            </w:r>
            <w:r w:rsidR="00B63AE6" w:rsidRPr="00A305AD">
              <w:rPr>
                <w:rFonts w:ascii="Times New Roman" w:hAnsi="Times New Roman"/>
                <w:szCs w:val="20"/>
                <w:lang w:eastAsia="de-DE"/>
              </w:rPr>
              <w:t>where</w:t>
            </w:r>
            <w:r w:rsidR="00477489" w:rsidRPr="00A305AD">
              <w:rPr>
                <w:rFonts w:ascii="Times New Roman" w:hAnsi="Times New Roman"/>
                <w:szCs w:val="20"/>
                <w:lang w:eastAsia="de-DE"/>
              </w:rPr>
              <w:t xml:space="preserve"> the result of the </w:t>
            </w:r>
            <w:r w:rsidR="00B22AE5" w:rsidRPr="00A305AD">
              <w:rPr>
                <w:rFonts w:ascii="Times New Roman" w:hAnsi="Times New Roman"/>
                <w:szCs w:val="20"/>
                <w:lang w:eastAsia="de-DE"/>
              </w:rPr>
              <w:t xml:space="preserve">calculation </w:t>
            </w:r>
            <w:r w:rsidR="00477489" w:rsidRPr="00A305AD">
              <w:rPr>
                <w:rFonts w:ascii="Times New Roman" w:hAnsi="Times New Roman"/>
                <w:szCs w:val="20"/>
                <w:lang w:eastAsia="de-DE"/>
              </w:rPr>
              <w:t>is zero).</w:t>
            </w:r>
          </w:p>
        </w:tc>
      </w:tr>
    </w:tbl>
    <w:p w14:paraId="5F83263D" w14:textId="4E46E5D9" w:rsidR="00FD3588" w:rsidRPr="00A305AD" w:rsidRDefault="00FD3588" w:rsidP="00E238C8">
      <w:pPr>
        <w:rPr>
          <w:rStyle w:val="InstructionsTabelleText"/>
          <w:rFonts w:ascii="Times New Roman" w:hAnsi="Times New Roman"/>
          <w:szCs w:val="20"/>
        </w:rPr>
      </w:pPr>
    </w:p>
    <w:p w14:paraId="10EC9332" w14:textId="77777777" w:rsidR="00FD3588" w:rsidRPr="00A305AD" w:rsidRDefault="00FD3588">
      <w:pPr>
        <w:spacing w:before="0" w:after="0"/>
        <w:jc w:val="left"/>
        <w:rPr>
          <w:rStyle w:val="InstructionsTabelleText"/>
          <w:rFonts w:ascii="Times New Roman" w:hAnsi="Times New Roman"/>
          <w:szCs w:val="20"/>
        </w:rPr>
      </w:pPr>
      <w:r w:rsidRPr="00A305AD">
        <w:rPr>
          <w:rStyle w:val="InstructionsTabelleText"/>
          <w:rFonts w:ascii="Times New Roman" w:hAnsi="Times New Roman"/>
          <w:szCs w:val="20"/>
        </w:rPr>
        <w:br w:type="page"/>
      </w:r>
    </w:p>
    <w:p w14:paraId="0A87F02C" w14:textId="27EDDFFA" w:rsidR="00FD3588" w:rsidRPr="00A305AD" w:rsidRDefault="00FD3588" w:rsidP="000B211D">
      <w:pPr>
        <w:pStyle w:val="Heading3"/>
      </w:pPr>
      <w:bookmarkStart w:id="49" w:name="_Toc199237756"/>
      <w:r w:rsidRPr="00A305AD">
        <w:lastRenderedPageBreak/>
        <w:t xml:space="preserve">C 120.01 – </w:t>
      </w:r>
      <w:r w:rsidR="001C0315" w:rsidRPr="00A305AD">
        <w:t>SBM. RISK SENSITIVITIES BY INSTRUMENT/</w:t>
      </w:r>
      <w:proofErr w:type="gramStart"/>
      <w:r w:rsidR="001C0315" w:rsidRPr="00A305AD">
        <w:t>PORTFOLIO</w:t>
      </w:r>
      <w:bookmarkEnd w:id="49"/>
      <w:proofErr w:type="gramEnd"/>
    </w:p>
    <w:p w14:paraId="1C1583DB" w14:textId="11601798" w:rsidR="00FD3588" w:rsidRPr="00A305AD" w:rsidRDefault="00FD3588" w:rsidP="00FD3588">
      <w:pPr>
        <w:rPr>
          <w:rFonts w:ascii="Times New Roman" w:hAnsi="Times New Roman"/>
          <w:lang w:val="en-US"/>
        </w:rPr>
      </w:pPr>
      <w:r w:rsidRPr="00A305AD">
        <w:rPr>
          <w:rFonts w:ascii="Times New Roman" w:hAnsi="Times New Roman"/>
        </w:rPr>
        <w:t>Institutions shall report, instrument by instrument, the sensitivities towards the risk factors that the instrument is exposed to. One row shall be reported per risk factor/sensitivity.  The upward net curvature risk position of that risk factor (</w:t>
      </w:r>
      <w:proofErr w:type="spellStart"/>
      <w:r w:rsidRPr="00A305AD">
        <w:rPr>
          <w:rFonts w:ascii="Times New Roman" w:hAnsi="Times New Roman"/>
        </w:rPr>
        <w:t>CVRk</w:t>
      </w:r>
      <w:proofErr w:type="spellEnd"/>
      <w:r w:rsidRPr="00A305AD">
        <w:rPr>
          <w:rFonts w:ascii="Times New Roman" w:hAnsi="Times New Roman"/>
        </w:rPr>
        <w:t>+) or the downward net curvature risk position of that risk factor (</w:t>
      </w:r>
      <w:proofErr w:type="spellStart"/>
      <w:r w:rsidRPr="00A305AD">
        <w:rPr>
          <w:rFonts w:ascii="Times New Roman" w:hAnsi="Times New Roman"/>
        </w:rPr>
        <w:t>CVRk</w:t>
      </w:r>
      <w:proofErr w:type="spellEnd"/>
      <w:r w:rsidRPr="00A305AD">
        <w:rPr>
          <w:rFonts w:ascii="Times New Roman" w:hAnsi="Times New Roman"/>
        </w:rPr>
        <w:t>-) as specified in Art</w:t>
      </w:r>
      <w:r w:rsidR="00D326FC" w:rsidRPr="00A305AD">
        <w:rPr>
          <w:rFonts w:ascii="Times New Roman" w:hAnsi="Times New Roman"/>
        </w:rPr>
        <w:t>icle</w:t>
      </w:r>
      <w:r w:rsidRPr="00A305AD">
        <w:rPr>
          <w:rFonts w:ascii="Times New Roman" w:hAnsi="Times New Roman"/>
        </w:rPr>
        <w:t xml:space="preserve"> 325g </w:t>
      </w:r>
      <w:r w:rsidR="008245E3" w:rsidRPr="00A305AD">
        <w:rPr>
          <w:rFonts w:ascii="Times New Roman" w:hAnsi="Times New Roman"/>
        </w:rPr>
        <w:t xml:space="preserve">of Regulation (EU) No 575/2013 </w:t>
      </w:r>
      <w:r w:rsidRPr="00A305AD">
        <w:rPr>
          <w:rFonts w:ascii="Times New Roman" w:hAnsi="Times New Roman"/>
        </w:rPr>
        <w:t>shall be reported in individual rows. All values shall refer to the “</w:t>
      </w:r>
      <w:r w:rsidR="00B073EF" w:rsidRPr="00A305AD">
        <w:rPr>
          <w:rFonts w:ascii="Times New Roman" w:hAnsi="Times New Roman"/>
        </w:rPr>
        <w:t>RM (</w:t>
      </w:r>
      <w:r w:rsidR="00C06011" w:rsidRPr="00A305AD">
        <w:rPr>
          <w:rFonts w:ascii="Times New Roman" w:hAnsi="Times New Roman"/>
        </w:rPr>
        <w:t>and final ASA</w:t>
      </w:r>
      <w:r w:rsidR="00B073EF" w:rsidRPr="00A305AD">
        <w:rPr>
          <w:rFonts w:ascii="Times New Roman" w:hAnsi="Times New Roman"/>
        </w:rPr>
        <w:t>) final reference date</w:t>
      </w:r>
      <w:r w:rsidRPr="00A305AD">
        <w:rPr>
          <w:rFonts w:ascii="Times New Roman" w:hAnsi="Times New Roman"/>
        </w:rPr>
        <w:t>” (as defined in Section 1</w:t>
      </w:r>
      <w:r w:rsidR="008C4952" w:rsidRPr="00A305AD">
        <w:rPr>
          <w:rFonts w:ascii="Times New Roman" w:hAnsi="Times New Roman"/>
        </w:rPr>
        <w:t>, point </w:t>
      </w:r>
      <w:r w:rsidRPr="00A305AD">
        <w:rPr>
          <w:rFonts w:ascii="Times New Roman" w:hAnsi="Times New Roman"/>
        </w:rPr>
        <w:t>(b)</w:t>
      </w:r>
      <w:r w:rsidR="00FD2C33" w:rsidRPr="00A305AD">
        <w:rPr>
          <w:rFonts w:ascii="Times New Roman" w:hAnsi="Times New Roman"/>
        </w:rPr>
        <w:t>(v)</w:t>
      </w:r>
      <w:r w:rsidR="009A3814" w:rsidRPr="00A305AD">
        <w:rPr>
          <w:rFonts w:ascii="Times New Roman" w:hAnsi="Times New Roman"/>
        </w:rPr>
        <w:t>,</w:t>
      </w:r>
      <w:r w:rsidR="00F42D2D" w:rsidRPr="00A305AD">
        <w:rPr>
          <w:rFonts w:ascii="Times New Roman" w:hAnsi="Times New Roman"/>
        </w:rPr>
        <w:t xml:space="preserve"> </w:t>
      </w:r>
      <w:r w:rsidR="00CF409A" w:rsidRPr="00A305AD">
        <w:rPr>
          <w:rFonts w:ascii="Times New Roman" w:hAnsi="Times New Roman"/>
        </w:rPr>
        <w:t xml:space="preserve">of Annex V </w:t>
      </w:r>
      <w:r w:rsidR="00F42D2D" w:rsidRPr="00A305AD">
        <w:rPr>
          <w:rFonts w:ascii="Times New Roman" w:hAnsi="Times New Roman"/>
        </w:rPr>
        <w:t>to this Regulation</w:t>
      </w:r>
      <w:r w:rsidR="008C4952" w:rsidRPr="00A305AD">
        <w:rPr>
          <w:rFonts w:ascii="Times New Roman" w:hAnsi="Times New Roman"/>
        </w:rPr>
        <w:t>)</w:t>
      </w:r>
      <w:r w:rsidRPr="00A305AD">
        <w:rPr>
          <w:rFonts w:ascii="Times New Roman" w:hAnsi="Times New Roman"/>
        </w:rPr>
        <w:t>.</w:t>
      </w:r>
      <w:r w:rsidR="00467530" w:rsidRPr="00A305AD">
        <w:rPr>
          <w:rFonts w:ascii="Times New Roman" w:hAnsi="Times New Roman"/>
        </w:rPr>
        <w:t xml:space="preserve"> Institutions shall report each combination of Portfolio, Instrument number (column 0010), Risk identifier (column 0020), Bucket (column 0030) and Additional identifier (column 0040) only once.</w:t>
      </w:r>
    </w:p>
    <w:p w14:paraId="0070210F" w14:textId="77777777" w:rsidR="00FD3588" w:rsidRPr="00A305AD" w:rsidRDefault="00FD3588" w:rsidP="00FD3588">
      <w:pPr>
        <w:rPr>
          <w:rFonts w:ascii="Times New Roman" w:hAnsi="Times New Roman"/>
        </w:rPr>
      </w:pPr>
    </w:p>
    <w:p w14:paraId="68B0EE46" w14:textId="77777777" w:rsidR="00FD3588" w:rsidRPr="00A305AD" w:rsidRDefault="00FD3588" w:rsidP="00FD3588">
      <w:pPr>
        <w:rPr>
          <w:rFonts w:ascii="Times New Roman" w:hAnsi="Times New Roman"/>
        </w:rPr>
      </w:pPr>
      <w:r w:rsidRPr="00A305AD">
        <w:rPr>
          <w:rFonts w:ascii="Times New Roman" w:hAnsi="Times New Roman"/>
        </w:rPr>
        <w:t xml:space="preserve">Instructions concerning sheets (z-axis)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FD3588" w:rsidRPr="00A305AD" w14:paraId="4BB35157" w14:textId="77777777" w:rsidTr="00FD3588">
        <w:tc>
          <w:tcPr>
            <w:tcW w:w="1701" w:type="dxa"/>
            <w:shd w:val="clear" w:color="auto" w:fill="D9D9D9"/>
          </w:tcPr>
          <w:p w14:paraId="66B1EB9D"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52A8D8D3"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3292FAFC"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FD3588" w:rsidRPr="00A305AD" w14:paraId="2391B88F" w14:textId="77777777" w:rsidTr="00FD3588">
        <w:tc>
          <w:tcPr>
            <w:tcW w:w="1701" w:type="dxa"/>
            <w:shd w:val="clear" w:color="auto" w:fill="FFFFFF"/>
          </w:tcPr>
          <w:p w14:paraId="39444E7F" w14:textId="77777777" w:rsidR="00FD3588" w:rsidRPr="00A305AD" w:rsidRDefault="00FD3588" w:rsidP="00FD3588">
            <w:pPr>
              <w:spacing w:before="0" w:after="0"/>
              <w:ind w:left="33"/>
              <w:rPr>
                <w:rFonts w:ascii="Times New Roman" w:hAnsi="Times New Roman"/>
                <w:bCs/>
              </w:rPr>
            </w:pPr>
            <w:r w:rsidRPr="00A305AD">
              <w:rPr>
                <w:rFonts w:ascii="Times New Roman" w:hAnsi="Times New Roman"/>
                <w:bCs/>
              </w:rPr>
              <w:t>Portfolio</w:t>
            </w:r>
          </w:p>
        </w:tc>
        <w:tc>
          <w:tcPr>
            <w:tcW w:w="1842" w:type="dxa"/>
            <w:shd w:val="clear" w:color="auto" w:fill="FFFFFF"/>
          </w:tcPr>
          <w:p w14:paraId="0C843A74" w14:textId="7CEC78CB" w:rsidR="00FD3588" w:rsidRPr="00A305AD" w:rsidRDefault="002E26D8" w:rsidP="00FD3588">
            <w:pPr>
              <w:spacing w:before="0" w:after="0"/>
              <w:ind w:left="33"/>
              <w:rPr>
                <w:rFonts w:ascii="Times New Roman" w:hAnsi="Times New Roman"/>
                <w:bCs/>
                <w:szCs w:val="20"/>
                <w:lang w:eastAsia="de-DE"/>
              </w:rPr>
            </w:pPr>
            <w:r w:rsidRPr="00A305AD">
              <w:rPr>
                <w:rFonts w:ascii="Times New Roman" w:hAnsi="Times New Roman"/>
                <w:bCs/>
              </w:rPr>
              <w:t>Sections 3</w:t>
            </w:r>
            <w:r w:rsidR="008D7F9F" w:rsidRPr="00A305AD">
              <w:rPr>
                <w:rFonts w:ascii="Times New Roman" w:hAnsi="Times New Roman"/>
                <w:bCs/>
              </w:rPr>
              <w:t>, 4</w:t>
            </w:r>
            <w:r w:rsidRPr="00A305AD">
              <w:rPr>
                <w:rFonts w:ascii="Times New Roman" w:hAnsi="Times New Roman"/>
                <w:bCs/>
              </w:rPr>
              <w:t xml:space="preserve"> and </w:t>
            </w:r>
            <w:r w:rsidR="008D7F9F" w:rsidRPr="00A305AD">
              <w:rPr>
                <w:rFonts w:ascii="Times New Roman" w:hAnsi="Times New Roman"/>
                <w:bCs/>
              </w:rPr>
              <w:t>5</w:t>
            </w:r>
            <w:r w:rsidR="005D754C" w:rsidRPr="00A305AD">
              <w:rPr>
                <w:rFonts w:ascii="Times New Roman" w:hAnsi="Times New Roman"/>
                <w:bCs/>
              </w:rPr>
              <w:t xml:space="preserve"> </w:t>
            </w:r>
            <w:r w:rsidR="005D754C" w:rsidRPr="00A305AD">
              <w:rPr>
                <w:rFonts w:ascii="Times New Roman" w:hAnsi="Times New Roman"/>
                <w:szCs w:val="20"/>
                <w:lang w:eastAsia="de-DE"/>
              </w:rPr>
              <w:t>of Annex V</w:t>
            </w:r>
          </w:p>
        </w:tc>
        <w:tc>
          <w:tcPr>
            <w:tcW w:w="9781" w:type="dxa"/>
            <w:shd w:val="clear" w:color="auto" w:fill="FFFFFF"/>
          </w:tcPr>
          <w:p w14:paraId="47C31F39" w14:textId="1DF8D494" w:rsidR="00FD3588" w:rsidRPr="00A305AD" w:rsidRDefault="00FD3588" w:rsidP="00B073EF">
            <w:pPr>
              <w:spacing w:before="0" w:after="0"/>
              <w:ind w:left="34"/>
              <w:jc w:val="left"/>
              <w:rPr>
                <w:rFonts w:ascii="Times New Roman" w:hAnsi="Times New Roman"/>
                <w:bCs/>
                <w:szCs w:val="20"/>
                <w:lang w:eastAsia="de-DE"/>
              </w:rPr>
            </w:pPr>
            <w:r w:rsidRPr="00A305AD">
              <w:rPr>
                <w:rFonts w:ascii="Times New Roman" w:hAnsi="Times New Roman"/>
                <w:szCs w:val="20"/>
                <w:lang w:eastAsia="de-DE"/>
              </w:rPr>
              <w:t>The number of the portfolio taken from Annex V</w:t>
            </w:r>
            <w:r w:rsidR="00BB15A3" w:rsidRPr="00A305AD">
              <w:rPr>
                <w:rFonts w:ascii="Times New Roman" w:hAnsi="Times New Roman"/>
                <w:szCs w:val="20"/>
                <w:lang w:eastAsia="de-DE"/>
              </w:rPr>
              <w:t xml:space="preserve"> </w:t>
            </w:r>
            <w:r w:rsidRPr="00A305AD">
              <w:rPr>
                <w:rFonts w:ascii="Times New Roman" w:hAnsi="Times New Roman"/>
                <w:szCs w:val="20"/>
                <w:lang w:eastAsia="de-DE"/>
              </w:rPr>
              <w:t>shall be reported.</w:t>
            </w:r>
          </w:p>
        </w:tc>
      </w:tr>
    </w:tbl>
    <w:p w14:paraId="2861FA2D" w14:textId="4524B83F" w:rsidR="00FD3588" w:rsidRPr="00A305AD" w:rsidRDefault="00FD3588" w:rsidP="00B75444">
      <w:pPr>
        <w:rPr>
          <w:rFonts w:ascii="Times New Roman" w:eastAsia="Arial" w:hAnsi="Times New Roman"/>
          <w:bCs/>
          <w:szCs w:val="20"/>
          <w:lang w:eastAsia="de-DE"/>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1021"/>
        <w:gridCol w:w="1673"/>
        <w:gridCol w:w="1842"/>
        <w:gridCol w:w="9781"/>
      </w:tblGrid>
      <w:tr w:rsidR="00FD3588" w:rsidRPr="00A305AD" w14:paraId="3C50880E" w14:textId="77777777" w:rsidTr="002D0ED2">
        <w:tc>
          <w:tcPr>
            <w:tcW w:w="1021" w:type="dxa"/>
            <w:shd w:val="clear" w:color="auto" w:fill="D9D9D9"/>
          </w:tcPr>
          <w:p w14:paraId="51C75AFA"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673" w:type="dxa"/>
            <w:shd w:val="clear" w:color="auto" w:fill="D9D9D9"/>
          </w:tcPr>
          <w:p w14:paraId="67F9FF5C"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7CC664C1"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62143560"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FD3588" w:rsidRPr="00A305AD" w14:paraId="2EFE1646" w14:textId="77777777" w:rsidTr="002D0ED2">
        <w:tc>
          <w:tcPr>
            <w:tcW w:w="1021" w:type="dxa"/>
            <w:shd w:val="clear" w:color="auto" w:fill="auto"/>
          </w:tcPr>
          <w:p w14:paraId="7880554D"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rPr>
              <w:t>0010</w:t>
            </w:r>
          </w:p>
        </w:tc>
        <w:tc>
          <w:tcPr>
            <w:tcW w:w="1673" w:type="dxa"/>
          </w:tcPr>
          <w:p w14:paraId="6E557177"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rPr>
              <w:t>Instrument number</w:t>
            </w:r>
            <w:r w:rsidRPr="00A305AD">
              <w:rPr>
                <w:rFonts w:ascii="Times New Roman" w:hAnsi="Times New Roman"/>
              </w:rPr>
              <w:br/>
            </w:r>
          </w:p>
        </w:tc>
        <w:tc>
          <w:tcPr>
            <w:tcW w:w="1842" w:type="dxa"/>
          </w:tcPr>
          <w:p w14:paraId="5EEEE43B" w14:textId="26C51500" w:rsidR="00FD3588" w:rsidRPr="00A305AD" w:rsidRDefault="002E26D8" w:rsidP="00FD3588">
            <w:pPr>
              <w:spacing w:before="0" w:after="0"/>
              <w:ind w:left="33"/>
              <w:rPr>
                <w:rFonts w:ascii="Times New Roman" w:hAnsi="Times New Roman"/>
                <w:szCs w:val="20"/>
                <w:lang w:eastAsia="de-DE"/>
              </w:rPr>
            </w:pPr>
            <w:r w:rsidRPr="00A305AD">
              <w:rPr>
                <w:rFonts w:ascii="Times New Roman" w:hAnsi="Times New Roman"/>
              </w:rPr>
              <w:t xml:space="preserve">Section 2 </w:t>
            </w:r>
            <w:r w:rsidR="005D754C" w:rsidRPr="00A305AD">
              <w:rPr>
                <w:rFonts w:ascii="Times New Roman" w:hAnsi="Times New Roman"/>
                <w:szCs w:val="20"/>
                <w:lang w:eastAsia="de-DE"/>
              </w:rPr>
              <w:t xml:space="preserve">of Annex V </w:t>
            </w:r>
          </w:p>
        </w:tc>
        <w:tc>
          <w:tcPr>
            <w:tcW w:w="9781" w:type="dxa"/>
          </w:tcPr>
          <w:p w14:paraId="0DB68AF8" w14:textId="724F6728"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rPr>
              <w:t>The instrument number taken from Annex V</w:t>
            </w:r>
            <w:r w:rsidR="00BB15A3" w:rsidRPr="00A305AD">
              <w:rPr>
                <w:rFonts w:ascii="Times New Roman" w:hAnsi="Times New Roman"/>
              </w:rPr>
              <w:t xml:space="preserve"> </w:t>
            </w:r>
            <w:r w:rsidRPr="00A305AD">
              <w:rPr>
                <w:rFonts w:ascii="Times New Roman" w:hAnsi="Times New Roman"/>
              </w:rPr>
              <w:t>shall be reported.</w:t>
            </w:r>
          </w:p>
        </w:tc>
      </w:tr>
      <w:tr w:rsidR="00FD3588" w:rsidRPr="00A305AD" w14:paraId="5E75F7D2" w14:textId="77777777" w:rsidTr="002D0ED2">
        <w:tc>
          <w:tcPr>
            <w:tcW w:w="1021" w:type="dxa"/>
            <w:shd w:val="clear" w:color="auto" w:fill="auto"/>
          </w:tcPr>
          <w:p w14:paraId="64A94E86"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0020</w:t>
            </w:r>
          </w:p>
        </w:tc>
        <w:tc>
          <w:tcPr>
            <w:tcW w:w="1673" w:type="dxa"/>
          </w:tcPr>
          <w:p w14:paraId="4E365561"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Risk factor identifier</w:t>
            </w:r>
            <w:r w:rsidRPr="00A305AD">
              <w:rPr>
                <w:rFonts w:ascii="Times New Roman" w:hAnsi="Times New Roman"/>
                <w:szCs w:val="20"/>
                <w:lang w:eastAsia="de-DE"/>
              </w:rPr>
              <w:br/>
            </w:r>
          </w:p>
        </w:tc>
        <w:tc>
          <w:tcPr>
            <w:tcW w:w="1842" w:type="dxa"/>
          </w:tcPr>
          <w:p w14:paraId="157636E5" w14:textId="4F87A79B"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Article</w:t>
            </w:r>
            <w:r w:rsidR="00C65921" w:rsidRPr="00A305AD">
              <w:rPr>
                <w:rFonts w:ascii="Times New Roman" w:hAnsi="Times New Roman"/>
                <w:szCs w:val="20"/>
                <w:lang w:eastAsia="de-DE"/>
              </w:rPr>
              <w:t>s</w:t>
            </w:r>
            <w:r w:rsidRPr="00A305AD">
              <w:rPr>
                <w:rFonts w:ascii="Times New Roman" w:hAnsi="Times New Roman"/>
                <w:szCs w:val="20"/>
                <w:lang w:eastAsia="de-DE"/>
              </w:rPr>
              <w:t xml:space="preserve"> 325l, 325m, 325n, 325o, 325p, 325q of Regulation (EU) No 575/2013</w:t>
            </w:r>
          </w:p>
        </w:tc>
        <w:tc>
          <w:tcPr>
            <w:tcW w:w="9781" w:type="dxa"/>
          </w:tcPr>
          <w:p w14:paraId="73249BB2" w14:textId="77777777" w:rsidR="00FD3588" w:rsidRPr="00A305AD" w:rsidRDefault="00FD3588" w:rsidP="00FD3588">
            <w:pPr>
              <w:spacing w:before="0" w:after="0"/>
              <w:rPr>
                <w:rFonts w:ascii="Times New Roman" w:hAnsi="Times New Roman"/>
                <w:szCs w:val="20"/>
                <w:lang w:eastAsia="de-DE"/>
              </w:rPr>
            </w:pPr>
            <w:r w:rsidRPr="00A305AD">
              <w:rPr>
                <w:rFonts w:ascii="Times New Roman" w:hAnsi="Times New Roman"/>
                <w:szCs w:val="20"/>
                <w:lang w:eastAsia="de-DE"/>
              </w:rPr>
              <w:t>The risk factor identifier as specified in the table at the end of this Annex shall be reported.</w:t>
            </w:r>
          </w:p>
        </w:tc>
      </w:tr>
      <w:tr w:rsidR="00FD3588" w:rsidRPr="00A305AD" w14:paraId="289079B0" w14:textId="77777777" w:rsidTr="002D0ED2">
        <w:tc>
          <w:tcPr>
            <w:tcW w:w="1021" w:type="dxa"/>
            <w:shd w:val="clear" w:color="auto" w:fill="auto"/>
          </w:tcPr>
          <w:p w14:paraId="6EB10C60"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0030</w:t>
            </w:r>
          </w:p>
        </w:tc>
        <w:tc>
          <w:tcPr>
            <w:tcW w:w="1673" w:type="dxa"/>
          </w:tcPr>
          <w:p w14:paraId="1934BDF5"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Bucket</w:t>
            </w:r>
            <w:r w:rsidRPr="00A305AD">
              <w:rPr>
                <w:rFonts w:ascii="Times New Roman" w:hAnsi="Times New Roman"/>
                <w:szCs w:val="20"/>
                <w:lang w:eastAsia="de-DE"/>
              </w:rPr>
              <w:br/>
            </w:r>
          </w:p>
        </w:tc>
        <w:tc>
          <w:tcPr>
            <w:tcW w:w="1842" w:type="dxa"/>
          </w:tcPr>
          <w:p w14:paraId="176815E1"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d(</w:t>
            </w:r>
            <w:proofErr w:type="gramEnd"/>
            <w:r w:rsidRPr="00A305AD">
              <w:rPr>
                <w:rFonts w:ascii="Times New Roman" w:hAnsi="Times New Roman"/>
                <w:szCs w:val="20"/>
                <w:lang w:eastAsia="de-DE"/>
              </w:rPr>
              <w:t>3) of Regulation (EU) No 575/2013</w:t>
            </w:r>
          </w:p>
        </w:tc>
        <w:tc>
          <w:tcPr>
            <w:tcW w:w="9781" w:type="dxa"/>
          </w:tcPr>
          <w:p w14:paraId="0F1C2338" w14:textId="77777777" w:rsidR="00FD3588" w:rsidRPr="00A305AD" w:rsidRDefault="00FD3588" w:rsidP="00FD3588">
            <w:pPr>
              <w:spacing w:before="0" w:after="0"/>
              <w:rPr>
                <w:rFonts w:ascii="Times New Roman" w:hAnsi="Times New Roman"/>
                <w:szCs w:val="20"/>
                <w:lang w:eastAsia="de-DE"/>
              </w:rPr>
            </w:pPr>
            <w:r w:rsidRPr="00A305AD">
              <w:rPr>
                <w:rFonts w:ascii="Times New Roman" w:hAnsi="Times New Roman"/>
                <w:szCs w:val="20"/>
                <w:lang w:eastAsia="de-DE"/>
              </w:rPr>
              <w:t>The bucket shall be reported, where the risk factor identifier selected in column 0020 corresponds to the risk class:</w:t>
            </w:r>
          </w:p>
          <w:p w14:paraId="457FE3F3" w14:textId="7777777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General interest rate risk. The answer shall be the name of the currency of the relevant risk-free rate, inflation or cross-currency-basis risk factor (following the ISO 4217 currency designation, e.g. “EUR”).</w:t>
            </w:r>
          </w:p>
          <w:p w14:paraId="5658BB7D" w14:textId="057CA7F9"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Credit spread risk for non-securitisation. The answer shall be the bucket number in Article 325ah</w:t>
            </w:r>
            <w:r w:rsidR="008D689F" w:rsidRPr="00A305AD">
              <w:rPr>
                <w:rFonts w:ascii="Times New Roman" w:hAnsi="Times New Roman"/>
                <w:szCs w:val="20"/>
                <w:lang w:eastAsia="de-DE"/>
              </w:rPr>
              <w:t> </w:t>
            </w:r>
            <w:r w:rsidRPr="00A305AD">
              <w:rPr>
                <w:rFonts w:ascii="Times New Roman" w:hAnsi="Times New Roman"/>
                <w:szCs w:val="20"/>
                <w:lang w:eastAsia="de-DE"/>
              </w:rPr>
              <w:t>(1)</w:t>
            </w:r>
            <w:r w:rsidR="00022993" w:rsidRPr="00A305AD">
              <w:rPr>
                <w:rFonts w:ascii="Times New Roman" w:hAnsi="Times New Roman"/>
                <w:szCs w:val="20"/>
                <w:lang w:eastAsia="de-DE"/>
              </w:rPr>
              <w:t>, Table 4</w:t>
            </w:r>
            <w:r w:rsidR="00C85B1C" w:rsidRPr="00A305AD">
              <w:rPr>
                <w:rFonts w:ascii="Times New Roman" w:hAnsi="Times New Roman"/>
                <w:szCs w:val="20"/>
                <w:lang w:eastAsia="de-DE"/>
              </w:rPr>
              <w:t>,</w:t>
            </w:r>
            <w:r w:rsidR="002839D9" w:rsidRPr="00A305AD">
              <w:rPr>
                <w:rFonts w:ascii="Times New Roman" w:hAnsi="Times New Roman"/>
                <w:szCs w:val="20"/>
                <w:lang w:eastAsia="de-DE"/>
              </w:rPr>
              <w:t xml:space="preserve"> of Regulation (EU) No 575/2013</w:t>
            </w:r>
            <w:r w:rsidRPr="00A305AD">
              <w:rPr>
                <w:rFonts w:ascii="Times New Roman" w:hAnsi="Times New Roman"/>
                <w:szCs w:val="20"/>
                <w:lang w:eastAsia="de-DE"/>
              </w:rPr>
              <w:t>.</w:t>
            </w:r>
          </w:p>
          <w:p w14:paraId="251D9EED" w14:textId="39E95EE3"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Credit spread risk for securitisation not included in the alternative correlation trading portfolio (non-ACTP CSR). The answer shall be the bucket number in Article 325am (1)</w:t>
            </w:r>
            <w:r w:rsidR="00E536C2" w:rsidRPr="00A305AD">
              <w:rPr>
                <w:rFonts w:ascii="Times New Roman" w:hAnsi="Times New Roman"/>
                <w:szCs w:val="20"/>
                <w:lang w:eastAsia="de-DE"/>
              </w:rPr>
              <w:t>, Table 7</w:t>
            </w:r>
            <w:r w:rsidR="00C85B1C" w:rsidRPr="00A305AD">
              <w:rPr>
                <w:rFonts w:ascii="Times New Roman" w:hAnsi="Times New Roman"/>
                <w:szCs w:val="20"/>
                <w:lang w:eastAsia="de-DE"/>
              </w:rPr>
              <w:t>,</w:t>
            </w:r>
            <w:r w:rsidR="00BA6E91" w:rsidRPr="00A305AD">
              <w:rPr>
                <w:rFonts w:ascii="Times New Roman" w:hAnsi="Times New Roman"/>
                <w:szCs w:val="20"/>
                <w:lang w:eastAsia="de-DE"/>
              </w:rPr>
              <w:t xml:space="preserve"> of </w:t>
            </w:r>
            <w:r w:rsidR="00E536C2" w:rsidRPr="00A305AD">
              <w:rPr>
                <w:rFonts w:ascii="Times New Roman" w:hAnsi="Times New Roman"/>
                <w:szCs w:val="20"/>
                <w:lang w:eastAsia="de-DE"/>
              </w:rPr>
              <w:t xml:space="preserve">that </w:t>
            </w:r>
            <w:r w:rsidR="00BA6E91" w:rsidRPr="00A305AD">
              <w:rPr>
                <w:rFonts w:ascii="Times New Roman" w:hAnsi="Times New Roman"/>
                <w:szCs w:val="20"/>
                <w:lang w:eastAsia="de-DE"/>
              </w:rPr>
              <w:t>Regulation</w:t>
            </w:r>
            <w:r w:rsidRPr="00A305AD">
              <w:rPr>
                <w:rFonts w:ascii="Times New Roman" w:hAnsi="Times New Roman"/>
                <w:szCs w:val="20"/>
                <w:lang w:eastAsia="de-DE"/>
              </w:rPr>
              <w:t>.</w:t>
            </w:r>
          </w:p>
          <w:p w14:paraId="7C66AEE1" w14:textId="2F1568C5" w:rsidR="00FD3588" w:rsidRPr="00A305AD" w:rsidRDefault="00FD3588" w:rsidP="00E536C2">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Credit spread risk for securitisation included in the alternative correlation trading portfolio (ACTP CSR). The answer shall be the bucket number in Article 325ak</w:t>
            </w:r>
            <w:r w:rsidR="00E536C2" w:rsidRPr="00A305AD">
              <w:rPr>
                <w:rFonts w:ascii="Times New Roman" w:hAnsi="Times New Roman"/>
                <w:szCs w:val="20"/>
                <w:lang w:eastAsia="de-DE"/>
              </w:rPr>
              <w:t>, Table 6</w:t>
            </w:r>
            <w:r w:rsidR="00C85B1C" w:rsidRPr="00A305AD">
              <w:rPr>
                <w:rFonts w:ascii="Times New Roman" w:hAnsi="Times New Roman"/>
                <w:szCs w:val="20"/>
                <w:lang w:eastAsia="de-DE"/>
              </w:rPr>
              <w:t>,</w:t>
            </w:r>
            <w:r w:rsidR="008805E4" w:rsidRPr="00A305AD">
              <w:rPr>
                <w:rFonts w:ascii="Times New Roman" w:hAnsi="Times New Roman"/>
                <w:szCs w:val="20"/>
                <w:lang w:eastAsia="de-DE"/>
              </w:rPr>
              <w:t xml:space="preserve"> of </w:t>
            </w:r>
            <w:r w:rsidR="00E536C2" w:rsidRPr="00A305AD">
              <w:rPr>
                <w:rFonts w:ascii="Times New Roman" w:hAnsi="Times New Roman"/>
                <w:szCs w:val="20"/>
                <w:lang w:eastAsia="de-DE"/>
              </w:rPr>
              <w:t xml:space="preserve">that </w:t>
            </w:r>
            <w:proofErr w:type="gramStart"/>
            <w:r w:rsidR="008805E4" w:rsidRPr="00A305AD">
              <w:rPr>
                <w:rFonts w:ascii="Times New Roman" w:hAnsi="Times New Roman"/>
                <w:szCs w:val="20"/>
                <w:lang w:eastAsia="de-DE"/>
              </w:rPr>
              <w:t xml:space="preserve">Regulation </w:t>
            </w:r>
            <w:r w:rsidRPr="00A305AD">
              <w:rPr>
                <w:rFonts w:ascii="Times New Roman" w:hAnsi="Times New Roman"/>
                <w:szCs w:val="20"/>
                <w:lang w:eastAsia="de-DE"/>
              </w:rPr>
              <w:t>.</w:t>
            </w:r>
            <w:proofErr w:type="gramEnd"/>
          </w:p>
          <w:p w14:paraId="0A4FE434" w14:textId="54848E91"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Equity risk. The answer shall be the bucket number in Article 325ap (1)</w:t>
            </w:r>
            <w:r w:rsidR="00E536C2" w:rsidRPr="00A305AD">
              <w:rPr>
                <w:rFonts w:ascii="Times New Roman" w:hAnsi="Times New Roman"/>
                <w:szCs w:val="20"/>
                <w:lang w:eastAsia="de-DE"/>
              </w:rPr>
              <w:t>, Table 8</w:t>
            </w:r>
            <w:r w:rsidR="00C85B1C" w:rsidRPr="00A305AD">
              <w:rPr>
                <w:rFonts w:ascii="Times New Roman" w:hAnsi="Times New Roman"/>
                <w:szCs w:val="20"/>
                <w:lang w:eastAsia="de-DE"/>
              </w:rPr>
              <w:t>,</w:t>
            </w:r>
            <w:r w:rsidR="00155E54" w:rsidRPr="00A305AD">
              <w:rPr>
                <w:rFonts w:ascii="Times New Roman" w:hAnsi="Times New Roman"/>
                <w:szCs w:val="20"/>
                <w:lang w:eastAsia="de-DE"/>
              </w:rPr>
              <w:t xml:space="preserve"> of </w:t>
            </w:r>
            <w:r w:rsidR="00E536C2" w:rsidRPr="00A305AD">
              <w:rPr>
                <w:rFonts w:ascii="Times New Roman" w:hAnsi="Times New Roman"/>
                <w:szCs w:val="20"/>
                <w:lang w:eastAsia="de-DE"/>
              </w:rPr>
              <w:t xml:space="preserve">that </w:t>
            </w:r>
            <w:r w:rsidR="00155E54" w:rsidRPr="00A305AD">
              <w:rPr>
                <w:rFonts w:ascii="Times New Roman" w:hAnsi="Times New Roman"/>
                <w:szCs w:val="20"/>
                <w:lang w:eastAsia="de-DE"/>
              </w:rPr>
              <w:t>Regulation</w:t>
            </w:r>
            <w:r w:rsidRPr="00A305AD">
              <w:rPr>
                <w:rFonts w:ascii="Times New Roman" w:hAnsi="Times New Roman"/>
                <w:szCs w:val="20"/>
                <w:lang w:eastAsia="de-DE"/>
              </w:rPr>
              <w:t>.</w:t>
            </w:r>
          </w:p>
          <w:p w14:paraId="35F2591C" w14:textId="6B355474"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Commodity risk. The answer shall be the bucket number in Article 325as</w:t>
            </w:r>
            <w:r w:rsidR="006A2665" w:rsidRPr="00A305AD">
              <w:rPr>
                <w:rFonts w:ascii="Times New Roman" w:hAnsi="Times New Roman"/>
                <w:szCs w:val="20"/>
                <w:lang w:eastAsia="de-DE"/>
              </w:rPr>
              <w:t>, Table 9</w:t>
            </w:r>
            <w:r w:rsidR="00C85B1C" w:rsidRPr="00A305AD">
              <w:rPr>
                <w:rFonts w:ascii="Times New Roman" w:hAnsi="Times New Roman"/>
                <w:szCs w:val="20"/>
                <w:lang w:eastAsia="de-DE"/>
              </w:rPr>
              <w:t>,</w:t>
            </w:r>
            <w:r w:rsidR="00155E54" w:rsidRPr="00A305AD">
              <w:rPr>
                <w:rFonts w:ascii="Times New Roman" w:hAnsi="Times New Roman"/>
                <w:szCs w:val="20"/>
                <w:lang w:eastAsia="de-DE"/>
              </w:rPr>
              <w:t xml:space="preserve"> of </w:t>
            </w:r>
            <w:r w:rsidR="006A2665" w:rsidRPr="00A305AD">
              <w:rPr>
                <w:rFonts w:ascii="Times New Roman" w:hAnsi="Times New Roman"/>
                <w:szCs w:val="20"/>
                <w:lang w:eastAsia="de-DE"/>
              </w:rPr>
              <w:t xml:space="preserve">that </w:t>
            </w:r>
            <w:r w:rsidR="00155E54" w:rsidRPr="00A305AD">
              <w:rPr>
                <w:rFonts w:ascii="Times New Roman" w:hAnsi="Times New Roman"/>
                <w:szCs w:val="20"/>
                <w:lang w:eastAsia="de-DE"/>
              </w:rPr>
              <w:t>Regulation</w:t>
            </w:r>
            <w:r w:rsidRPr="00A305AD">
              <w:rPr>
                <w:rFonts w:ascii="Times New Roman" w:hAnsi="Times New Roman"/>
                <w:szCs w:val="20"/>
                <w:lang w:eastAsia="de-DE"/>
              </w:rPr>
              <w:t>.</w:t>
            </w:r>
          </w:p>
          <w:p w14:paraId="2D51662F" w14:textId="7777777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FX risk and the components Delta or Curvature. The answer shall the name of the currency (e.g. “USD”, the reported currency codes shall follow the ISO 4217 currency designation),</w:t>
            </w:r>
          </w:p>
          <w:p w14:paraId="26C9D8D7" w14:textId="7777777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lastRenderedPageBreak/>
              <w:t>FX risk and the component Vega. The answer shall be the name of the currency pair (e.g. “EUR_USD”, the reported currency codes shall follow the ISO 4217 currency designation).</w:t>
            </w:r>
          </w:p>
        </w:tc>
      </w:tr>
      <w:tr w:rsidR="00FD3588" w:rsidRPr="00A305AD" w14:paraId="734A9B3F" w14:textId="77777777" w:rsidTr="002D0ED2">
        <w:tc>
          <w:tcPr>
            <w:tcW w:w="1021" w:type="dxa"/>
            <w:shd w:val="clear" w:color="auto" w:fill="auto"/>
          </w:tcPr>
          <w:p w14:paraId="499916A6"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lastRenderedPageBreak/>
              <w:t>0040</w:t>
            </w:r>
          </w:p>
        </w:tc>
        <w:tc>
          <w:tcPr>
            <w:tcW w:w="1673" w:type="dxa"/>
          </w:tcPr>
          <w:p w14:paraId="1106C39C" w14:textId="797FB5A9"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Additional identifier</w:t>
            </w:r>
            <w:r w:rsidR="006C0D32" w:rsidRPr="00A305AD">
              <w:rPr>
                <w:rFonts w:ascii="Times New Roman" w:hAnsi="Times New Roman"/>
                <w:szCs w:val="20"/>
                <w:lang w:eastAsia="de-DE"/>
              </w:rPr>
              <w:t>1</w:t>
            </w:r>
            <w:r w:rsidRPr="00A305AD">
              <w:rPr>
                <w:rFonts w:ascii="Times New Roman" w:hAnsi="Times New Roman"/>
                <w:szCs w:val="20"/>
                <w:lang w:eastAsia="de-DE"/>
              </w:rPr>
              <w:br/>
            </w:r>
          </w:p>
        </w:tc>
        <w:tc>
          <w:tcPr>
            <w:tcW w:w="1842" w:type="dxa"/>
          </w:tcPr>
          <w:p w14:paraId="4B8B0153" w14:textId="4A6E4A84" w:rsidR="00FD3588" w:rsidRPr="00A305AD" w:rsidRDefault="00FD3588" w:rsidP="00FD3588">
            <w:pPr>
              <w:spacing w:before="0" w:after="0"/>
              <w:rPr>
                <w:rFonts w:ascii="Times New Roman" w:hAnsi="Times New Roman"/>
                <w:szCs w:val="20"/>
                <w:lang w:eastAsia="de-DE"/>
              </w:rPr>
            </w:pPr>
            <w:r w:rsidRPr="00A305AD">
              <w:rPr>
                <w:rFonts w:ascii="Times New Roman" w:hAnsi="Times New Roman"/>
                <w:szCs w:val="20"/>
                <w:lang w:eastAsia="de-DE"/>
              </w:rPr>
              <w:t>Article</w:t>
            </w:r>
            <w:r w:rsidR="00AB7EB6" w:rsidRPr="00A305AD">
              <w:rPr>
                <w:rFonts w:ascii="Times New Roman" w:hAnsi="Times New Roman"/>
                <w:szCs w:val="20"/>
                <w:lang w:eastAsia="de-DE"/>
              </w:rPr>
              <w:t>s</w:t>
            </w:r>
            <w:r w:rsidRPr="00A305AD">
              <w:rPr>
                <w:rFonts w:ascii="Times New Roman" w:hAnsi="Times New Roman"/>
                <w:szCs w:val="20"/>
                <w:lang w:eastAsia="de-DE"/>
              </w:rPr>
              <w:t xml:space="preserve"> 325l</w:t>
            </w:r>
            <w:r w:rsidR="0042492D" w:rsidRPr="00A305AD">
              <w:rPr>
                <w:rFonts w:ascii="Times New Roman" w:hAnsi="Times New Roman"/>
                <w:szCs w:val="20"/>
                <w:lang w:eastAsia="de-DE"/>
              </w:rPr>
              <w:t xml:space="preserve"> to</w:t>
            </w:r>
            <w:r w:rsidRPr="00A305AD">
              <w:rPr>
                <w:rFonts w:ascii="Times New Roman" w:hAnsi="Times New Roman"/>
                <w:szCs w:val="20"/>
                <w:lang w:eastAsia="de-DE"/>
              </w:rPr>
              <w:t xml:space="preserve"> 325q</w:t>
            </w:r>
            <w:r w:rsidR="00C85B1C" w:rsidRPr="00A305AD">
              <w:rPr>
                <w:rFonts w:ascii="Times New Roman" w:hAnsi="Times New Roman"/>
                <w:szCs w:val="20"/>
                <w:lang w:eastAsia="de-DE"/>
              </w:rPr>
              <w:t xml:space="preserve"> and</w:t>
            </w:r>
            <w:r w:rsidR="003550D4" w:rsidRPr="00A305AD">
              <w:rPr>
                <w:rFonts w:ascii="Times New Roman" w:hAnsi="Times New Roman"/>
                <w:szCs w:val="20"/>
                <w:lang w:eastAsia="de-DE"/>
              </w:rPr>
              <w:t xml:space="preserve"> 325ai</w:t>
            </w:r>
            <w:r w:rsidRPr="00A305AD">
              <w:rPr>
                <w:rFonts w:ascii="Times New Roman" w:hAnsi="Times New Roman"/>
                <w:szCs w:val="20"/>
                <w:lang w:eastAsia="de-DE"/>
              </w:rPr>
              <w:t xml:space="preserve"> of Regulation (EU) No 575/2013</w:t>
            </w:r>
          </w:p>
        </w:tc>
        <w:tc>
          <w:tcPr>
            <w:tcW w:w="9781" w:type="dxa"/>
          </w:tcPr>
          <w:p w14:paraId="2EBEBC33"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The following information distinguishing the risk factor at intra-bucket level shall be reported. Where the risk factor identifier selected in column 0020 corresponds to the risk class:</w:t>
            </w:r>
          </w:p>
          <w:p w14:paraId="6646AB58" w14:textId="515FC5AC"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General interest rate risk and the component Delta, the answer shall be the name of the risk-free curve or another corresponding unique identifier.</w:t>
            </w:r>
          </w:p>
          <w:p w14:paraId="40283F5D" w14:textId="7EEF0E96"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Credit spread risk for non-securitisation or the risk class credit spread risk for securitisation included in the alternative correlation trading portfolio (ACTP CSR), the answer shall be the </w:t>
            </w:r>
            <w:r w:rsidR="005F5292">
              <w:rPr>
                <w:rFonts w:ascii="Times New Roman" w:hAnsi="Times New Roman"/>
                <w:szCs w:val="20"/>
                <w:lang w:eastAsia="de-DE"/>
              </w:rPr>
              <w:t xml:space="preserve">LEI of the </w:t>
            </w:r>
            <w:r w:rsidRPr="00A305AD">
              <w:rPr>
                <w:rFonts w:ascii="Times New Roman" w:hAnsi="Times New Roman"/>
                <w:szCs w:val="20"/>
                <w:lang w:eastAsia="de-DE"/>
              </w:rPr>
              <w:t xml:space="preserve">issuer </w:t>
            </w:r>
            <w:r w:rsidR="003550D4" w:rsidRPr="00A305AD">
              <w:rPr>
                <w:rFonts w:ascii="Times New Roman" w:hAnsi="Times New Roman"/>
                <w:szCs w:val="20"/>
                <w:lang w:eastAsia="de-DE"/>
              </w:rPr>
              <w:t xml:space="preserve">and it shall be identical for any two reported sensitivities towards two risk factors that receive a correlation parameter </w:t>
            </w:r>
            <w:proofErr w:type="spellStart"/>
            <w:r w:rsidR="003550D4" w:rsidRPr="00A305AD">
              <w:rPr>
                <w:rFonts w:ascii="Times New Roman" w:hAnsi="Times New Roman"/>
                <w:szCs w:val="20"/>
                <w:lang w:eastAsia="de-DE"/>
              </w:rPr>
              <w:t>ρ</w:t>
            </w:r>
            <w:r w:rsidR="003550D4" w:rsidRPr="00A305AD">
              <w:rPr>
                <w:rFonts w:ascii="Times New Roman" w:hAnsi="Times New Roman"/>
                <w:szCs w:val="20"/>
                <w:vertAlign w:val="subscript"/>
                <w:lang w:eastAsia="de-DE"/>
              </w:rPr>
              <w:t>kl</w:t>
            </w:r>
            <w:proofErr w:type="spellEnd"/>
            <w:r w:rsidR="003550D4" w:rsidRPr="00A305AD">
              <w:rPr>
                <w:rFonts w:ascii="Times New Roman" w:hAnsi="Times New Roman"/>
                <w:szCs w:val="20"/>
                <w:vertAlign w:val="superscript"/>
                <w:lang w:eastAsia="de-DE"/>
              </w:rPr>
              <w:t xml:space="preserve">(name) </w:t>
            </w:r>
            <w:r w:rsidR="003550D4" w:rsidRPr="00A305AD">
              <w:rPr>
                <w:rFonts w:ascii="Times New Roman" w:hAnsi="Times New Roman"/>
                <w:szCs w:val="20"/>
                <w:lang w:eastAsia="de-DE"/>
              </w:rPr>
              <w:t>equal to 1</w:t>
            </w:r>
            <w:r w:rsidR="008A3067" w:rsidRPr="00A305AD">
              <w:rPr>
                <w:rFonts w:ascii="Times New Roman" w:hAnsi="Times New Roman"/>
                <w:szCs w:val="20"/>
                <w:lang w:eastAsia="de-DE"/>
              </w:rPr>
              <w:t xml:space="preserve"> in</w:t>
            </w:r>
            <w:r w:rsidR="003550D4" w:rsidRPr="00A305AD">
              <w:rPr>
                <w:rFonts w:ascii="Times New Roman" w:hAnsi="Times New Roman"/>
                <w:szCs w:val="20"/>
                <w:lang w:eastAsia="de-DE"/>
              </w:rPr>
              <w:t xml:space="preserve"> accord</w:t>
            </w:r>
            <w:r w:rsidR="008A3067" w:rsidRPr="00A305AD">
              <w:rPr>
                <w:rFonts w:ascii="Times New Roman" w:hAnsi="Times New Roman"/>
                <w:szCs w:val="20"/>
                <w:lang w:eastAsia="de-DE"/>
              </w:rPr>
              <w:t>ance with</w:t>
            </w:r>
            <w:r w:rsidR="003550D4" w:rsidRPr="00A305AD">
              <w:rPr>
                <w:rFonts w:ascii="Times New Roman" w:hAnsi="Times New Roman"/>
                <w:szCs w:val="20"/>
                <w:lang w:eastAsia="de-DE"/>
              </w:rPr>
              <w:t xml:space="preserve"> to Art</w:t>
            </w:r>
            <w:r w:rsidR="00C85B1C" w:rsidRPr="00A305AD">
              <w:rPr>
                <w:rFonts w:ascii="Times New Roman" w:hAnsi="Times New Roman"/>
                <w:szCs w:val="20"/>
                <w:lang w:eastAsia="de-DE"/>
              </w:rPr>
              <w:t>icle</w:t>
            </w:r>
            <w:r w:rsidR="003550D4" w:rsidRPr="00A305AD">
              <w:rPr>
                <w:rFonts w:ascii="Times New Roman" w:hAnsi="Times New Roman"/>
                <w:szCs w:val="20"/>
                <w:lang w:eastAsia="de-DE"/>
              </w:rPr>
              <w:t xml:space="preserve"> 325ai(1) of Regulation (EU) No 575/2013</w:t>
            </w:r>
            <w:r w:rsidRPr="00A305AD">
              <w:rPr>
                <w:rFonts w:ascii="Times New Roman" w:hAnsi="Times New Roman"/>
                <w:szCs w:val="20"/>
                <w:lang w:eastAsia="de-DE"/>
              </w:rPr>
              <w:t>.</w:t>
            </w:r>
          </w:p>
          <w:p w14:paraId="631397F1" w14:textId="7777777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Credit spread risk for securitisation not included in the alternative correlation trading portfolio (non-ACTP CSR), the answer shall be tranche name or another corresponding unique identifier.</w:t>
            </w:r>
          </w:p>
          <w:p w14:paraId="01B8EB7F" w14:textId="3A5E77B2"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Equity risk, the answer shall be the </w:t>
            </w:r>
            <w:r w:rsidR="005F5292" w:rsidRPr="005F5292">
              <w:rPr>
                <w:rFonts w:ascii="Times New Roman" w:hAnsi="Times New Roman"/>
                <w:szCs w:val="20"/>
                <w:lang w:eastAsia="de-DE"/>
              </w:rPr>
              <w:t>ISIN of the underlying instrument</w:t>
            </w:r>
            <w:r w:rsidRPr="00A305AD">
              <w:rPr>
                <w:rFonts w:ascii="Times New Roman" w:hAnsi="Times New Roman"/>
                <w:szCs w:val="20"/>
                <w:lang w:eastAsia="de-DE"/>
              </w:rPr>
              <w:t>.</w:t>
            </w:r>
          </w:p>
          <w:p w14:paraId="2E2F0CAD" w14:textId="77777777"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Commodity risk, the answer shall be the name of the commodity or another corresponding unique identifier.</w:t>
            </w:r>
          </w:p>
          <w:p w14:paraId="20E2521B" w14:textId="77777777" w:rsidR="00F11F78" w:rsidRPr="00A305AD" w:rsidRDefault="00F11F78" w:rsidP="00B75444">
            <w:pPr>
              <w:spacing w:before="0" w:after="0"/>
              <w:rPr>
                <w:rFonts w:ascii="Times New Roman" w:hAnsi="Times New Roman"/>
                <w:szCs w:val="20"/>
                <w:lang w:eastAsia="de-DE"/>
              </w:rPr>
            </w:pPr>
          </w:p>
          <w:p w14:paraId="2C70827C" w14:textId="7F4C23CA" w:rsidR="00FD3588" w:rsidRPr="00A305AD" w:rsidRDefault="007E3380" w:rsidP="00FD3588">
            <w:pPr>
              <w:spacing w:before="0" w:after="0"/>
              <w:ind w:left="33"/>
              <w:rPr>
                <w:rFonts w:ascii="Times New Roman" w:hAnsi="Times New Roman"/>
                <w:szCs w:val="20"/>
                <w:lang w:eastAsia="de-DE"/>
              </w:rPr>
            </w:pPr>
            <w:r w:rsidRPr="00A305AD">
              <w:rPr>
                <w:rFonts w:ascii="Times New Roman" w:hAnsi="Times New Roman"/>
                <w:szCs w:val="20"/>
                <w:lang w:eastAsia="de-DE"/>
              </w:rPr>
              <w:t xml:space="preserve">Where </w:t>
            </w:r>
            <w:r w:rsidR="00D56C2C" w:rsidRPr="00A305AD">
              <w:rPr>
                <w:rFonts w:ascii="Times New Roman" w:hAnsi="Times New Roman"/>
                <w:szCs w:val="20"/>
                <w:lang w:eastAsia="de-DE"/>
              </w:rPr>
              <w:t xml:space="preserve">none of </w:t>
            </w:r>
            <w:r w:rsidR="000F0213" w:rsidRPr="00A305AD">
              <w:rPr>
                <w:rFonts w:ascii="Times New Roman" w:hAnsi="Times New Roman"/>
                <w:szCs w:val="20"/>
                <w:lang w:eastAsia="de-DE"/>
              </w:rPr>
              <w:t>those</w:t>
            </w:r>
            <w:r w:rsidR="00D56C2C" w:rsidRPr="00A305AD">
              <w:rPr>
                <w:rFonts w:ascii="Times New Roman" w:hAnsi="Times New Roman"/>
                <w:szCs w:val="20"/>
                <w:lang w:eastAsia="de-DE"/>
              </w:rPr>
              <w:t xml:space="preserve"> cases applies, institutions shall report an explicit value (NULL) as not applicable.</w:t>
            </w:r>
          </w:p>
        </w:tc>
      </w:tr>
      <w:tr w:rsidR="00FD3588" w:rsidRPr="00A305AD" w14:paraId="44DEA5D2" w14:textId="77777777" w:rsidTr="002D0ED2">
        <w:tc>
          <w:tcPr>
            <w:tcW w:w="1021" w:type="dxa"/>
            <w:shd w:val="clear" w:color="auto" w:fill="auto"/>
          </w:tcPr>
          <w:p w14:paraId="469734FE" w14:textId="2112086A"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0060</w:t>
            </w:r>
          </w:p>
        </w:tc>
        <w:tc>
          <w:tcPr>
            <w:tcW w:w="1673" w:type="dxa"/>
          </w:tcPr>
          <w:p w14:paraId="31D8C1D3"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Risk sensitivity (Reporting currency results)</w:t>
            </w:r>
            <w:r w:rsidRPr="00A305AD">
              <w:rPr>
                <w:rFonts w:ascii="Times New Roman" w:hAnsi="Times New Roman"/>
                <w:szCs w:val="20"/>
                <w:lang w:eastAsia="de-DE"/>
              </w:rPr>
              <w:br/>
            </w:r>
          </w:p>
        </w:tc>
        <w:tc>
          <w:tcPr>
            <w:tcW w:w="1842" w:type="dxa"/>
          </w:tcPr>
          <w:p w14:paraId="6390956A" w14:textId="2043C96B" w:rsidR="00FD3588" w:rsidRPr="00A305AD" w:rsidRDefault="00FD3588" w:rsidP="008C091F">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d(</w:t>
            </w:r>
            <w:proofErr w:type="gramEnd"/>
            <w:r w:rsidRPr="00A305AD">
              <w:rPr>
                <w:rFonts w:ascii="Times New Roman" w:hAnsi="Times New Roman"/>
                <w:szCs w:val="20"/>
                <w:lang w:eastAsia="de-DE"/>
              </w:rPr>
              <w:t>2)</w:t>
            </w:r>
            <w:r w:rsidR="00911ECF" w:rsidRPr="00A305AD">
              <w:rPr>
                <w:rFonts w:ascii="Times New Roman" w:hAnsi="Times New Roman"/>
                <w:szCs w:val="20"/>
                <w:lang w:eastAsia="de-DE"/>
              </w:rPr>
              <w:t xml:space="preserve"> and Articles</w:t>
            </w:r>
            <w:r w:rsidRPr="00A305AD">
              <w:rPr>
                <w:rFonts w:ascii="Times New Roman" w:hAnsi="Times New Roman"/>
                <w:szCs w:val="20"/>
                <w:lang w:eastAsia="de-DE"/>
              </w:rPr>
              <w:t xml:space="preserve"> </w:t>
            </w:r>
            <w:r w:rsidR="00E10EE0" w:rsidRPr="00A305AD">
              <w:rPr>
                <w:rFonts w:ascii="Times New Roman" w:hAnsi="Times New Roman"/>
                <w:szCs w:val="20"/>
                <w:lang w:eastAsia="de-DE"/>
              </w:rPr>
              <w:t xml:space="preserve">325g, </w:t>
            </w:r>
            <w:r w:rsidRPr="00A305AD">
              <w:rPr>
                <w:rFonts w:ascii="Times New Roman" w:hAnsi="Times New Roman"/>
                <w:szCs w:val="20"/>
                <w:lang w:eastAsia="de-DE"/>
              </w:rPr>
              <w:t>325r, 325</w:t>
            </w:r>
            <w:proofErr w:type="gramStart"/>
            <w:r w:rsidRPr="00A305AD">
              <w:rPr>
                <w:rFonts w:ascii="Times New Roman" w:hAnsi="Times New Roman"/>
                <w:szCs w:val="20"/>
                <w:lang w:eastAsia="de-DE"/>
              </w:rPr>
              <w:t>s,</w:t>
            </w:r>
            <w:r w:rsidR="008C091F" w:rsidRPr="00A305AD">
              <w:rPr>
                <w:rFonts w:ascii="Times New Roman" w:hAnsi="Times New Roman"/>
                <w:szCs w:val="20"/>
                <w:lang w:eastAsia="de-DE"/>
              </w:rPr>
              <w:t xml:space="preserve">  325</w:t>
            </w:r>
            <w:proofErr w:type="gramEnd"/>
            <w:r w:rsidR="008C091F" w:rsidRPr="00A305AD">
              <w:rPr>
                <w:rFonts w:ascii="Times New Roman" w:hAnsi="Times New Roman"/>
                <w:szCs w:val="20"/>
                <w:lang w:eastAsia="de-DE"/>
              </w:rPr>
              <w:t>t</w:t>
            </w:r>
            <w:r w:rsidR="000F0213" w:rsidRPr="00A305AD">
              <w:rPr>
                <w:rFonts w:ascii="Times New Roman" w:hAnsi="Times New Roman"/>
                <w:szCs w:val="20"/>
                <w:lang w:eastAsia="de-DE"/>
              </w:rPr>
              <w:t xml:space="preserve"> and</w:t>
            </w:r>
            <w:r w:rsidR="009238AF" w:rsidRPr="00A305AD">
              <w:rPr>
                <w:rFonts w:ascii="Times New Roman" w:hAnsi="Times New Roman"/>
                <w:szCs w:val="20"/>
                <w:lang w:eastAsia="de-DE"/>
              </w:rPr>
              <w:t xml:space="preserve"> 325ax</w:t>
            </w:r>
            <w:r w:rsidRPr="00A305AD">
              <w:rPr>
                <w:rFonts w:ascii="Times New Roman" w:hAnsi="Times New Roman"/>
                <w:szCs w:val="20"/>
                <w:lang w:eastAsia="de-DE"/>
              </w:rPr>
              <w:t xml:space="preserve"> of Regulation (EU) No 575/2013</w:t>
            </w:r>
          </w:p>
        </w:tc>
        <w:tc>
          <w:tcPr>
            <w:tcW w:w="9781" w:type="dxa"/>
          </w:tcPr>
          <w:p w14:paraId="3CC0F493"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 xml:space="preserve">Risk sensitivities (delta / </w:t>
            </w:r>
            <w:proofErr w:type="spellStart"/>
            <w:r w:rsidRPr="00A305AD">
              <w:rPr>
                <w:rFonts w:ascii="Times New Roman" w:hAnsi="Times New Roman"/>
                <w:szCs w:val="20"/>
                <w:lang w:eastAsia="de-DE"/>
              </w:rPr>
              <w:t>vega</w:t>
            </w:r>
            <w:proofErr w:type="spellEnd"/>
            <w:r w:rsidRPr="00A305AD">
              <w:rPr>
                <w:rFonts w:ascii="Times New Roman" w:hAnsi="Times New Roman"/>
                <w:szCs w:val="20"/>
                <w:lang w:eastAsia="de-DE"/>
              </w:rPr>
              <w:t xml:space="preserve"> sensitivities and curvature risk positions) shall be reported at the level of each instrument for all relevant risk factors as specified in the columns 0020 to 0040. The values shall be reported in the institution’s reporting currency. Where the risk factor identifier selected in column 0020 corresponds to the:</w:t>
            </w:r>
          </w:p>
          <w:p w14:paraId="517388EA" w14:textId="27BC6112"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Delta risk component of the sensitivities-based method, the net sensitivity to the risk factor (</w:t>
            </w:r>
            <w:proofErr w:type="spellStart"/>
            <w:r w:rsidRPr="00A305AD">
              <w:rPr>
                <w:rFonts w:ascii="Times New Roman" w:hAnsi="Times New Roman"/>
                <w:szCs w:val="20"/>
                <w:lang w:eastAsia="de-DE"/>
              </w:rPr>
              <w:t>S</w:t>
            </w:r>
            <w:r w:rsidRPr="00A305AD">
              <w:rPr>
                <w:rFonts w:ascii="Times New Roman" w:hAnsi="Times New Roman"/>
                <w:szCs w:val="20"/>
                <w:vertAlign w:val="subscript"/>
                <w:lang w:eastAsia="de-DE"/>
              </w:rPr>
              <w:t>k</w:t>
            </w:r>
            <w:proofErr w:type="spellEnd"/>
            <w:r w:rsidRPr="00A305AD">
              <w:rPr>
                <w:rFonts w:ascii="Times New Roman" w:hAnsi="Times New Roman"/>
                <w:szCs w:val="20"/>
                <w:lang w:eastAsia="de-DE"/>
              </w:rPr>
              <w:t>) as specified in Art</w:t>
            </w:r>
            <w:r w:rsidR="005B6A1D" w:rsidRPr="00A305AD">
              <w:rPr>
                <w:rFonts w:ascii="Times New Roman" w:hAnsi="Times New Roman"/>
                <w:szCs w:val="20"/>
                <w:lang w:eastAsia="de-DE"/>
              </w:rPr>
              <w:t>icle</w:t>
            </w:r>
            <w:r w:rsidRPr="00A305AD">
              <w:rPr>
                <w:rFonts w:ascii="Times New Roman" w:hAnsi="Times New Roman"/>
                <w:szCs w:val="20"/>
                <w:lang w:eastAsia="de-DE"/>
              </w:rPr>
              <w:t xml:space="preserve"> 325r</w:t>
            </w:r>
            <w:r w:rsidR="00C650BF" w:rsidRPr="00A305AD">
              <w:rPr>
                <w:rFonts w:ascii="Times New Roman" w:hAnsi="Times New Roman"/>
                <w:szCs w:val="20"/>
                <w:lang w:eastAsia="de-DE"/>
              </w:rPr>
              <w:t xml:space="preserve"> of Regulation (EU) No 575/2013</w:t>
            </w:r>
            <w:r w:rsidRPr="00A305AD">
              <w:rPr>
                <w:rFonts w:ascii="Times New Roman" w:hAnsi="Times New Roman"/>
                <w:szCs w:val="20"/>
                <w:lang w:eastAsia="de-DE"/>
              </w:rPr>
              <w:t xml:space="preserve"> shall be reported.</w:t>
            </w:r>
            <w:r w:rsidR="008C091F" w:rsidRPr="00A305AD">
              <w:rPr>
                <w:rFonts w:ascii="Times New Roman" w:hAnsi="Times New Roman"/>
                <w:szCs w:val="20"/>
                <w:lang w:eastAsia="de-DE"/>
              </w:rPr>
              <w:t xml:space="preserve"> Where institutions have obtained permission from their competent authority to use alternative </w:t>
            </w:r>
            <w:r w:rsidR="001E5CE0" w:rsidRPr="00A305AD">
              <w:rPr>
                <w:rFonts w:ascii="Times New Roman" w:hAnsi="Times New Roman"/>
                <w:szCs w:val="20"/>
                <w:lang w:eastAsia="de-DE"/>
              </w:rPr>
              <w:t>calculations</w:t>
            </w:r>
            <w:r w:rsidR="008C091F" w:rsidRPr="00A305AD">
              <w:rPr>
                <w:rFonts w:ascii="Times New Roman" w:hAnsi="Times New Roman"/>
                <w:szCs w:val="20"/>
                <w:lang w:eastAsia="de-DE"/>
              </w:rPr>
              <w:t xml:space="preserve"> of delta risk sensitivities in accordance with Art</w:t>
            </w:r>
            <w:r w:rsidR="00091F03" w:rsidRPr="00A305AD">
              <w:rPr>
                <w:rFonts w:ascii="Times New Roman" w:hAnsi="Times New Roman"/>
                <w:szCs w:val="20"/>
                <w:lang w:eastAsia="de-DE"/>
              </w:rPr>
              <w:t>icle</w:t>
            </w:r>
            <w:r w:rsidR="008C091F" w:rsidRPr="00A305AD">
              <w:rPr>
                <w:rFonts w:ascii="Times New Roman" w:hAnsi="Times New Roman"/>
                <w:szCs w:val="20"/>
                <w:lang w:eastAsia="de-DE"/>
              </w:rPr>
              <w:t xml:space="preserve"> 325</w:t>
            </w:r>
            <w:proofErr w:type="gramStart"/>
            <w:r w:rsidR="008C091F" w:rsidRPr="00A305AD">
              <w:rPr>
                <w:rFonts w:ascii="Times New Roman" w:hAnsi="Times New Roman"/>
                <w:szCs w:val="20"/>
                <w:lang w:eastAsia="de-DE"/>
              </w:rPr>
              <w:t>t(</w:t>
            </w:r>
            <w:proofErr w:type="gramEnd"/>
            <w:r w:rsidR="008C091F" w:rsidRPr="00A305AD">
              <w:rPr>
                <w:rFonts w:ascii="Times New Roman" w:hAnsi="Times New Roman"/>
                <w:szCs w:val="20"/>
                <w:lang w:eastAsia="de-DE"/>
              </w:rPr>
              <w:t xml:space="preserve">5) of </w:t>
            </w:r>
            <w:r w:rsidR="00DB788F" w:rsidRPr="00A305AD">
              <w:rPr>
                <w:rFonts w:ascii="Times New Roman" w:hAnsi="Times New Roman"/>
                <w:szCs w:val="20"/>
                <w:lang w:eastAsia="de-DE"/>
              </w:rPr>
              <w:t>that Regulation</w:t>
            </w:r>
            <w:r w:rsidR="008C091F" w:rsidRPr="00A305AD">
              <w:rPr>
                <w:rFonts w:ascii="Times New Roman" w:hAnsi="Times New Roman"/>
                <w:szCs w:val="20"/>
                <w:lang w:eastAsia="de-DE"/>
              </w:rPr>
              <w:t>, they shall refer to these alternative definitions for the reporting.</w:t>
            </w:r>
          </w:p>
          <w:p w14:paraId="585846DB" w14:textId="20EA29E1" w:rsidR="00FD3588" w:rsidRPr="00A305AD" w:rsidRDefault="00FD3588" w:rsidP="00915309">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Vega risk component of the sensitivities-based method, the </w:t>
            </w:r>
            <w:proofErr w:type="spellStart"/>
            <w:r w:rsidRPr="00A305AD">
              <w:rPr>
                <w:rFonts w:ascii="Times New Roman" w:hAnsi="Times New Roman"/>
                <w:szCs w:val="20"/>
                <w:lang w:eastAsia="de-DE"/>
              </w:rPr>
              <w:t>vega</w:t>
            </w:r>
            <w:proofErr w:type="spellEnd"/>
            <w:r w:rsidRPr="00A305AD">
              <w:rPr>
                <w:rFonts w:ascii="Times New Roman" w:hAnsi="Times New Roman"/>
                <w:szCs w:val="20"/>
                <w:lang w:eastAsia="de-DE"/>
              </w:rPr>
              <w:t xml:space="preserve"> risk sensitivity of an option to a given risk factor (</w:t>
            </w:r>
            <w:proofErr w:type="spellStart"/>
            <w:r w:rsidRPr="00A305AD">
              <w:rPr>
                <w:rFonts w:ascii="Times New Roman" w:hAnsi="Times New Roman"/>
                <w:szCs w:val="20"/>
                <w:lang w:eastAsia="de-DE"/>
              </w:rPr>
              <w:t>S</w:t>
            </w:r>
            <w:r w:rsidRPr="00A305AD">
              <w:rPr>
                <w:rFonts w:ascii="Times New Roman" w:hAnsi="Times New Roman"/>
                <w:szCs w:val="20"/>
                <w:vertAlign w:val="subscript"/>
                <w:lang w:eastAsia="de-DE"/>
              </w:rPr>
              <w:t>k</w:t>
            </w:r>
            <w:proofErr w:type="spellEnd"/>
            <w:r w:rsidRPr="00A305AD">
              <w:rPr>
                <w:rFonts w:ascii="Times New Roman" w:hAnsi="Times New Roman"/>
                <w:szCs w:val="20"/>
                <w:lang w:eastAsia="de-DE"/>
              </w:rPr>
              <w:t xml:space="preserve">) as specified in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325s </w:t>
            </w:r>
            <w:r w:rsidR="00C650BF" w:rsidRPr="00A305AD">
              <w:rPr>
                <w:rFonts w:ascii="Times New Roman" w:hAnsi="Times New Roman"/>
                <w:szCs w:val="20"/>
                <w:lang w:eastAsia="de-DE"/>
              </w:rPr>
              <w:t>of</w:t>
            </w:r>
            <w:r w:rsidR="00DB788F" w:rsidRPr="00A305AD">
              <w:rPr>
                <w:rFonts w:ascii="Times New Roman" w:hAnsi="Times New Roman"/>
                <w:szCs w:val="20"/>
                <w:lang w:eastAsia="de-DE"/>
              </w:rPr>
              <w:t xml:space="preserve"> Regulation</w:t>
            </w:r>
            <w:r w:rsidR="00C650BF" w:rsidRPr="00A305AD">
              <w:rPr>
                <w:rFonts w:ascii="Times New Roman" w:hAnsi="Times New Roman"/>
                <w:szCs w:val="20"/>
                <w:lang w:eastAsia="de-DE"/>
              </w:rPr>
              <w:t xml:space="preserve"> </w:t>
            </w:r>
            <w:r w:rsidR="000F0213" w:rsidRPr="00A305AD">
              <w:rPr>
                <w:rFonts w:ascii="Times New Roman" w:hAnsi="Times New Roman"/>
                <w:szCs w:val="20"/>
                <w:lang w:eastAsia="de-DE"/>
              </w:rPr>
              <w:t xml:space="preserve">(EU) No 575/2013 </w:t>
            </w:r>
            <w:r w:rsidRPr="00A305AD">
              <w:rPr>
                <w:rFonts w:ascii="Times New Roman" w:hAnsi="Times New Roman"/>
                <w:szCs w:val="20"/>
                <w:lang w:eastAsia="de-DE"/>
              </w:rPr>
              <w:t>shall be reported.</w:t>
            </w:r>
            <w:r w:rsidR="008C091F" w:rsidRPr="00A305AD">
              <w:rPr>
                <w:rFonts w:ascii="Times New Roman" w:hAnsi="Times New Roman"/>
                <w:szCs w:val="20"/>
                <w:lang w:eastAsia="de-DE"/>
              </w:rPr>
              <w:t xml:space="preserve"> Where institutions have obtained permission from their competent authority to use alternative </w:t>
            </w:r>
            <w:r w:rsidR="00194671" w:rsidRPr="00A305AD">
              <w:rPr>
                <w:rFonts w:ascii="Times New Roman" w:hAnsi="Times New Roman"/>
                <w:szCs w:val="20"/>
                <w:lang w:eastAsia="de-DE"/>
              </w:rPr>
              <w:t>calculation</w:t>
            </w:r>
            <w:r w:rsidR="008C091F" w:rsidRPr="00A305AD">
              <w:rPr>
                <w:rFonts w:ascii="Times New Roman" w:hAnsi="Times New Roman"/>
                <w:szCs w:val="20"/>
                <w:lang w:eastAsia="de-DE"/>
              </w:rPr>
              <w:t xml:space="preserve">s of </w:t>
            </w:r>
            <w:proofErr w:type="spellStart"/>
            <w:r w:rsidR="008C091F" w:rsidRPr="00A305AD">
              <w:rPr>
                <w:rFonts w:ascii="Times New Roman" w:hAnsi="Times New Roman"/>
                <w:szCs w:val="20"/>
                <w:lang w:eastAsia="de-DE"/>
              </w:rPr>
              <w:t>vega</w:t>
            </w:r>
            <w:proofErr w:type="spellEnd"/>
            <w:r w:rsidR="008C091F" w:rsidRPr="00A305AD">
              <w:rPr>
                <w:rFonts w:ascii="Times New Roman" w:hAnsi="Times New Roman"/>
                <w:szCs w:val="20"/>
                <w:lang w:eastAsia="de-DE"/>
              </w:rPr>
              <w:t xml:space="preserve"> risk sensitivities in accordance with Art</w:t>
            </w:r>
            <w:r w:rsidR="00091F03" w:rsidRPr="00A305AD">
              <w:rPr>
                <w:rFonts w:ascii="Times New Roman" w:hAnsi="Times New Roman"/>
                <w:szCs w:val="20"/>
                <w:lang w:eastAsia="de-DE"/>
              </w:rPr>
              <w:t>icle</w:t>
            </w:r>
            <w:r w:rsidR="008C091F" w:rsidRPr="00A305AD">
              <w:rPr>
                <w:rFonts w:ascii="Times New Roman" w:hAnsi="Times New Roman"/>
                <w:szCs w:val="20"/>
                <w:lang w:eastAsia="de-DE"/>
              </w:rPr>
              <w:t xml:space="preserve"> 325</w:t>
            </w:r>
            <w:proofErr w:type="gramStart"/>
            <w:r w:rsidR="008C091F" w:rsidRPr="00A305AD">
              <w:rPr>
                <w:rFonts w:ascii="Times New Roman" w:hAnsi="Times New Roman"/>
                <w:szCs w:val="20"/>
                <w:lang w:eastAsia="de-DE"/>
              </w:rPr>
              <w:t>t(</w:t>
            </w:r>
            <w:proofErr w:type="gramEnd"/>
            <w:r w:rsidR="008C091F" w:rsidRPr="00A305AD">
              <w:rPr>
                <w:rFonts w:ascii="Times New Roman" w:hAnsi="Times New Roman"/>
                <w:szCs w:val="20"/>
                <w:lang w:eastAsia="de-DE"/>
              </w:rPr>
              <w:t xml:space="preserve">6) of </w:t>
            </w:r>
            <w:r w:rsidR="00DB788F" w:rsidRPr="00A305AD">
              <w:rPr>
                <w:rFonts w:ascii="Times New Roman" w:hAnsi="Times New Roman"/>
                <w:szCs w:val="20"/>
                <w:lang w:eastAsia="de-DE"/>
              </w:rPr>
              <w:t>that Regulation</w:t>
            </w:r>
            <w:r w:rsidR="008C091F" w:rsidRPr="00A305AD">
              <w:rPr>
                <w:rFonts w:ascii="Times New Roman" w:hAnsi="Times New Roman"/>
                <w:szCs w:val="20"/>
                <w:lang w:eastAsia="de-DE"/>
              </w:rPr>
              <w:t xml:space="preserve">, they shall refer to </w:t>
            </w:r>
            <w:r w:rsidR="000F0213" w:rsidRPr="00A305AD">
              <w:rPr>
                <w:rFonts w:ascii="Times New Roman" w:hAnsi="Times New Roman"/>
                <w:szCs w:val="20"/>
                <w:lang w:eastAsia="de-DE"/>
              </w:rPr>
              <w:t>those</w:t>
            </w:r>
            <w:r w:rsidR="008C091F" w:rsidRPr="00A305AD">
              <w:rPr>
                <w:rFonts w:ascii="Times New Roman" w:hAnsi="Times New Roman"/>
                <w:szCs w:val="20"/>
                <w:lang w:eastAsia="de-DE"/>
              </w:rPr>
              <w:t xml:space="preserve"> alternative </w:t>
            </w:r>
            <w:r w:rsidR="00194671" w:rsidRPr="00A305AD">
              <w:rPr>
                <w:rFonts w:ascii="Times New Roman" w:hAnsi="Times New Roman"/>
                <w:szCs w:val="20"/>
                <w:lang w:eastAsia="de-DE"/>
              </w:rPr>
              <w:t>calculation</w:t>
            </w:r>
            <w:r w:rsidR="008C091F" w:rsidRPr="00A305AD">
              <w:rPr>
                <w:rFonts w:ascii="Times New Roman" w:hAnsi="Times New Roman"/>
                <w:szCs w:val="20"/>
                <w:lang w:eastAsia="de-DE"/>
              </w:rPr>
              <w:t>s for the reporting.</w:t>
            </w:r>
            <w:r w:rsidR="00446211" w:rsidRPr="00A305AD">
              <w:rPr>
                <w:rFonts w:ascii="Times New Roman" w:hAnsi="Times New Roman"/>
                <w:szCs w:val="20"/>
                <w:lang w:eastAsia="de-DE"/>
              </w:rPr>
              <w:t xml:space="preserve"> Regardless of whether the </w:t>
            </w:r>
            <w:r w:rsidR="00194671" w:rsidRPr="00A305AD">
              <w:rPr>
                <w:rFonts w:ascii="Times New Roman" w:hAnsi="Times New Roman"/>
                <w:szCs w:val="20"/>
                <w:lang w:eastAsia="de-DE"/>
              </w:rPr>
              <w:t>calculation</w:t>
            </w:r>
            <w:r w:rsidR="00446211" w:rsidRPr="00A305AD">
              <w:rPr>
                <w:rFonts w:ascii="Times New Roman" w:hAnsi="Times New Roman"/>
                <w:szCs w:val="20"/>
                <w:lang w:eastAsia="de-DE"/>
              </w:rPr>
              <w:t xml:space="preserve"> of Art</w:t>
            </w:r>
            <w:r w:rsidR="00091F03" w:rsidRPr="00A305AD">
              <w:rPr>
                <w:rFonts w:ascii="Times New Roman" w:hAnsi="Times New Roman"/>
                <w:szCs w:val="20"/>
                <w:lang w:eastAsia="de-DE"/>
              </w:rPr>
              <w:t>icle</w:t>
            </w:r>
            <w:r w:rsidR="00446211" w:rsidRPr="00A305AD">
              <w:rPr>
                <w:rFonts w:ascii="Times New Roman" w:hAnsi="Times New Roman"/>
                <w:szCs w:val="20"/>
                <w:lang w:eastAsia="de-DE"/>
              </w:rPr>
              <w:t xml:space="preserve"> 325s or an alternative </w:t>
            </w:r>
            <w:r w:rsidR="00194671" w:rsidRPr="00A305AD">
              <w:rPr>
                <w:rFonts w:ascii="Times New Roman" w:hAnsi="Times New Roman"/>
                <w:szCs w:val="20"/>
                <w:lang w:eastAsia="de-DE"/>
              </w:rPr>
              <w:t>calculation</w:t>
            </w:r>
            <w:r w:rsidR="00446211" w:rsidRPr="00A305AD">
              <w:rPr>
                <w:rFonts w:ascii="Times New Roman" w:hAnsi="Times New Roman"/>
                <w:szCs w:val="20"/>
                <w:lang w:eastAsia="de-DE"/>
              </w:rPr>
              <w:t xml:space="preserve"> in accordance with Art</w:t>
            </w:r>
            <w:r w:rsidR="00091F03" w:rsidRPr="00A305AD">
              <w:rPr>
                <w:rFonts w:ascii="Times New Roman" w:hAnsi="Times New Roman"/>
                <w:szCs w:val="20"/>
                <w:lang w:eastAsia="de-DE"/>
              </w:rPr>
              <w:t>icle</w:t>
            </w:r>
            <w:r w:rsidR="00446211" w:rsidRPr="00A305AD">
              <w:rPr>
                <w:rFonts w:ascii="Times New Roman" w:hAnsi="Times New Roman"/>
                <w:szCs w:val="20"/>
                <w:lang w:eastAsia="de-DE"/>
              </w:rPr>
              <w:t xml:space="preserve"> 325</w:t>
            </w:r>
            <w:proofErr w:type="gramStart"/>
            <w:r w:rsidR="00446211" w:rsidRPr="00A305AD">
              <w:rPr>
                <w:rFonts w:ascii="Times New Roman" w:hAnsi="Times New Roman"/>
                <w:szCs w:val="20"/>
                <w:lang w:eastAsia="de-DE"/>
              </w:rPr>
              <w:t>t(</w:t>
            </w:r>
            <w:proofErr w:type="gramEnd"/>
            <w:r w:rsidR="00446211" w:rsidRPr="00A305AD">
              <w:rPr>
                <w:rFonts w:ascii="Times New Roman" w:hAnsi="Times New Roman"/>
                <w:szCs w:val="20"/>
                <w:lang w:eastAsia="de-DE"/>
              </w:rPr>
              <w:t xml:space="preserve">6) of </w:t>
            </w:r>
            <w:r w:rsidR="00571B34" w:rsidRPr="00A305AD">
              <w:rPr>
                <w:rFonts w:ascii="Times New Roman" w:hAnsi="Times New Roman"/>
                <w:szCs w:val="20"/>
                <w:lang w:eastAsia="de-DE"/>
              </w:rPr>
              <w:t xml:space="preserve">that </w:t>
            </w:r>
            <w:r w:rsidR="00446211" w:rsidRPr="00A305AD">
              <w:rPr>
                <w:rFonts w:ascii="Times New Roman" w:hAnsi="Times New Roman"/>
                <w:szCs w:val="20"/>
                <w:lang w:eastAsia="de-DE"/>
              </w:rPr>
              <w:t>Regulation is used by the institution, the sensitivity shall be reported after weighting it by the corresponding implied volatility.</w:t>
            </w:r>
          </w:p>
          <w:p w14:paraId="5D224445" w14:textId="5255723B" w:rsidR="008C091F" w:rsidRPr="00A305AD" w:rsidRDefault="00FD3588" w:rsidP="008C091F">
            <w:pPr>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Curvature risk component of the sensitivities-based method, the upward net curvature risk position of that risk factor (</w:t>
            </w:r>
            <w:proofErr w:type="spellStart"/>
            <w:r w:rsidRPr="00A305AD">
              <w:rPr>
                <w:rFonts w:ascii="Times New Roman" w:hAnsi="Times New Roman"/>
                <w:szCs w:val="20"/>
                <w:lang w:eastAsia="de-DE"/>
              </w:rPr>
              <w:t>CVR</w:t>
            </w:r>
            <w:r w:rsidRPr="00A305AD">
              <w:rPr>
                <w:rFonts w:ascii="Times New Roman" w:hAnsi="Times New Roman"/>
                <w:szCs w:val="20"/>
                <w:vertAlign w:val="subscript"/>
                <w:lang w:eastAsia="de-DE"/>
              </w:rPr>
              <w:t>k</w:t>
            </w:r>
            <w:proofErr w:type="spellEnd"/>
            <w:r w:rsidRPr="00A305AD">
              <w:rPr>
                <w:rFonts w:ascii="Times New Roman" w:hAnsi="Times New Roman"/>
                <w:szCs w:val="20"/>
                <w:vertAlign w:val="superscript"/>
                <w:lang w:eastAsia="de-DE"/>
              </w:rPr>
              <w:t>+</w:t>
            </w:r>
            <w:r w:rsidRPr="00A305AD">
              <w:rPr>
                <w:rFonts w:ascii="Times New Roman" w:hAnsi="Times New Roman"/>
                <w:szCs w:val="20"/>
                <w:lang w:eastAsia="de-DE"/>
              </w:rPr>
              <w:t>) or the downward net curvature risk position of that risk factor (</w:t>
            </w:r>
            <w:proofErr w:type="spellStart"/>
            <w:r w:rsidRPr="00A305AD">
              <w:rPr>
                <w:rFonts w:ascii="Times New Roman" w:hAnsi="Times New Roman"/>
                <w:szCs w:val="20"/>
                <w:lang w:eastAsia="de-DE"/>
              </w:rPr>
              <w:t>CVR</w:t>
            </w:r>
            <w:r w:rsidRPr="00A305AD">
              <w:rPr>
                <w:rFonts w:ascii="Times New Roman" w:hAnsi="Times New Roman"/>
                <w:szCs w:val="20"/>
                <w:vertAlign w:val="subscript"/>
                <w:lang w:eastAsia="de-DE"/>
              </w:rPr>
              <w:t>k</w:t>
            </w:r>
            <w:proofErr w:type="spellEnd"/>
            <w:r w:rsidRPr="00A305AD">
              <w:rPr>
                <w:rFonts w:ascii="Times New Roman" w:hAnsi="Times New Roman"/>
                <w:szCs w:val="20"/>
                <w:vertAlign w:val="superscript"/>
                <w:lang w:eastAsia="de-DE"/>
              </w:rPr>
              <w:t>-</w:t>
            </w:r>
            <w:r w:rsidRPr="00A305AD">
              <w:rPr>
                <w:rFonts w:ascii="Times New Roman" w:hAnsi="Times New Roman"/>
                <w:szCs w:val="20"/>
                <w:lang w:eastAsia="de-DE"/>
              </w:rPr>
              <w:t xml:space="preserve">) as specified in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325g</w:t>
            </w:r>
            <w:r w:rsidR="009C62EB" w:rsidRPr="00A305AD">
              <w:rPr>
                <w:rFonts w:ascii="Times New Roman" w:hAnsi="Times New Roman"/>
                <w:szCs w:val="20"/>
                <w:lang w:eastAsia="de-DE"/>
              </w:rPr>
              <w:t xml:space="preserve"> of Regulation</w:t>
            </w:r>
            <w:r w:rsidR="000F0213" w:rsidRPr="00A305AD">
              <w:rPr>
                <w:rFonts w:ascii="Times New Roman" w:hAnsi="Times New Roman"/>
                <w:szCs w:val="20"/>
                <w:lang w:eastAsia="de-DE"/>
              </w:rPr>
              <w:t xml:space="preserve"> (EU) No 575/</w:t>
            </w:r>
            <w:proofErr w:type="gramStart"/>
            <w:r w:rsidR="000F0213" w:rsidRPr="00A305AD">
              <w:rPr>
                <w:rFonts w:ascii="Times New Roman" w:hAnsi="Times New Roman"/>
                <w:szCs w:val="20"/>
                <w:lang w:eastAsia="de-DE"/>
              </w:rPr>
              <w:t xml:space="preserve">2013 </w:t>
            </w:r>
            <w:r w:rsidR="009C62EB" w:rsidRPr="00A305AD">
              <w:rPr>
                <w:rFonts w:ascii="Times New Roman" w:hAnsi="Times New Roman"/>
                <w:szCs w:val="20"/>
                <w:lang w:eastAsia="de-DE"/>
              </w:rPr>
              <w:t xml:space="preserve"> </w:t>
            </w:r>
            <w:r w:rsidRPr="00A305AD">
              <w:rPr>
                <w:rFonts w:ascii="Times New Roman" w:hAnsi="Times New Roman"/>
                <w:szCs w:val="20"/>
                <w:lang w:eastAsia="de-DE"/>
              </w:rPr>
              <w:t>shall</w:t>
            </w:r>
            <w:proofErr w:type="gramEnd"/>
            <w:r w:rsidRPr="00A305AD">
              <w:rPr>
                <w:rFonts w:ascii="Times New Roman" w:hAnsi="Times New Roman"/>
                <w:szCs w:val="20"/>
                <w:lang w:eastAsia="de-DE"/>
              </w:rPr>
              <w:t xml:space="preserve"> be reported.</w:t>
            </w:r>
          </w:p>
          <w:p w14:paraId="091D97C9" w14:textId="77777777" w:rsidR="00400C6C" w:rsidRPr="00A305AD" w:rsidRDefault="00400C6C" w:rsidP="00832D1A">
            <w:pPr>
              <w:spacing w:before="0" w:after="0"/>
              <w:rPr>
                <w:rFonts w:ascii="Times New Roman" w:hAnsi="Times New Roman"/>
                <w:szCs w:val="20"/>
                <w:lang w:eastAsia="de-DE"/>
              </w:rPr>
            </w:pPr>
          </w:p>
          <w:p w14:paraId="5B854F11" w14:textId="622F4879" w:rsidR="009B1697" w:rsidRPr="00A305AD" w:rsidRDefault="009B1697" w:rsidP="00832D1A">
            <w:pPr>
              <w:spacing w:before="0" w:after="0"/>
              <w:rPr>
                <w:rFonts w:ascii="Times New Roman" w:hAnsi="Times New Roman"/>
                <w:szCs w:val="20"/>
                <w:lang w:eastAsia="de-DE"/>
              </w:rPr>
            </w:pPr>
            <w:r w:rsidRPr="00A305AD">
              <w:rPr>
                <w:rFonts w:ascii="Times New Roman" w:hAnsi="Times New Roman"/>
                <w:szCs w:val="20"/>
                <w:lang w:eastAsia="de-DE"/>
              </w:rPr>
              <w:t xml:space="preserve">The reported figure shall be expressed as a decimal with a minimum precision of </w:t>
            </w:r>
            <w:r w:rsidR="004F14C4" w:rsidRPr="00A305AD">
              <w:rPr>
                <w:rFonts w:ascii="Times New Roman" w:hAnsi="Times New Roman"/>
                <w:szCs w:val="20"/>
                <w:lang w:eastAsia="de-DE"/>
              </w:rPr>
              <w:t xml:space="preserve">two </w:t>
            </w:r>
            <w:r w:rsidRPr="00A305AD">
              <w:rPr>
                <w:rFonts w:ascii="Times New Roman" w:hAnsi="Times New Roman"/>
                <w:szCs w:val="20"/>
                <w:lang w:eastAsia="de-DE"/>
              </w:rPr>
              <w:t>decimal places.</w:t>
            </w:r>
          </w:p>
          <w:p w14:paraId="75C94165" w14:textId="7286B88F" w:rsidR="008C091F" w:rsidRPr="00A305AD" w:rsidRDefault="00FD3588" w:rsidP="008C091F">
            <w:pPr>
              <w:spacing w:before="0" w:after="0"/>
              <w:ind w:left="33"/>
              <w:rPr>
                <w:rFonts w:ascii="Times New Roman" w:hAnsi="Times New Roman"/>
                <w:szCs w:val="20"/>
                <w:lang w:eastAsia="de-DE"/>
              </w:rPr>
            </w:pPr>
            <w:r w:rsidRPr="00A305AD">
              <w:rPr>
                <w:rFonts w:ascii="Times New Roman" w:hAnsi="Times New Roman"/>
                <w:szCs w:val="20"/>
                <w:lang w:eastAsia="de-DE"/>
              </w:rPr>
              <w:t xml:space="preserve">Zero values shall be reported only where the result of the calculation is </w:t>
            </w:r>
            <w:proofErr w:type="gramStart"/>
            <w:r w:rsidRPr="00A305AD">
              <w:rPr>
                <w:rFonts w:ascii="Times New Roman" w:hAnsi="Times New Roman"/>
                <w:szCs w:val="20"/>
                <w:lang w:eastAsia="de-DE"/>
              </w:rPr>
              <w:t>actually zero</w:t>
            </w:r>
            <w:proofErr w:type="gramEnd"/>
            <w:r w:rsidRPr="00A305AD">
              <w:rPr>
                <w:rFonts w:ascii="Times New Roman" w:hAnsi="Times New Roman"/>
                <w:szCs w:val="20"/>
                <w:lang w:eastAsia="de-DE"/>
              </w:rPr>
              <w:t>.</w:t>
            </w:r>
          </w:p>
        </w:tc>
      </w:tr>
      <w:tr w:rsidR="00FD3588" w:rsidRPr="00A305AD" w14:paraId="07A7E2C5" w14:textId="77777777" w:rsidTr="002D0ED2">
        <w:tc>
          <w:tcPr>
            <w:tcW w:w="1021" w:type="dxa"/>
            <w:shd w:val="clear" w:color="auto" w:fill="auto"/>
          </w:tcPr>
          <w:p w14:paraId="2C8C32F2" w14:textId="4BD98A0C"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0070</w:t>
            </w:r>
          </w:p>
        </w:tc>
        <w:tc>
          <w:tcPr>
            <w:tcW w:w="1673" w:type="dxa"/>
          </w:tcPr>
          <w:p w14:paraId="198B3699"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Reporting currency</w:t>
            </w:r>
          </w:p>
          <w:p w14:paraId="0CBA4667" w14:textId="77777777" w:rsidR="00FD3588" w:rsidRPr="00A305AD" w:rsidRDefault="00FD3588" w:rsidP="00FD3588">
            <w:pPr>
              <w:spacing w:before="0" w:after="0"/>
              <w:ind w:left="33"/>
              <w:rPr>
                <w:rFonts w:ascii="Times New Roman" w:hAnsi="Times New Roman"/>
                <w:szCs w:val="20"/>
                <w:lang w:eastAsia="de-DE"/>
              </w:rPr>
            </w:pPr>
          </w:p>
        </w:tc>
        <w:tc>
          <w:tcPr>
            <w:tcW w:w="1842" w:type="dxa"/>
          </w:tcPr>
          <w:p w14:paraId="612BA772" w14:textId="77777777" w:rsidR="00FD3588" w:rsidRPr="00A305AD" w:rsidRDefault="00FD3588" w:rsidP="00FD3588">
            <w:pPr>
              <w:spacing w:before="0" w:after="0"/>
              <w:ind w:left="33"/>
              <w:rPr>
                <w:rFonts w:ascii="Times New Roman" w:hAnsi="Times New Roman"/>
                <w:szCs w:val="20"/>
                <w:lang w:eastAsia="de-DE"/>
              </w:rPr>
            </w:pPr>
          </w:p>
        </w:tc>
        <w:tc>
          <w:tcPr>
            <w:tcW w:w="9781" w:type="dxa"/>
          </w:tcPr>
          <w:p w14:paraId="62C3ABEF"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The name of the reporting currency of the institution shall be reported (the reported value shall follow the ISO 4217 currency designation, e.g. “EUR”).</w:t>
            </w:r>
          </w:p>
        </w:tc>
      </w:tr>
      <w:tr w:rsidR="00FD3588" w:rsidRPr="00A305AD" w14:paraId="0C894D98" w14:textId="77777777" w:rsidTr="002D0ED2">
        <w:tc>
          <w:tcPr>
            <w:tcW w:w="1021" w:type="dxa"/>
            <w:shd w:val="clear" w:color="auto" w:fill="auto"/>
          </w:tcPr>
          <w:p w14:paraId="4EB3451B" w14:textId="7391C965"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0080</w:t>
            </w:r>
          </w:p>
        </w:tc>
        <w:tc>
          <w:tcPr>
            <w:tcW w:w="1673" w:type="dxa"/>
          </w:tcPr>
          <w:p w14:paraId="4E6EF6B9" w14:textId="67983881"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 xml:space="preserve">Risk sensitivity (EBA </w:t>
            </w:r>
            <w:r w:rsidR="00915309" w:rsidRPr="00A305AD">
              <w:rPr>
                <w:rFonts w:ascii="Times New Roman" w:hAnsi="Times New Roman"/>
                <w:szCs w:val="20"/>
                <w:lang w:eastAsia="de-DE"/>
              </w:rPr>
              <w:t xml:space="preserve">portfolio </w:t>
            </w:r>
            <w:r w:rsidRPr="00A305AD">
              <w:rPr>
                <w:rFonts w:ascii="Times New Roman" w:hAnsi="Times New Roman"/>
                <w:szCs w:val="20"/>
                <w:lang w:eastAsia="de-DE"/>
              </w:rPr>
              <w:t>currency results)</w:t>
            </w:r>
          </w:p>
          <w:p w14:paraId="11FBEFDA" w14:textId="77777777" w:rsidR="00FD3588" w:rsidRPr="00A305AD" w:rsidRDefault="00FD3588" w:rsidP="00FD3588">
            <w:pPr>
              <w:spacing w:before="0" w:after="0"/>
              <w:ind w:left="33"/>
              <w:rPr>
                <w:rFonts w:ascii="Times New Roman" w:hAnsi="Times New Roman"/>
                <w:szCs w:val="20"/>
                <w:lang w:eastAsia="de-DE"/>
              </w:rPr>
            </w:pPr>
          </w:p>
        </w:tc>
        <w:tc>
          <w:tcPr>
            <w:tcW w:w="1842" w:type="dxa"/>
          </w:tcPr>
          <w:p w14:paraId="092D2D1B" w14:textId="607804F1" w:rsidR="00FD3588" w:rsidRPr="00A305AD" w:rsidRDefault="0024729C" w:rsidP="0024729C">
            <w:pPr>
              <w:spacing w:before="0" w:after="0"/>
              <w:ind w:left="33"/>
              <w:jc w:val="left"/>
              <w:rPr>
                <w:rFonts w:ascii="Times New Roman" w:hAnsi="Times New Roman"/>
                <w:szCs w:val="20"/>
                <w:lang w:eastAsia="de-DE"/>
              </w:rPr>
            </w:pPr>
            <w:r w:rsidRPr="00A305AD">
              <w:rPr>
                <w:rFonts w:ascii="Times New Roman" w:hAnsi="Times New Roman"/>
                <w:szCs w:val="20"/>
                <w:lang w:eastAsia="de-DE"/>
              </w:rPr>
              <w:t xml:space="preserve"> </w:t>
            </w:r>
            <w:r w:rsidR="00CF7106" w:rsidRPr="00A305AD">
              <w:rPr>
                <w:rFonts w:ascii="Times New Roman" w:hAnsi="Times New Roman"/>
                <w:szCs w:val="20"/>
                <w:lang w:eastAsia="de-DE"/>
              </w:rPr>
              <w:t>Sections 3 and 4</w:t>
            </w:r>
            <w:r w:rsidR="005D754C" w:rsidRPr="00A305AD">
              <w:rPr>
                <w:rFonts w:ascii="Times New Roman" w:hAnsi="Times New Roman"/>
                <w:szCs w:val="20"/>
                <w:lang w:eastAsia="de-DE"/>
              </w:rPr>
              <w:t xml:space="preserve"> of Annex V</w:t>
            </w:r>
            <w:r w:rsidR="00CF7106" w:rsidRPr="00A305AD">
              <w:rPr>
                <w:rFonts w:ascii="Times New Roman" w:hAnsi="Times New Roman"/>
                <w:szCs w:val="20"/>
                <w:lang w:eastAsia="de-DE"/>
              </w:rPr>
              <w:t xml:space="preserve"> </w:t>
            </w:r>
            <w:r w:rsidRPr="00A305AD">
              <w:rPr>
                <w:rFonts w:ascii="Times New Roman" w:hAnsi="Times New Roman"/>
                <w:szCs w:val="20"/>
                <w:lang w:eastAsia="de-DE"/>
              </w:rPr>
              <w:t xml:space="preserve">to this Regulation </w:t>
            </w:r>
            <w:r w:rsidR="00FD3588" w:rsidRPr="00A305AD">
              <w:rPr>
                <w:rFonts w:ascii="Times New Roman" w:hAnsi="Times New Roman"/>
                <w:szCs w:val="20"/>
                <w:lang w:eastAsia="de-DE"/>
              </w:rPr>
              <w:t>and</w:t>
            </w:r>
            <w:r w:rsidR="00FD3588" w:rsidRPr="00A305AD">
              <w:rPr>
                <w:rFonts w:ascii="Times New Roman" w:hAnsi="Times New Roman"/>
                <w:szCs w:val="20"/>
                <w:lang w:eastAsia="de-DE"/>
              </w:rPr>
              <w:br/>
              <w:t>Article 325</w:t>
            </w:r>
            <w:proofErr w:type="gramStart"/>
            <w:r w:rsidR="00FD3588" w:rsidRPr="00A305AD">
              <w:rPr>
                <w:rFonts w:ascii="Times New Roman" w:hAnsi="Times New Roman"/>
                <w:szCs w:val="20"/>
                <w:lang w:eastAsia="de-DE"/>
              </w:rPr>
              <w:t>d(</w:t>
            </w:r>
            <w:proofErr w:type="gramEnd"/>
            <w:r w:rsidR="00FD3588" w:rsidRPr="00A305AD">
              <w:rPr>
                <w:rFonts w:ascii="Times New Roman" w:hAnsi="Times New Roman"/>
                <w:szCs w:val="20"/>
                <w:lang w:eastAsia="de-DE"/>
              </w:rPr>
              <w:t>2)</w:t>
            </w:r>
            <w:r w:rsidRPr="00A305AD">
              <w:rPr>
                <w:rFonts w:ascii="Times New Roman" w:hAnsi="Times New Roman"/>
                <w:szCs w:val="20"/>
                <w:lang w:eastAsia="de-DE"/>
              </w:rPr>
              <w:t xml:space="preserve"> and Articles </w:t>
            </w:r>
            <w:r w:rsidR="002D0ED2" w:rsidRPr="00A305AD">
              <w:rPr>
                <w:rFonts w:ascii="Times New Roman" w:hAnsi="Times New Roman"/>
                <w:szCs w:val="20"/>
                <w:lang w:eastAsia="de-DE"/>
              </w:rPr>
              <w:t xml:space="preserve">325g, </w:t>
            </w:r>
            <w:r w:rsidR="00FD3588" w:rsidRPr="00A305AD">
              <w:rPr>
                <w:rFonts w:ascii="Times New Roman" w:hAnsi="Times New Roman"/>
                <w:szCs w:val="20"/>
                <w:lang w:eastAsia="de-DE"/>
              </w:rPr>
              <w:t>325r, 325s</w:t>
            </w:r>
            <w:proofErr w:type="gramStart"/>
            <w:r w:rsidR="00FD3588" w:rsidRPr="00A305AD">
              <w:rPr>
                <w:rFonts w:ascii="Times New Roman" w:hAnsi="Times New Roman"/>
                <w:szCs w:val="20"/>
                <w:lang w:eastAsia="de-DE"/>
              </w:rPr>
              <w:t xml:space="preserve">, </w:t>
            </w:r>
            <w:r w:rsidR="008C091F" w:rsidRPr="00A305AD">
              <w:rPr>
                <w:rFonts w:ascii="Times New Roman" w:hAnsi="Times New Roman"/>
                <w:szCs w:val="20"/>
                <w:lang w:eastAsia="de-DE"/>
              </w:rPr>
              <w:t>,</w:t>
            </w:r>
            <w:proofErr w:type="gramEnd"/>
            <w:r w:rsidR="008C091F" w:rsidRPr="00A305AD">
              <w:rPr>
                <w:rFonts w:ascii="Times New Roman" w:hAnsi="Times New Roman"/>
                <w:szCs w:val="20"/>
                <w:lang w:eastAsia="de-DE"/>
              </w:rPr>
              <w:t xml:space="preserve"> 325t</w:t>
            </w:r>
            <w:r w:rsidR="000F0213" w:rsidRPr="00A305AD">
              <w:rPr>
                <w:rFonts w:ascii="Times New Roman" w:hAnsi="Times New Roman"/>
                <w:szCs w:val="20"/>
                <w:lang w:eastAsia="de-DE"/>
              </w:rPr>
              <w:t xml:space="preserve"> and</w:t>
            </w:r>
            <w:r w:rsidR="009238AF" w:rsidRPr="00A305AD">
              <w:rPr>
                <w:rFonts w:ascii="Times New Roman" w:hAnsi="Times New Roman"/>
                <w:szCs w:val="20"/>
                <w:lang w:eastAsia="de-DE"/>
              </w:rPr>
              <w:t xml:space="preserve"> 325ax</w:t>
            </w:r>
            <w:r w:rsidR="00FD3588" w:rsidRPr="00A305AD">
              <w:rPr>
                <w:rFonts w:ascii="Times New Roman" w:hAnsi="Times New Roman"/>
                <w:szCs w:val="20"/>
                <w:lang w:eastAsia="de-DE"/>
              </w:rPr>
              <w:t xml:space="preserve"> of Regulation (EU) No 575/2013</w:t>
            </w:r>
          </w:p>
        </w:tc>
        <w:tc>
          <w:tcPr>
            <w:tcW w:w="9781" w:type="dxa"/>
          </w:tcPr>
          <w:p w14:paraId="25280D0C" w14:textId="77627C65" w:rsidR="00054C74" w:rsidRPr="00A305AD" w:rsidRDefault="00FD3588" w:rsidP="00716F99">
            <w:pPr>
              <w:spacing w:before="0" w:after="0"/>
              <w:ind w:left="33"/>
              <w:rPr>
                <w:rFonts w:ascii="Times New Roman" w:hAnsi="Times New Roman"/>
                <w:szCs w:val="20"/>
                <w:lang w:eastAsia="de-DE"/>
              </w:rPr>
            </w:pPr>
            <w:r w:rsidRPr="00A305AD">
              <w:rPr>
                <w:rFonts w:ascii="Times New Roman" w:hAnsi="Times New Roman"/>
                <w:szCs w:val="20"/>
                <w:lang w:eastAsia="de-DE"/>
              </w:rPr>
              <w:t xml:space="preserve">The values shall be reported following the instructions for column 0060 but </w:t>
            </w:r>
            <w:r w:rsidR="00054C74" w:rsidRPr="00A305AD">
              <w:rPr>
                <w:rFonts w:ascii="Times New Roman" w:hAnsi="Times New Roman"/>
                <w:szCs w:val="20"/>
                <w:lang w:eastAsia="de-DE"/>
              </w:rPr>
              <w:t xml:space="preserve">translated at </w:t>
            </w:r>
            <w:r w:rsidR="007E5F99" w:rsidRPr="00A305AD">
              <w:rPr>
                <w:rFonts w:ascii="Times New Roman" w:hAnsi="Times New Roman"/>
                <w:szCs w:val="20"/>
                <w:lang w:eastAsia="de-DE"/>
              </w:rPr>
              <w:t xml:space="preserve">the </w:t>
            </w:r>
            <w:r w:rsidR="00E420B8" w:rsidRPr="00A305AD">
              <w:rPr>
                <w:rFonts w:ascii="Times New Roman" w:hAnsi="Times New Roman"/>
                <w:szCs w:val="20"/>
                <w:lang w:eastAsia="de-DE"/>
              </w:rPr>
              <w:t xml:space="preserve">ECB </w:t>
            </w:r>
            <w:r w:rsidR="00054C74" w:rsidRPr="00A305AD">
              <w:rPr>
                <w:rFonts w:ascii="Times New Roman" w:hAnsi="Times New Roman"/>
                <w:szCs w:val="20"/>
                <w:lang w:eastAsia="de-DE"/>
              </w:rPr>
              <w:t xml:space="preserve">spot exchange rate associated </w:t>
            </w:r>
            <w:r w:rsidR="009F7CF9" w:rsidRPr="00A305AD">
              <w:rPr>
                <w:rFonts w:ascii="Times New Roman" w:hAnsi="Times New Roman"/>
                <w:szCs w:val="20"/>
                <w:lang w:eastAsia="de-DE"/>
              </w:rPr>
              <w:t>with</w:t>
            </w:r>
            <w:r w:rsidR="00054C74" w:rsidRPr="00A305AD">
              <w:rPr>
                <w:rFonts w:ascii="Times New Roman" w:hAnsi="Times New Roman"/>
                <w:szCs w:val="20"/>
                <w:lang w:eastAsia="de-DE"/>
              </w:rPr>
              <w:t xml:space="preserve"> the currency of the portfolio </w:t>
            </w:r>
            <w:r w:rsidRPr="00A305AD">
              <w:rPr>
                <w:rFonts w:ascii="Times New Roman" w:hAnsi="Times New Roman"/>
                <w:szCs w:val="20"/>
                <w:lang w:eastAsia="de-DE"/>
              </w:rPr>
              <w:t>as defined in Section</w:t>
            </w:r>
            <w:r w:rsidR="00D12753" w:rsidRPr="00A305AD">
              <w:rPr>
                <w:rFonts w:ascii="Times New Roman" w:hAnsi="Times New Roman"/>
                <w:szCs w:val="20"/>
                <w:lang w:eastAsia="de-DE"/>
              </w:rPr>
              <w:t>s</w:t>
            </w:r>
            <w:r w:rsidRPr="00A305AD">
              <w:rPr>
                <w:rFonts w:ascii="Times New Roman" w:hAnsi="Times New Roman"/>
                <w:szCs w:val="20"/>
                <w:lang w:eastAsia="de-DE"/>
              </w:rPr>
              <w:t xml:space="preserve"> 3 and 4</w:t>
            </w:r>
            <w:r w:rsidR="005D754C" w:rsidRPr="00A305AD">
              <w:rPr>
                <w:rFonts w:ascii="Times New Roman" w:hAnsi="Times New Roman"/>
                <w:szCs w:val="20"/>
                <w:lang w:eastAsia="de-DE"/>
              </w:rPr>
              <w:t xml:space="preserve"> of Annex V</w:t>
            </w:r>
            <w:r w:rsidR="00D12753" w:rsidRPr="00A305AD">
              <w:rPr>
                <w:rFonts w:ascii="Times New Roman" w:hAnsi="Times New Roman"/>
                <w:szCs w:val="20"/>
                <w:lang w:eastAsia="de-DE"/>
              </w:rPr>
              <w:t xml:space="preserve"> to this Regulation</w:t>
            </w:r>
            <w:r w:rsidRPr="00A305AD">
              <w:rPr>
                <w:rFonts w:ascii="Times New Roman" w:hAnsi="Times New Roman"/>
                <w:szCs w:val="20"/>
                <w:lang w:eastAsia="de-DE"/>
              </w:rPr>
              <w:t>.</w:t>
            </w:r>
            <w:r w:rsidR="000A4E09" w:rsidRPr="00A305AD">
              <w:rPr>
                <w:rFonts w:ascii="Times New Roman" w:hAnsi="Times New Roman"/>
                <w:szCs w:val="20"/>
                <w:lang w:eastAsia="de-DE"/>
              </w:rPr>
              <w:t xml:space="preserve"> </w:t>
            </w:r>
          </w:p>
        </w:tc>
      </w:tr>
      <w:tr w:rsidR="001E005A" w:rsidRPr="00A305AD" w14:paraId="55F7E270" w14:textId="77777777" w:rsidTr="002D0ED2">
        <w:tc>
          <w:tcPr>
            <w:tcW w:w="1021" w:type="dxa"/>
            <w:shd w:val="clear" w:color="auto" w:fill="auto"/>
          </w:tcPr>
          <w:p w14:paraId="54DA1F6A" w14:textId="05D540AB" w:rsidR="001E005A" w:rsidRPr="00A305AD" w:rsidRDefault="008C091F" w:rsidP="00FD3588">
            <w:pPr>
              <w:spacing w:before="0" w:after="0"/>
              <w:ind w:left="33"/>
              <w:rPr>
                <w:rFonts w:ascii="Times New Roman" w:hAnsi="Times New Roman"/>
                <w:szCs w:val="20"/>
                <w:lang w:eastAsia="de-DE"/>
              </w:rPr>
            </w:pPr>
            <w:r w:rsidRPr="00A305AD">
              <w:rPr>
                <w:rFonts w:ascii="Times New Roman" w:hAnsi="Times New Roman"/>
                <w:szCs w:val="20"/>
                <w:lang w:eastAsia="de-DE"/>
              </w:rPr>
              <w:t>00</w:t>
            </w:r>
            <w:r w:rsidR="00BD16B7" w:rsidRPr="00A305AD">
              <w:rPr>
                <w:rFonts w:ascii="Times New Roman" w:hAnsi="Times New Roman"/>
                <w:szCs w:val="20"/>
                <w:lang w:eastAsia="de-DE"/>
              </w:rPr>
              <w:t>9</w:t>
            </w:r>
            <w:r w:rsidRPr="00A305AD">
              <w:rPr>
                <w:rFonts w:ascii="Times New Roman" w:hAnsi="Times New Roman"/>
                <w:szCs w:val="20"/>
                <w:lang w:eastAsia="de-DE"/>
              </w:rPr>
              <w:t>0</w:t>
            </w:r>
          </w:p>
        </w:tc>
        <w:tc>
          <w:tcPr>
            <w:tcW w:w="1673" w:type="dxa"/>
          </w:tcPr>
          <w:p w14:paraId="4EF417C6" w14:textId="44F15C36" w:rsidR="001E005A" w:rsidRPr="00A305AD" w:rsidRDefault="001E005A" w:rsidP="00FD3588">
            <w:pPr>
              <w:spacing w:before="0" w:after="0"/>
              <w:ind w:left="33"/>
              <w:rPr>
                <w:rFonts w:ascii="Times New Roman" w:hAnsi="Times New Roman"/>
                <w:szCs w:val="20"/>
                <w:lang w:eastAsia="de-DE"/>
              </w:rPr>
            </w:pPr>
            <w:r w:rsidRPr="00A305AD">
              <w:rPr>
                <w:rFonts w:ascii="Times New Roman" w:hAnsi="Times New Roman"/>
                <w:szCs w:val="20"/>
                <w:lang w:eastAsia="de-DE"/>
              </w:rPr>
              <w:t>Risk weight</w:t>
            </w:r>
          </w:p>
        </w:tc>
        <w:tc>
          <w:tcPr>
            <w:tcW w:w="1842" w:type="dxa"/>
          </w:tcPr>
          <w:p w14:paraId="0540E0D9" w14:textId="3122115C" w:rsidR="001E005A" w:rsidRPr="00A305AD" w:rsidRDefault="00BD02AE">
            <w:pPr>
              <w:spacing w:before="0" w:after="0"/>
              <w:ind w:left="33"/>
              <w:jc w:val="left"/>
              <w:rPr>
                <w:rFonts w:ascii="Times New Roman" w:hAnsi="Times New Roman"/>
                <w:szCs w:val="20"/>
                <w:lang w:eastAsia="de-DE"/>
              </w:rPr>
            </w:pPr>
            <w:r w:rsidRPr="00A305AD">
              <w:rPr>
                <w:rFonts w:ascii="Times New Roman" w:hAnsi="Times New Roman"/>
                <w:szCs w:val="20"/>
                <w:lang w:eastAsia="de-DE"/>
              </w:rPr>
              <w:t>Part Three, Title IV, Chapter 1a, Section 6</w:t>
            </w:r>
            <w:r w:rsidR="000F0213" w:rsidRPr="00A305AD">
              <w:rPr>
                <w:rFonts w:ascii="Times New Roman" w:hAnsi="Times New Roman"/>
                <w:szCs w:val="20"/>
                <w:lang w:eastAsia="de-DE"/>
              </w:rPr>
              <w:t>,</w:t>
            </w:r>
            <w:r w:rsidRPr="00A305AD">
              <w:rPr>
                <w:rFonts w:ascii="Times New Roman" w:hAnsi="Times New Roman"/>
                <w:szCs w:val="20"/>
                <w:lang w:eastAsia="de-DE"/>
              </w:rPr>
              <w:t xml:space="preserve"> of Regulation (EU) No 575/2013</w:t>
            </w:r>
          </w:p>
        </w:tc>
        <w:tc>
          <w:tcPr>
            <w:tcW w:w="9781" w:type="dxa"/>
          </w:tcPr>
          <w:p w14:paraId="2200A177" w14:textId="4A113108" w:rsidR="001E005A" w:rsidRPr="00A305AD" w:rsidRDefault="00BD02AE">
            <w:pPr>
              <w:spacing w:before="0" w:after="0"/>
              <w:ind w:left="33"/>
              <w:rPr>
                <w:rFonts w:ascii="Times New Roman" w:hAnsi="Times New Roman"/>
                <w:szCs w:val="20"/>
                <w:lang w:eastAsia="de-DE"/>
              </w:rPr>
            </w:pPr>
            <w:r w:rsidRPr="00A305AD">
              <w:rPr>
                <w:rFonts w:ascii="Times New Roman" w:hAnsi="Times New Roman"/>
                <w:szCs w:val="20"/>
                <w:lang w:eastAsia="de-DE"/>
              </w:rPr>
              <w:t xml:space="preserve">The risk weight corresponding to the risk factor as specified in the columns 0020 to 0040 shall be reported. </w:t>
            </w:r>
            <w:r w:rsidR="000A4E09" w:rsidRPr="00A305AD">
              <w:rPr>
                <w:rFonts w:ascii="Times New Roman" w:hAnsi="Times New Roman"/>
                <w:szCs w:val="20"/>
                <w:lang w:eastAsia="de-DE"/>
              </w:rPr>
              <w:t>Where the risk factor identifier selected in column 0020 corresponds to the Curvature risk component, the risk weight used to determine the</w:t>
            </w:r>
            <w:r w:rsidR="00C06011" w:rsidRPr="00A305AD">
              <w:rPr>
                <w:rFonts w:ascii="Times New Roman" w:hAnsi="Times New Roman"/>
                <w:szCs w:val="20"/>
                <w:lang w:eastAsia="de-DE"/>
              </w:rPr>
              <w:t xml:space="preserve"> applicable</w:t>
            </w:r>
            <w:r w:rsidR="000A4E09" w:rsidRPr="00A305AD">
              <w:rPr>
                <w:rFonts w:ascii="Times New Roman" w:hAnsi="Times New Roman"/>
                <w:szCs w:val="20"/>
                <w:lang w:eastAsia="de-DE"/>
              </w:rPr>
              <w:t xml:space="preserve"> relative shift shall be reported.</w:t>
            </w:r>
          </w:p>
          <w:p w14:paraId="24FE971C" w14:textId="53F808F2" w:rsidR="000A4E09" w:rsidRPr="00A305AD" w:rsidRDefault="000A4E09">
            <w:pPr>
              <w:spacing w:before="0" w:after="0"/>
              <w:ind w:left="33"/>
              <w:rPr>
                <w:rFonts w:ascii="Times New Roman" w:hAnsi="Times New Roman"/>
                <w:szCs w:val="20"/>
                <w:lang w:eastAsia="de-DE"/>
              </w:rPr>
            </w:pPr>
            <w:r w:rsidRPr="00A305AD">
              <w:rPr>
                <w:rFonts w:ascii="Times New Roman" w:hAnsi="Times New Roman"/>
                <w:szCs w:val="20"/>
                <w:lang w:eastAsia="de-DE"/>
              </w:rPr>
              <w:t>The reported figure shall be expressed as a decimal with a minimum precision of four decimal places.</w:t>
            </w:r>
          </w:p>
        </w:tc>
      </w:tr>
      <w:tr w:rsidR="006C0D32" w:rsidRPr="00A305AD" w14:paraId="66762BD8" w14:textId="77777777" w:rsidTr="002D0ED2">
        <w:tc>
          <w:tcPr>
            <w:tcW w:w="1021" w:type="dxa"/>
            <w:shd w:val="clear" w:color="auto" w:fill="auto"/>
          </w:tcPr>
          <w:p w14:paraId="77FE3DE1" w14:textId="6179BEB5" w:rsidR="006C0D32" w:rsidRPr="00A305AD" w:rsidRDefault="006C0D32" w:rsidP="006C0D32">
            <w:pPr>
              <w:spacing w:before="0" w:after="0"/>
              <w:ind w:left="33"/>
              <w:rPr>
                <w:rFonts w:ascii="Times New Roman" w:hAnsi="Times New Roman"/>
                <w:szCs w:val="20"/>
                <w:lang w:eastAsia="de-DE"/>
              </w:rPr>
            </w:pPr>
            <w:r w:rsidRPr="00A305AD">
              <w:rPr>
                <w:rFonts w:ascii="Times New Roman" w:hAnsi="Times New Roman"/>
                <w:szCs w:val="20"/>
                <w:lang w:eastAsia="de-DE"/>
              </w:rPr>
              <w:t>0110</w:t>
            </w:r>
          </w:p>
        </w:tc>
        <w:tc>
          <w:tcPr>
            <w:tcW w:w="1673" w:type="dxa"/>
          </w:tcPr>
          <w:p w14:paraId="6F98E835" w14:textId="169604D7" w:rsidR="006C0D32" w:rsidRPr="00A305AD" w:rsidRDefault="006C0D32" w:rsidP="006C0D32">
            <w:pPr>
              <w:spacing w:before="0" w:after="0"/>
              <w:ind w:left="33"/>
              <w:rPr>
                <w:rFonts w:ascii="Times New Roman" w:hAnsi="Times New Roman"/>
                <w:szCs w:val="20"/>
                <w:lang w:eastAsia="de-DE"/>
              </w:rPr>
            </w:pPr>
            <w:r w:rsidRPr="00A305AD">
              <w:rPr>
                <w:rFonts w:ascii="Times New Roman" w:hAnsi="Times New Roman"/>
                <w:szCs w:val="20"/>
                <w:lang w:eastAsia="de-DE"/>
              </w:rPr>
              <w:t>Additional identifier2</w:t>
            </w:r>
          </w:p>
        </w:tc>
        <w:tc>
          <w:tcPr>
            <w:tcW w:w="1842" w:type="dxa"/>
          </w:tcPr>
          <w:p w14:paraId="581122AD" w14:textId="144472D7" w:rsidR="006C0D32" w:rsidRPr="00A305AD" w:rsidRDefault="006C0D32" w:rsidP="006C0D32">
            <w:pPr>
              <w:spacing w:before="0" w:after="0"/>
              <w:ind w:left="33"/>
              <w:jc w:val="left"/>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p(</w:t>
            </w:r>
            <w:proofErr w:type="gramEnd"/>
            <w:r w:rsidRPr="00A305AD">
              <w:rPr>
                <w:rFonts w:ascii="Times New Roman" w:hAnsi="Times New Roman"/>
                <w:szCs w:val="20"/>
                <w:lang w:eastAsia="de-DE"/>
              </w:rPr>
              <w:t>2) of Regulation (EU) No 575/2013</w:t>
            </w:r>
          </w:p>
        </w:tc>
        <w:tc>
          <w:tcPr>
            <w:tcW w:w="9781" w:type="dxa"/>
          </w:tcPr>
          <w:p w14:paraId="27EFE7C4" w14:textId="77777777" w:rsidR="006C0D32" w:rsidRPr="00A305AD" w:rsidRDefault="006C0D32" w:rsidP="006C0D3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Where the risk factor identifier selected in column 0010 corresponds to the risk class Commodity risk and the Delta risk component of the sensitivities-based method, the answer shall be the set of legal terms regarding the delivery location or another corresponding unique identifier. </w:t>
            </w:r>
          </w:p>
          <w:p w14:paraId="399B059F" w14:textId="77777777" w:rsidR="006C0D32" w:rsidRPr="00A305AD" w:rsidRDefault="006C0D32" w:rsidP="006C0D32">
            <w:pPr>
              <w:spacing w:before="0" w:after="0"/>
              <w:ind w:left="33"/>
              <w:rPr>
                <w:rFonts w:ascii="Times New Roman" w:hAnsi="Times New Roman"/>
                <w:szCs w:val="20"/>
                <w:lang w:eastAsia="de-DE"/>
              </w:rPr>
            </w:pPr>
          </w:p>
          <w:p w14:paraId="246C3691" w14:textId="117930CE" w:rsidR="006C0D32" w:rsidRPr="00A305AD" w:rsidRDefault="006C0D32" w:rsidP="006C0D3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Where </w:t>
            </w:r>
            <w:r w:rsidR="00D56C2C" w:rsidRPr="00A305AD">
              <w:rPr>
                <w:rFonts w:ascii="Times New Roman" w:hAnsi="Times New Roman"/>
                <w:szCs w:val="20"/>
                <w:lang w:eastAsia="de-DE"/>
              </w:rPr>
              <w:t xml:space="preserve">none of </w:t>
            </w:r>
            <w:r w:rsidR="000F0213" w:rsidRPr="00A305AD">
              <w:rPr>
                <w:rFonts w:ascii="Times New Roman" w:hAnsi="Times New Roman"/>
                <w:szCs w:val="20"/>
                <w:lang w:eastAsia="de-DE"/>
              </w:rPr>
              <w:t>those</w:t>
            </w:r>
            <w:r w:rsidR="00D56C2C" w:rsidRPr="00A305AD">
              <w:rPr>
                <w:rFonts w:ascii="Times New Roman" w:hAnsi="Times New Roman"/>
                <w:szCs w:val="20"/>
                <w:lang w:eastAsia="de-DE"/>
              </w:rPr>
              <w:t xml:space="preserve"> cases applies, institutions shall report an explicit value (NULL) as not applicable.</w:t>
            </w:r>
          </w:p>
        </w:tc>
      </w:tr>
      <w:tr w:rsidR="006C0D32" w:rsidRPr="00A305AD" w14:paraId="573CEC77" w14:textId="77777777" w:rsidTr="002D0ED2">
        <w:tc>
          <w:tcPr>
            <w:tcW w:w="1021" w:type="dxa"/>
            <w:shd w:val="clear" w:color="auto" w:fill="auto"/>
          </w:tcPr>
          <w:p w14:paraId="6F7CA974" w14:textId="2867557E" w:rsidR="006C0D32" w:rsidRPr="00A305AD" w:rsidRDefault="006C0D32" w:rsidP="006C0D32">
            <w:pPr>
              <w:spacing w:before="0" w:after="0"/>
              <w:ind w:left="33"/>
              <w:rPr>
                <w:rFonts w:ascii="Times New Roman" w:hAnsi="Times New Roman"/>
                <w:szCs w:val="20"/>
                <w:lang w:eastAsia="de-DE"/>
              </w:rPr>
            </w:pPr>
            <w:r w:rsidRPr="00A305AD">
              <w:rPr>
                <w:rFonts w:ascii="Times New Roman" w:hAnsi="Times New Roman"/>
                <w:szCs w:val="20"/>
                <w:lang w:eastAsia="de-DE"/>
              </w:rPr>
              <w:t>0120</w:t>
            </w:r>
          </w:p>
        </w:tc>
        <w:tc>
          <w:tcPr>
            <w:tcW w:w="1673" w:type="dxa"/>
          </w:tcPr>
          <w:p w14:paraId="1C7DC5EC" w14:textId="1F4798DE" w:rsidR="006C0D32" w:rsidRPr="00A305AD" w:rsidRDefault="006C0D32" w:rsidP="006C0D32">
            <w:pPr>
              <w:spacing w:before="0" w:after="0"/>
              <w:ind w:left="33"/>
              <w:rPr>
                <w:rFonts w:ascii="Times New Roman" w:hAnsi="Times New Roman"/>
                <w:szCs w:val="20"/>
                <w:lang w:eastAsia="de-DE"/>
              </w:rPr>
            </w:pPr>
            <w:r w:rsidRPr="00A305AD">
              <w:rPr>
                <w:rFonts w:ascii="Times New Roman" w:hAnsi="Times New Roman"/>
              </w:rPr>
              <w:t>Credit quality category</w:t>
            </w:r>
          </w:p>
        </w:tc>
        <w:tc>
          <w:tcPr>
            <w:tcW w:w="1842" w:type="dxa"/>
          </w:tcPr>
          <w:p w14:paraId="201EAF1A" w14:textId="3A049879" w:rsidR="006C0D32" w:rsidRPr="00A305AD" w:rsidRDefault="006C0D32" w:rsidP="006C0D32">
            <w:pPr>
              <w:spacing w:before="0" w:after="0"/>
              <w:ind w:left="33"/>
              <w:jc w:val="left"/>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m(</w:t>
            </w:r>
            <w:proofErr w:type="gramEnd"/>
            <w:r w:rsidRPr="00A305AD">
              <w:rPr>
                <w:rFonts w:ascii="Times New Roman" w:hAnsi="Times New Roman"/>
                <w:szCs w:val="20"/>
                <w:lang w:eastAsia="de-DE"/>
              </w:rPr>
              <w:t xml:space="preserve">1) and </w:t>
            </w:r>
            <w:r w:rsidR="000F0213" w:rsidRPr="00A305AD">
              <w:rPr>
                <w:rFonts w:ascii="Times New Roman" w:hAnsi="Times New Roman"/>
                <w:szCs w:val="20"/>
                <w:lang w:eastAsia="de-DE"/>
              </w:rPr>
              <w:t xml:space="preserve">Article </w:t>
            </w:r>
            <w:r w:rsidRPr="00A305AD">
              <w:rPr>
                <w:rFonts w:ascii="Times New Roman" w:hAnsi="Times New Roman"/>
                <w:szCs w:val="20"/>
                <w:lang w:eastAsia="de-DE"/>
              </w:rPr>
              <w:t>325</w:t>
            </w:r>
            <w:proofErr w:type="gramStart"/>
            <w:r w:rsidRPr="00A305AD">
              <w:rPr>
                <w:rFonts w:ascii="Times New Roman" w:hAnsi="Times New Roman"/>
                <w:szCs w:val="20"/>
                <w:lang w:eastAsia="de-DE"/>
              </w:rPr>
              <w:t>ah(</w:t>
            </w:r>
            <w:proofErr w:type="gramEnd"/>
            <w:r w:rsidRPr="00A305AD">
              <w:rPr>
                <w:rFonts w:ascii="Times New Roman" w:hAnsi="Times New Roman"/>
                <w:szCs w:val="20"/>
                <w:lang w:eastAsia="de-DE"/>
              </w:rPr>
              <w:t>1) of Regulation (EU) No 575/2013</w:t>
            </w:r>
          </w:p>
        </w:tc>
        <w:tc>
          <w:tcPr>
            <w:tcW w:w="9781" w:type="dxa"/>
          </w:tcPr>
          <w:p w14:paraId="2410BE9D" w14:textId="77777777" w:rsidR="006C0D32" w:rsidRPr="00A305AD" w:rsidRDefault="006C0D32" w:rsidP="006C0D32">
            <w:pPr>
              <w:spacing w:before="0" w:after="0"/>
              <w:rPr>
                <w:rFonts w:ascii="Times New Roman" w:hAnsi="Times New Roman"/>
                <w:szCs w:val="20"/>
                <w:lang w:eastAsia="de-DE"/>
              </w:rPr>
            </w:pPr>
            <w:r w:rsidRPr="00A305AD">
              <w:rPr>
                <w:rFonts w:ascii="Times New Roman" w:hAnsi="Times New Roman"/>
                <w:szCs w:val="20"/>
                <w:lang w:eastAsia="de-DE"/>
              </w:rPr>
              <w:t>Where the risk factor identifier selected in column 0010 corresponds to the risk class Credit spread risk for non-securitisation and the Delta risk component of the sensitivities-based method, the answer shall be one of the following:</w:t>
            </w:r>
          </w:p>
          <w:p w14:paraId="316D4888" w14:textId="77777777" w:rsidR="006C0D32" w:rsidRPr="00A305AD" w:rsidRDefault="006C0D32" w:rsidP="006C0D32">
            <w:pPr>
              <w:spacing w:before="0" w:after="0"/>
              <w:rPr>
                <w:rFonts w:ascii="Times New Roman" w:hAnsi="Times New Roman"/>
                <w:szCs w:val="20"/>
                <w:lang w:eastAsia="de-DE"/>
              </w:rPr>
            </w:pPr>
          </w:p>
          <w:p w14:paraId="4884456C" w14:textId="4B375E42" w:rsidR="006C0D32" w:rsidRPr="00A305AD" w:rsidRDefault="006C0D32" w:rsidP="00F7756E">
            <w:pPr>
              <w:numPr>
                <w:ilvl w:val="0"/>
                <w:numId w:val="55"/>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w:t>
            </w:r>
            <w:r w:rsidR="004F14C4" w:rsidRPr="00A305AD">
              <w:rPr>
                <w:rFonts w:ascii="Times New Roman" w:hAnsi="Times New Roman"/>
                <w:szCs w:val="20"/>
                <w:lang w:eastAsia="de-DE"/>
              </w:rPr>
              <w:t>S</w:t>
            </w:r>
            <w:r w:rsidRPr="00A305AD">
              <w:rPr>
                <w:rFonts w:ascii="Times New Roman" w:hAnsi="Times New Roman"/>
                <w:szCs w:val="20"/>
                <w:lang w:eastAsia="de-DE"/>
              </w:rPr>
              <w:t xml:space="preserve"> 1</w:t>
            </w:r>
            <w:proofErr w:type="gramStart"/>
            <w:r w:rsidRPr="00A305AD">
              <w:rPr>
                <w:rFonts w:ascii="Times New Roman" w:hAnsi="Times New Roman"/>
                <w:szCs w:val="20"/>
                <w:lang w:eastAsia="de-DE"/>
              </w:rPr>
              <w:t>’;</w:t>
            </w:r>
            <w:proofErr w:type="gramEnd"/>
          </w:p>
          <w:p w14:paraId="15682D08" w14:textId="61B7ED7A" w:rsidR="006C0D32" w:rsidRPr="00A305AD" w:rsidRDefault="006C0D32" w:rsidP="00F7756E">
            <w:pPr>
              <w:numPr>
                <w:ilvl w:val="0"/>
                <w:numId w:val="55"/>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w:t>
            </w:r>
            <w:r w:rsidR="004F14C4" w:rsidRPr="00A305AD">
              <w:rPr>
                <w:rFonts w:ascii="Times New Roman" w:hAnsi="Times New Roman"/>
                <w:szCs w:val="20"/>
                <w:lang w:eastAsia="de-DE"/>
              </w:rPr>
              <w:t>S</w:t>
            </w:r>
            <w:r w:rsidRPr="00A305AD">
              <w:rPr>
                <w:rFonts w:ascii="Times New Roman" w:hAnsi="Times New Roman"/>
                <w:szCs w:val="20"/>
                <w:lang w:eastAsia="de-DE"/>
              </w:rPr>
              <w:t xml:space="preserve"> 2</w:t>
            </w:r>
            <w:proofErr w:type="gramStart"/>
            <w:r w:rsidRPr="00A305AD">
              <w:rPr>
                <w:rFonts w:ascii="Times New Roman" w:hAnsi="Times New Roman"/>
                <w:szCs w:val="20"/>
                <w:lang w:eastAsia="de-DE"/>
              </w:rPr>
              <w:t>’;</w:t>
            </w:r>
            <w:proofErr w:type="gramEnd"/>
          </w:p>
          <w:p w14:paraId="58945BDB" w14:textId="6EAD3913" w:rsidR="006C0D32" w:rsidRPr="00A305AD" w:rsidRDefault="006C0D32" w:rsidP="00F7756E">
            <w:pPr>
              <w:numPr>
                <w:ilvl w:val="0"/>
                <w:numId w:val="55"/>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3</w:t>
            </w:r>
            <w:proofErr w:type="gramStart"/>
            <w:r w:rsidRPr="00A305AD">
              <w:rPr>
                <w:rFonts w:ascii="Times New Roman" w:hAnsi="Times New Roman"/>
                <w:szCs w:val="20"/>
                <w:lang w:eastAsia="de-DE"/>
              </w:rPr>
              <w:t>’;</w:t>
            </w:r>
            <w:proofErr w:type="gramEnd"/>
          </w:p>
          <w:p w14:paraId="4E94B321" w14:textId="06738F75" w:rsidR="006C0D32" w:rsidRPr="00A305AD" w:rsidRDefault="006C0D32" w:rsidP="00F7756E">
            <w:pPr>
              <w:numPr>
                <w:ilvl w:val="0"/>
                <w:numId w:val="55"/>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4</w:t>
            </w:r>
            <w:proofErr w:type="gramStart"/>
            <w:r w:rsidRPr="00A305AD">
              <w:rPr>
                <w:rFonts w:ascii="Times New Roman" w:hAnsi="Times New Roman"/>
                <w:szCs w:val="20"/>
                <w:lang w:eastAsia="de-DE"/>
              </w:rPr>
              <w:t>’;</w:t>
            </w:r>
            <w:proofErr w:type="gramEnd"/>
          </w:p>
          <w:p w14:paraId="39A8D946" w14:textId="1A53313B" w:rsidR="006C0D32" w:rsidRPr="00A305AD" w:rsidRDefault="006C0D32" w:rsidP="00F7756E">
            <w:pPr>
              <w:numPr>
                <w:ilvl w:val="0"/>
                <w:numId w:val="55"/>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5</w:t>
            </w:r>
            <w:proofErr w:type="gramStart"/>
            <w:r w:rsidRPr="00A305AD">
              <w:rPr>
                <w:rFonts w:ascii="Times New Roman" w:hAnsi="Times New Roman"/>
                <w:szCs w:val="20"/>
                <w:lang w:eastAsia="de-DE"/>
              </w:rPr>
              <w:t>’;</w:t>
            </w:r>
            <w:proofErr w:type="gramEnd"/>
          </w:p>
          <w:p w14:paraId="1DA41591" w14:textId="049460FB" w:rsidR="006C0D32" w:rsidRPr="00A305AD" w:rsidRDefault="006C0D32" w:rsidP="00F7756E">
            <w:pPr>
              <w:numPr>
                <w:ilvl w:val="0"/>
                <w:numId w:val="55"/>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6</w:t>
            </w:r>
            <w:proofErr w:type="gramStart"/>
            <w:r w:rsidRPr="00A305AD">
              <w:rPr>
                <w:rFonts w:ascii="Times New Roman" w:hAnsi="Times New Roman"/>
                <w:szCs w:val="20"/>
                <w:lang w:eastAsia="de-DE"/>
              </w:rPr>
              <w:t>’;</w:t>
            </w:r>
            <w:proofErr w:type="gramEnd"/>
          </w:p>
          <w:p w14:paraId="3ADC2BED" w14:textId="4B5927AB" w:rsidR="006C0D32" w:rsidRPr="00A305AD" w:rsidRDefault="006C0D32" w:rsidP="00F7756E">
            <w:pPr>
              <w:numPr>
                <w:ilvl w:val="0"/>
                <w:numId w:val="55"/>
              </w:numPr>
              <w:spacing w:before="0" w:after="0"/>
              <w:rPr>
                <w:rFonts w:ascii="Times New Roman" w:hAnsi="Times New Roman"/>
                <w:szCs w:val="20"/>
                <w:lang w:eastAsia="de-DE"/>
              </w:rPr>
            </w:pPr>
            <w:r w:rsidRPr="00A305AD">
              <w:rPr>
                <w:rFonts w:ascii="Times New Roman" w:hAnsi="Times New Roman"/>
                <w:szCs w:val="20"/>
                <w:lang w:eastAsia="de-DE"/>
              </w:rPr>
              <w:t>‘</w:t>
            </w:r>
            <w:r w:rsidR="00C214E6" w:rsidRPr="00A305AD">
              <w:rPr>
                <w:rFonts w:ascii="Times New Roman" w:hAnsi="Times New Roman"/>
                <w:szCs w:val="20"/>
                <w:lang w:eastAsia="de-DE"/>
              </w:rPr>
              <w:t>No CQS assigned (unrated)</w:t>
            </w:r>
            <w:r w:rsidRPr="00A305AD">
              <w:rPr>
                <w:rFonts w:ascii="Times New Roman" w:hAnsi="Times New Roman"/>
                <w:szCs w:val="20"/>
                <w:lang w:eastAsia="de-DE"/>
              </w:rPr>
              <w:t>’.</w:t>
            </w:r>
          </w:p>
          <w:p w14:paraId="2B8DEB2E" w14:textId="77777777" w:rsidR="006C0D32" w:rsidRPr="00A305AD" w:rsidRDefault="006C0D32" w:rsidP="006C0D32">
            <w:pPr>
              <w:spacing w:before="0" w:after="0"/>
              <w:ind w:left="33"/>
              <w:rPr>
                <w:rFonts w:ascii="Times New Roman" w:hAnsi="Times New Roman"/>
                <w:szCs w:val="20"/>
                <w:lang w:eastAsia="de-DE"/>
              </w:rPr>
            </w:pPr>
          </w:p>
          <w:p w14:paraId="54302D0B" w14:textId="4F640964" w:rsidR="006C0D32" w:rsidRPr="00A305AD" w:rsidRDefault="006C0D32" w:rsidP="006C0D32">
            <w:pPr>
              <w:spacing w:before="0" w:after="0"/>
              <w:ind w:left="33"/>
              <w:rPr>
                <w:rFonts w:ascii="Times New Roman" w:hAnsi="Times New Roman"/>
                <w:szCs w:val="20"/>
                <w:lang w:eastAsia="de-DE"/>
              </w:rPr>
            </w:pPr>
            <w:r w:rsidRPr="00A305AD">
              <w:rPr>
                <w:rFonts w:ascii="Times New Roman" w:hAnsi="Times New Roman"/>
                <w:szCs w:val="20"/>
                <w:lang w:eastAsia="de-DE"/>
              </w:rPr>
              <w:t xml:space="preserve">Where </w:t>
            </w:r>
            <w:r w:rsidR="00D56C2C" w:rsidRPr="00A305AD">
              <w:rPr>
                <w:rFonts w:ascii="Times New Roman" w:hAnsi="Times New Roman"/>
                <w:szCs w:val="20"/>
                <w:lang w:eastAsia="de-DE"/>
              </w:rPr>
              <w:t>none of th</w:t>
            </w:r>
            <w:r w:rsidR="000F0213" w:rsidRPr="00A305AD">
              <w:rPr>
                <w:rFonts w:ascii="Times New Roman" w:hAnsi="Times New Roman"/>
                <w:szCs w:val="20"/>
                <w:lang w:eastAsia="de-DE"/>
              </w:rPr>
              <w:t>ose</w:t>
            </w:r>
            <w:r w:rsidR="00D56C2C" w:rsidRPr="00A305AD">
              <w:rPr>
                <w:rFonts w:ascii="Times New Roman" w:hAnsi="Times New Roman"/>
                <w:szCs w:val="20"/>
                <w:lang w:eastAsia="de-DE"/>
              </w:rPr>
              <w:t xml:space="preserve"> cases applies, institutions shall report an explicit value (NULL) as not applicable.</w:t>
            </w:r>
          </w:p>
        </w:tc>
      </w:tr>
    </w:tbl>
    <w:p w14:paraId="0A727798" w14:textId="77777777" w:rsidR="00FD3588" w:rsidRPr="00A305AD" w:rsidRDefault="00FD3588" w:rsidP="00B75444">
      <w:pPr>
        <w:rPr>
          <w:rFonts w:ascii="Times New Roman" w:eastAsia="Arial" w:hAnsi="Times New Roman"/>
          <w:szCs w:val="20"/>
          <w:lang w:eastAsia="x-none"/>
        </w:rPr>
      </w:pPr>
    </w:p>
    <w:p w14:paraId="6462BE9C" w14:textId="77777777" w:rsidR="00FD3588" w:rsidRPr="00A305AD" w:rsidRDefault="00FD3588" w:rsidP="00FD3588">
      <w:pPr>
        <w:spacing w:before="0" w:after="0"/>
        <w:jc w:val="left"/>
        <w:rPr>
          <w:rFonts w:ascii="Times New Roman" w:eastAsia="Arial" w:hAnsi="Times New Roman"/>
          <w:szCs w:val="20"/>
          <w:lang w:eastAsia="x-none"/>
        </w:rPr>
      </w:pPr>
      <w:r w:rsidRPr="00A305AD">
        <w:rPr>
          <w:rFonts w:ascii="Times New Roman" w:hAnsi="Times New Roman"/>
          <w:szCs w:val="20"/>
        </w:rPr>
        <w:br w:type="page"/>
      </w:r>
    </w:p>
    <w:p w14:paraId="3B374FF2" w14:textId="611E89EE" w:rsidR="00FD3588" w:rsidRPr="00A305AD" w:rsidRDefault="00FD3588" w:rsidP="000B211D">
      <w:pPr>
        <w:pStyle w:val="Heading3"/>
      </w:pPr>
      <w:bookmarkStart w:id="50" w:name="_Toc53997882"/>
      <w:bookmarkStart w:id="51" w:name="_Toc199237757"/>
      <w:r w:rsidRPr="00A305AD">
        <w:lastRenderedPageBreak/>
        <w:t xml:space="preserve">C 120.02 – SBM. </w:t>
      </w:r>
      <w:r w:rsidR="001C0315" w:rsidRPr="00A305AD">
        <w:t xml:space="preserve">OFR COMPOSITION BY </w:t>
      </w:r>
      <w:proofErr w:type="gramStart"/>
      <w:r w:rsidR="001C0315" w:rsidRPr="00A305AD">
        <w:t>PORTFOLIO</w:t>
      </w:r>
      <w:bookmarkEnd w:id="50"/>
      <w:bookmarkEnd w:id="51"/>
      <w:proofErr w:type="gramEnd"/>
    </w:p>
    <w:p w14:paraId="5402D89F" w14:textId="77777777" w:rsidR="00FD3588" w:rsidRPr="00A305AD" w:rsidRDefault="00FD3588" w:rsidP="00FD3588">
      <w:pPr>
        <w:rPr>
          <w:rFonts w:ascii="Times New Roman" w:hAnsi="Times New Roman"/>
        </w:rPr>
      </w:pPr>
    </w:p>
    <w:p w14:paraId="0C3D2036" w14:textId="77777777" w:rsidR="00FD3588" w:rsidRPr="00A305AD" w:rsidRDefault="00FD3588" w:rsidP="00FD3588">
      <w:pPr>
        <w:rPr>
          <w:rFonts w:ascii="Times New Roman" w:hAnsi="Times New Roman"/>
        </w:rPr>
      </w:pPr>
      <w:r w:rsidRPr="00A305AD">
        <w:rPr>
          <w:rFonts w:ascii="Times New Roman" w:hAnsi="Times New Roman"/>
        </w:rPr>
        <w:t xml:space="preserve">Instructions concerning sheets (z-axis)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FD3588" w:rsidRPr="00A305AD" w14:paraId="4B6464DB" w14:textId="77777777" w:rsidTr="00FD3588">
        <w:tc>
          <w:tcPr>
            <w:tcW w:w="1701" w:type="dxa"/>
            <w:shd w:val="clear" w:color="auto" w:fill="D9D9D9"/>
          </w:tcPr>
          <w:p w14:paraId="20095FEE"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22B1FCAA"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2136B903"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FD3588" w:rsidRPr="00A305AD" w14:paraId="16A2B8D6" w14:textId="77777777" w:rsidTr="00FD3588">
        <w:tc>
          <w:tcPr>
            <w:tcW w:w="1701" w:type="dxa"/>
            <w:shd w:val="clear" w:color="auto" w:fill="FFFFFF"/>
          </w:tcPr>
          <w:p w14:paraId="657E0B4F" w14:textId="77777777" w:rsidR="00FD3588" w:rsidRPr="00A305AD" w:rsidRDefault="00FD3588" w:rsidP="00FD3588">
            <w:pPr>
              <w:spacing w:before="0" w:after="0"/>
              <w:ind w:left="33"/>
              <w:rPr>
                <w:rFonts w:ascii="Times New Roman" w:hAnsi="Times New Roman"/>
                <w:bCs/>
              </w:rPr>
            </w:pPr>
            <w:r w:rsidRPr="00A305AD">
              <w:rPr>
                <w:rFonts w:ascii="Times New Roman" w:hAnsi="Times New Roman"/>
                <w:bCs/>
              </w:rPr>
              <w:t>Portfolio</w:t>
            </w:r>
          </w:p>
        </w:tc>
        <w:tc>
          <w:tcPr>
            <w:tcW w:w="1842" w:type="dxa"/>
            <w:shd w:val="clear" w:color="auto" w:fill="FFFFFF"/>
          </w:tcPr>
          <w:p w14:paraId="2F84C92A" w14:textId="5ADBB41A" w:rsidR="00FD3588" w:rsidRPr="00A305AD" w:rsidRDefault="002E26D8" w:rsidP="00FD3588">
            <w:pPr>
              <w:spacing w:before="0" w:after="0"/>
              <w:ind w:left="33"/>
              <w:rPr>
                <w:rFonts w:ascii="Times New Roman" w:hAnsi="Times New Roman"/>
                <w:bCs/>
                <w:szCs w:val="20"/>
                <w:lang w:eastAsia="de-DE"/>
              </w:rPr>
            </w:pPr>
            <w:r w:rsidRPr="00A305AD">
              <w:rPr>
                <w:rFonts w:ascii="Times New Roman" w:hAnsi="Times New Roman"/>
                <w:bCs/>
              </w:rPr>
              <w:t>Sections 3</w:t>
            </w:r>
            <w:r w:rsidR="008D7F9F" w:rsidRPr="00A305AD">
              <w:rPr>
                <w:rFonts w:ascii="Times New Roman" w:hAnsi="Times New Roman"/>
                <w:bCs/>
              </w:rPr>
              <w:t>, 4</w:t>
            </w:r>
            <w:r w:rsidRPr="00A305AD">
              <w:rPr>
                <w:rFonts w:ascii="Times New Roman" w:hAnsi="Times New Roman"/>
                <w:bCs/>
              </w:rPr>
              <w:t xml:space="preserve"> and </w:t>
            </w:r>
            <w:r w:rsidR="008D7F9F" w:rsidRPr="00A305AD">
              <w:rPr>
                <w:rFonts w:ascii="Times New Roman" w:hAnsi="Times New Roman"/>
                <w:bCs/>
              </w:rPr>
              <w:t>5</w:t>
            </w:r>
            <w:r w:rsidR="005D754C" w:rsidRPr="00A305AD">
              <w:rPr>
                <w:rFonts w:ascii="Times New Roman" w:hAnsi="Times New Roman"/>
                <w:bCs/>
              </w:rPr>
              <w:t xml:space="preserve"> </w:t>
            </w:r>
            <w:r w:rsidR="005D754C" w:rsidRPr="00A305AD">
              <w:rPr>
                <w:rFonts w:ascii="Times New Roman" w:hAnsi="Times New Roman"/>
                <w:szCs w:val="20"/>
                <w:lang w:eastAsia="de-DE"/>
              </w:rPr>
              <w:t>of Annex V</w:t>
            </w:r>
          </w:p>
        </w:tc>
        <w:tc>
          <w:tcPr>
            <w:tcW w:w="9781" w:type="dxa"/>
            <w:shd w:val="clear" w:color="auto" w:fill="FFFFFF"/>
          </w:tcPr>
          <w:p w14:paraId="14262694" w14:textId="31614B71" w:rsidR="00FD3588" w:rsidRPr="00A305AD" w:rsidRDefault="00FD3588">
            <w:pPr>
              <w:spacing w:before="0" w:after="0"/>
              <w:ind w:left="34"/>
              <w:jc w:val="left"/>
              <w:rPr>
                <w:rFonts w:ascii="Times New Roman" w:hAnsi="Times New Roman"/>
                <w:bCs/>
                <w:szCs w:val="20"/>
                <w:lang w:eastAsia="de-DE"/>
              </w:rPr>
            </w:pPr>
            <w:r w:rsidRPr="00A305AD">
              <w:rPr>
                <w:rFonts w:ascii="Times New Roman" w:hAnsi="Times New Roman"/>
                <w:szCs w:val="20"/>
                <w:lang w:eastAsia="de-DE"/>
              </w:rPr>
              <w:t>The number of the portfolio taken from Annex V shall be reported.</w:t>
            </w:r>
          </w:p>
        </w:tc>
      </w:tr>
    </w:tbl>
    <w:p w14:paraId="7B999EA3" w14:textId="77777777" w:rsidR="00FD3588" w:rsidRPr="00A305AD" w:rsidRDefault="00FD3588" w:rsidP="00B75444">
      <w:pPr>
        <w:rPr>
          <w:rFonts w:ascii="Times New Roman" w:eastAsia="Arial" w:hAnsi="Times New Roman"/>
          <w:bCs/>
          <w:szCs w:val="20"/>
          <w:lang w:eastAsia="de-DE"/>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FD3588" w:rsidRPr="00A305AD" w14:paraId="10FAE947" w14:textId="77777777" w:rsidTr="00FD3588">
        <w:tc>
          <w:tcPr>
            <w:tcW w:w="993" w:type="dxa"/>
            <w:shd w:val="clear" w:color="auto" w:fill="D9D9D9"/>
          </w:tcPr>
          <w:p w14:paraId="4F67DC8F"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01" w:type="dxa"/>
            <w:shd w:val="clear" w:color="auto" w:fill="D9D9D9"/>
          </w:tcPr>
          <w:p w14:paraId="5E8531D7"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36D5E16B"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46359751" w14:textId="77777777" w:rsidR="00FD3588" w:rsidRPr="00A305AD" w:rsidRDefault="00FD3588" w:rsidP="00FD3588">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FD3588" w:rsidRPr="00A305AD" w14:paraId="7267CB89"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04D3FD06"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0010</w:t>
            </w:r>
          </w:p>
        </w:tc>
        <w:tc>
          <w:tcPr>
            <w:tcW w:w="1701" w:type="dxa"/>
            <w:tcBorders>
              <w:top w:val="single" w:sz="4" w:space="0" w:color="auto"/>
              <w:left w:val="single" w:sz="4" w:space="0" w:color="auto"/>
              <w:bottom w:val="single" w:sz="4" w:space="0" w:color="auto"/>
              <w:right w:val="single" w:sz="4" w:space="0" w:color="auto"/>
            </w:tcBorders>
          </w:tcPr>
          <w:p w14:paraId="539E7372"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Risk class</w:t>
            </w:r>
            <w:r w:rsidRPr="00A305AD">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00BFB2F6"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d(</w:t>
            </w:r>
            <w:proofErr w:type="gramEnd"/>
            <w:r w:rsidRPr="00A305AD">
              <w:rPr>
                <w:rFonts w:ascii="Times New Roman" w:hAnsi="Times New Roman"/>
                <w:szCs w:val="20"/>
                <w:lang w:eastAsia="de-DE"/>
              </w:rPr>
              <w:t>1) of Regulation (EU) No 575/2013</w:t>
            </w:r>
          </w:p>
        </w:tc>
        <w:tc>
          <w:tcPr>
            <w:tcW w:w="9781" w:type="dxa"/>
            <w:tcBorders>
              <w:top w:val="single" w:sz="4" w:space="0" w:color="auto"/>
              <w:left w:val="single" w:sz="4" w:space="0" w:color="auto"/>
              <w:bottom w:val="single" w:sz="4" w:space="0" w:color="auto"/>
              <w:right w:val="single" w:sz="4" w:space="0" w:color="auto"/>
            </w:tcBorders>
          </w:tcPr>
          <w:p w14:paraId="554132F9"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The risk class shall be reported. The answer shall be one of the following:</w:t>
            </w:r>
          </w:p>
          <w:p w14:paraId="414D6FB9" w14:textId="77777777" w:rsidR="00FD3588" w:rsidRPr="00A305AD" w:rsidRDefault="00FD3588" w:rsidP="00FD3588">
            <w:pPr>
              <w:spacing w:before="0" w:after="0"/>
              <w:ind w:left="33"/>
              <w:rPr>
                <w:rFonts w:ascii="Times New Roman" w:hAnsi="Times New Roman"/>
                <w:szCs w:val="20"/>
                <w:lang w:eastAsia="de-DE"/>
              </w:rPr>
            </w:pPr>
          </w:p>
          <w:p w14:paraId="52C3D569" w14:textId="3A4A41C0" w:rsidR="00FD3588" w:rsidRPr="00A305AD" w:rsidRDefault="00A33D0C" w:rsidP="00737C9C">
            <w:pPr>
              <w:numPr>
                <w:ilvl w:val="0"/>
                <w:numId w:val="70"/>
              </w:numPr>
              <w:spacing w:before="0" w:after="0"/>
              <w:rPr>
                <w:rFonts w:ascii="Times New Roman" w:hAnsi="Times New Roman"/>
                <w:szCs w:val="20"/>
                <w:lang w:eastAsia="de-DE"/>
              </w:rPr>
            </w:pPr>
            <w:r w:rsidRPr="00A305AD">
              <w:rPr>
                <w:rFonts w:ascii="Times New Roman" w:hAnsi="Times New Roman"/>
                <w:szCs w:val="20"/>
                <w:lang w:eastAsia="de-DE"/>
              </w:rPr>
              <w:t>‘G</w:t>
            </w:r>
            <w:r w:rsidR="00FD3588" w:rsidRPr="00A305AD">
              <w:rPr>
                <w:rFonts w:ascii="Times New Roman" w:hAnsi="Times New Roman"/>
                <w:szCs w:val="20"/>
                <w:lang w:eastAsia="de-DE"/>
              </w:rPr>
              <w:t>eneral interest rate risk</w:t>
            </w:r>
            <w:r w:rsidRPr="00A305AD">
              <w:rPr>
                <w:rFonts w:ascii="Times New Roman" w:hAnsi="Times New Roman"/>
                <w:szCs w:val="20"/>
                <w:lang w:eastAsia="de-DE"/>
              </w:rPr>
              <w:t xml:space="preserve"> (GIRR</w:t>
            </w:r>
            <w:r w:rsidR="00FD3588" w:rsidRPr="00A305AD">
              <w:rPr>
                <w:rFonts w:ascii="Times New Roman" w:hAnsi="Times New Roman"/>
                <w:szCs w:val="20"/>
                <w:lang w:eastAsia="de-DE"/>
              </w:rPr>
              <w:t>)</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r w:rsidR="00FD3588" w:rsidRPr="00A305AD">
              <w:rPr>
                <w:rFonts w:ascii="Times New Roman" w:hAnsi="Times New Roman"/>
                <w:szCs w:val="20"/>
                <w:lang w:eastAsia="de-DE"/>
              </w:rPr>
              <w:t xml:space="preserve"> </w:t>
            </w:r>
          </w:p>
          <w:p w14:paraId="3DDF08BE" w14:textId="4DC9376B" w:rsidR="00FD3588" w:rsidRPr="00A305AD" w:rsidRDefault="00A33D0C" w:rsidP="00737C9C">
            <w:pPr>
              <w:numPr>
                <w:ilvl w:val="0"/>
                <w:numId w:val="70"/>
              </w:numPr>
              <w:spacing w:before="0" w:after="0"/>
              <w:rPr>
                <w:rFonts w:ascii="Times New Roman" w:hAnsi="Times New Roman"/>
                <w:szCs w:val="20"/>
                <w:lang w:eastAsia="de-DE"/>
              </w:rPr>
            </w:pPr>
            <w:r w:rsidRPr="00A305AD">
              <w:rPr>
                <w:rFonts w:ascii="Times New Roman" w:hAnsi="Times New Roman"/>
                <w:szCs w:val="20"/>
                <w:lang w:eastAsia="de-DE"/>
              </w:rPr>
              <w:t xml:space="preserve">‘Credit spread </w:t>
            </w:r>
            <w:proofErr w:type="spellStart"/>
            <w:proofErr w:type="gramStart"/>
            <w:r w:rsidRPr="00A305AD">
              <w:rPr>
                <w:rFonts w:ascii="Times New Roman" w:hAnsi="Times New Roman"/>
                <w:szCs w:val="20"/>
                <w:lang w:eastAsia="de-DE"/>
              </w:rPr>
              <w:t>risk.Non</w:t>
            </w:r>
            <w:proofErr w:type="spellEnd"/>
            <w:proofErr w:type="gramEnd"/>
            <w:r w:rsidRPr="00A305AD">
              <w:rPr>
                <w:rFonts w:ascii="Times New Roman" w:hAnsi="Times New Roman"/>
                <w:szCs w:val="20"/>
                <w:lang w:eastAsia="de-DE"/>
              </w:rPr>
              <w:t>-securitisations CSR’</w:t>
            </w:r>
            <w:r w:rsidR="00FD3588" w:rsidRPr="00A305AD">
              <w:rPr>
                <w:rFonts w:ascii="Times New Roman" w:hAnsi="Times New Roman"/>
                <w:szCs w:val="20"/>
                <w:lang w:eastAsia="de-DE"/>
              </w:rPr>
              <w:t xml:space="preserve"> (credit spread risk (CSR) for non-securitisation</w:t>
            </w:r>
            <w:proofErr w:type="gramStart"/>
            <w:r w:rsidR="00FD3588" w:rsidRPr="00A305AD">
              <w:rPr>
                <w:rFonts w:ascii="Times New Roman" w:hAnsi="Times New Roman"/>
                <w:szCs w:val="20"/>
                <w:lang w:eastAsia="de-DE"/>
              </w:rPr>
              <w:t>);</w:t>
            </w:r>
            <w:proofErr w:type="gramEnd"/>
            <w:r w:rsidR="00FD3588" w:rsidRPr="00A305AD">
              <w:rPr>
                <w:rFonts w:ascii="Times New Roman" w:hAnsi="Times New Roman"/>
                <w:szCs w:val="20"/>
                <w:lang w:eastAsia="de-DE"/>
              </w:rPr>
              <w:t xml:space="preserve"> </w:t>
            </w:r>
          </w:p>
          <w:p w14:paraId="305F3492" w14:textId="3B5FE774" w:rsidR="00FD3588" w:rsidRPr="00A305AD" w:rsidRDefault="00A33D0C" w:rsidP="00737C9C">
            <w:pPr>
              <w:numPr>
                <w:ilvl w:val="0"/>
                <w:numId w:val="70"/>
              </w:numPr>
              <w:spacing w:before="0" w:after="0"/>
              <w:rPr>
                <w:rFonts w:ascii="Times New Roman" w:hAnsi="Times New Roman"/>
                <w:szCs w:val="20"/>
                <w:lang w:eastAsia="de-DE"/>
              </w:rPr>
            </w:pPr>
            <w:r w:rsidRPr="00A305AD">
              <w:rPr>
                <w:rFonts w:ascii="Times New Roman" w:hAnsi="Times New Roman"/>
                <w:szCs w:val="20"/>
                <w:lang w:eastAsia="de-DE"/>
              </w:rPr>
              <w:t xml:space="preserve">‘Credit spread </w:t>
            </w:r>
            <w:proofErr w:type="spellStart"/>
            <w:proofErr w:type="gramStart"/>
            <w:r w:rsidRPr="00A305AD">
              <w:rPr>
                <w:rFonts w:ascii="Times New Roman" w:hAnsi="Times New Roman"/>
                <w:szCs w:val="20"/>
                <w:lang w:eastAsia="de-DE"/>
              </w:rPr>
              <w:t>risk.Non</w:t>
            </w:r>
            <w:proofErr w:type="spellEnd"/>
            <w:proofErr w:type="gramEnd"/>
            <w:r w:rsidRPr="00A305AD">
              <w:rPr>
                <w:rFonts w:ascii="Times New Roman" w:hAnsi="Times New Roman"/>
                <w:szCs w:val="20"/>
                <w:lang w:eastAsia="de-DE"/>
              </w:rPr>
              <w:t>-ACTP CSR’</w:t>
            </w:r>
            <w:r w:rsidR="00FD3588" w:rsidRPr="00A305AD">
              <w:rPr>
                <w:rFonts w:ascii="Times New Roman" w:hAnsi="Times New Roman"/>
                <w:szCs w:val="20"/>
                <w:lang w:eastAsia="de-DE"/>
              </w:rPr>
              <w:t xml:space="preserve"> (credit spread risk for securitisation not included in the alternative correlation trading portfolio (non-ACTP CSR)</w:t>
            </w:r>
            <w:proofErr w:type="gramStart"/>
            <w:r w:rsidR="00FD3588" w:rsidRPr="00A305AD">
              <w:rPr>
                <w:rFonts w:ascii="Times New Roman" w:hAnsi="Times New Roman"/>
                <w:szCs w:val="20"/>
                <w:lang w:eastAsia="de-DE"/>
              </w:rPr>
              <w:t>);</w:t>
            </w:r>
            <w:proofErr w:type="gramEnd"/>
            <w:r w:rsidR="00FD3588" w:rsidRPr="00A305AD">
              <w:rPr>
                <w:rFonts w:ascii="Times New Roman" w:hAnsi="Times New Roman"/>
                <w:szCs w:val="20"/>
                <w:lang w:eastAsia="de-DE"/>
              </w:rPr>
              <w:t xml:space="preserve"> </w:t>
            </w:r>
          </w:p>
          <w:p w14:paraId="4F708CD2" w14:textId="693F0FF9" w:rsidR="00FD3588" w:rsidRPr="00A305AD" w:rsidRDefault="00A33D0C" w:rsidP="00737C9C">
            <w:pPr>
              <w:numPr>
                <w:ilvl w:val="0"/>
                <w:numId w:val="70"/>
              </w:numPr>
              <w:spacing w:before="0" w:after="0"/>
              <w:rPr>
                <w:rFonts w:ascii="Times New Roman" w:hAnsi="Times New Roman"/>
                <w:szCs w:val="20"/>
                <w:lang w:eastAsia="de-DE"/>
              </w:rPr>
            </w:pPr>
            <w:r w:rsidRPr="00A305AD">
              <w:rPr>
                <w:rFonts w:ascii="Times New Roman" w:hAnsi="Times New Roman"/>
                <w:szCs w:val="20"/>
                <w:lang w:eastAsia="de-DE"/>
              </w:rPr>
              <w:t xml:space="preserve">‘Credit spread </w:t>
            </w:r>
            <w:proofErr w:type="spellStart"/>
            <w:proofErr w:type="gramStart"/>
            <w:r w:rsidRPr="00A305AD">
              <w:rPr>
                <w:rFonts w:ascii="Times New Roman" w:hAnsi="Times New Roman"/>
                <w:szCs w:val="20"/>
                <w:lang w:eastAsia="de-DE"/>
              </w:rPr>
              <w:t>risk.ACTP</w:t>
            </w:r>
            <w:proofErr w:type="spellEnd"/>
            <w:proofErr w:type="gramEnd"/>
            <w:r w:rsidRPr="00A305AD">
              <w:rPr>
                <w:rFonts w:ascii="Times New Roman" w:hAnsi="Times New Roman"/>
                <w:szCs w:val="20"/>
                <w:lang w:eastAsia="de-DE"/>
              </w:rPr>
              <w:t xml:space="preserve"> CSR’</w:t>
            </w:r>
            <w:r w:rsidR="00FD3588" w:rsidRPr="00A305AD">
              <w:rPr>
                <w:rFonts w:ascii="Times New Roman" w:hAnsi="Times New Roman"/>
                <w:szCs w:val="20"/>
                <w:lang w:eastAsia="de-DE"/>
              </w:rPr>
              <w:t xml:space="preserve"> (credit spread risk for securitisation included in the alternative correlation trading portfolio (ACTP CSR)</w:t>
            </w:r>
            <w:proofErr w:type="gramStart"/>
            <w:r w:rsidR="00FD3588" w:rsidRPr="00A305AD">
              <w:rPr>
                <w:rFonts w:ascii="Times New Roman" w:hAnsi="Times New Roman"/>
                <w:szCs w:val="20"/>
                <w:lang w:eastAsia="de-DE"/>
              </w:rPr>
              <w:t>);</w:t>
            </w:r>
            <w:proofErr w:type="gramEnd"/>
            <w:r w:rsidR="00FD3588" w:rsidRPr="00A305AD">
              <w:rPr>
                <w:rFonts w:ascii="Times New Roman" w:hAnsi="Times New Roman"/>
                <w:szCs w:val="20"/>
                <w:lang w:eastAsia="de-DE"/>
              </w:rPr>
              <w:t xml:space="preserve"> </w:t>
            </w:r>
          </w:p>
          <w:p w14:paraId="2BD72E94" w14:textId="2B39E841" w:rsidR="00FD3588" w:rsidRPr="00A305AD" w:rsidRDefault="00A33D0C" w:rsidP="00737C9C">
            <w:pPr>
              <w:numPr>
                <w:ilvl w:val="0"/>
                <w:numId w:val="70"/>
              </w:numPr>
              <w:spacing w:before="0" w:after="0"/>
              <w:rPr>
                <w:rFonts w:ascii="Times New Roman" w:hAnsi="Times New Roman"/>
                <w:szCs w:val="20"/>
                <w:lang w:eastAsia="de-DE"/>
              </w:rPr>
            </w:pPr>
            <w:r w:rsidRPr="00A305AD">
              <w:rPr>
                <w:rFonts w:ascii="Times New Roman" w:hAnsi="Times New Roman"/>
                <w:szCs w:val="20"/>
                <w:lang w:eastAsia="de-DE"/>
              </w:rPr>
              <w:t>‘E</w:t>
            </w:r>
            <w:r w:rsidR="00FD3588" w:rsidRPr="00A305AD">
              <w:rPr>
                <w:rFonts w:ascii="Times New Roman" w:hAnsi="Times New Roman"/>
                <w:szCs w:val="20"/>
                <w:lang w:eastAsia="de-DE"/>
              </w:rPr>
              <w:t>quity risk</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r w:rsidR="00FD3588" w:rsidRPr="00A305AD">
              <w:rPr>
                <w:rFonts w:ascii="Times New Roman" w:hAnsi="Times New Roman"/>
                <w:szCs w:val="20"/>
                <w:lang w:eastAsia="de-DE"/>
              </w:rPr>
              <w:t xml:space="preserve"> </w:t>
            </w:r>
          </w:p>
          <w:p w14:paraId="7922B8E2" w14:textId="25D9759B" w:rsidR="00FD3588" w:rsidRPr="00A305AD" w:rsidRDefault="00A33D0C" w:rsidP="00737C9C">
            <w:pPr>
              <w:numPr>
                <w:ilvl w:val="0"/>
                <w:numId w:val="70"/>
              </w:numPr>
              <w:spacing w:before="0" w:after="0"/>
              <w:rPr>
                <w:rFonts w:ascii="Times New Roman" w:hAnsi="Times New Roman"/>
                <w:szCs w:val="20"/>
                <w:lang w:eastAsia="de-DE"/>
              </w:rPr>
            </w:pPr>
            <w:r w:rsidRPr="00A305AD">
              <w:rPr>
                <w:rFonts w:ascii="Times New Roman" w:hAnsi="Times New Roman"/>
                <w:szCs w:val="20"/>
                <w:lang w:eastAsia="de-DE"/>
              </w:rPr>
              <w:t>‘C</w:t>
            </w:r>
            <w:r w:rsidR="00FD3588" w:rsidRPr="00A305AD">
              <w:rPr>
                <w:rFonts w:ascii="Times New Roman" w:hAnsi="Times New Roman"/>
                <w:szCs w:val="20"/>
                <w:lang w:eastAsia="de-DE"/>
              </w:rPr>
              <w:t>ommodit</w:t>
            </w:r>
            <w:r w:rsidRPr="00A305AD">
              <w:rPr>
                <w:rFonts w:ascii="Times New Roman" w:hAnsi="Times New Roman"/>
                <w:szCs w:val="20"/>
                <w:lang w:eastAsia="de-DE"/>
              </w:rPr>
              <w:t>ies</w:t>
            </w:r>
            <w:r w:rsidR="00FD3588" w:rsidRPr="00A305AD">
              <w:rPr>
                <w:rFonts w:ascii="Times New Roman" w:hAnsi="Times New Roman"/>
                <w:szCs w:val="20"/>
                <w:lang w:eastAsia="de-DE"/>
              </w:rPr>
              <w:t xml:space="preserve"> risk</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r w:rsidR="00FD3588" w:rsidRPr="00A305AD">
              <w:rPr>
                <w:rFonts w:ascii="Times New Roman" w:hAnsi="Times New Roman"/>
                <w:szCs w:val="20"/>
                <w:lang w:eastAsia="de-DE"/>
              </w:rPr>
              <w:t xml:space="preserve"> </w:t>
            </w:r>
          </w:p>
          <w:p w14:paraId="441B9D21" w14:textId="352D726E" w:rsidR="00FD3588" w:rsidRPr="00A305AD" w:rsidRDefault="00A33D0C" w:rsidP="00737C9C">
            <w:pPr>
              <w:numPr>
                <w:ilvl w:val="0"/>
                <w:numId w:val="70"/>
              </w:numPr>
              <w:spacing w:before="0" w:after="0"/>
              <w:rPr>
                <w:rFonts w:ascii="Times New Roman" w:hAnsi="Times New Roman"/>
                <w:szCs w:val="20"/>
                <w:lang w:eastAsia="de-DE"/>
              </w:rPr>
            </w:pPr>
            <w:r w:rsidRPr="00A305AD">
              <w:rPr>
                <w:rFonts w:ascii="Times New Roman" w:hAnsi="Times New Roman"/>
                <w:szCs w:val="20"/>
                <w:lang w:eastAsia="de-DE"/>
              </w:rPr>
              <w:t>‘F</w:t>
            </w:r>
            <w:r w:rsidR="00FD3588" w:rsidRPr="00A305AD">
              <w:rPr>
                <w:rFonts w:ascii="Times New Roman" w:hAnsi="Times New Roman"/>
                <w:szCs w:val="20"/>
                <w:lang w:eastAsia="de-DE"/>
              </w:rPr>
              <w:t>oreign</w:t>
            </w:r>
            <w:r w:rsidRPr="00A305AD">
              <w:rPr>
                <w:rFonts w:ascii="Times New Roman" w:hAnsi="Times New Roman"/>
                <w:szCs w:val="20"/>
                <w:lang w:eastAsia="de-DE"/>
              </w:rPr>
              <w:t>-</w:t>
            </w:r>
            <w:r w:rsidR="00FD3588" w:rsidRPr="00A305AD">
              <w:rPr>
                <w:rFonts w:ascii="Times New Roman" w:hAnsi="Times New Roman"/>
                <w:szCs w:val="20"/>
                <w:lang w:eastAsia="de-DE"/>
              </w:rPr>
              <w:t>exchange risk</w:t>
            </w:r>
            <w:r w:rsidRPr="00A305AD">
              <w:rPr>
                <w:rFonts w:ascii="Times New Roman" w:hAnsi="Times New Roman"/>
                <w:szCs w:val="20"/>
                <w:lang w:eastAsia="de-DE"/>
              </w:rPr>
              <w:t>’</w:t>
            </w:r>
            <w:r w:rsidR="00FD3588" w:rsidRPr="00A305AD">
              <w:rPr>
                <w:rFonts w:ascii="Times New Roman" w:hAnsi="Times New Roman"/>
                <w:szCs w:val="20"/>
                <w:lang w:eastAsia="de-DE"/>
              </w:rPr>
              <w:t>.</w:t>
            </w:r>
          </w:p>
        </w:tc>
      </w:tr>
      <w:tr w:rsidR="00FD3588" w:rsidRPr="00A305AD" w14:paraId="67944674"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12F82ABA"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0020</w:t>
            </w:r>
          </w:p>
        </w:tc>
        <w:tc>
          <w:tcPr>
            <w:tcW w:w="1701" w:type="dxa"/>
            <w:tcBorders>
              <w:top w:val="single" w:sz="4" w:space="0" w:color="auto"/>
              <w:left w:val="single" w:sz="4" w:space="0" w:color="auto"/>
              <w:bottom w:val="single" w:sz="4" w:space="0" w:color="auto"/>
              <w:right w:val="single" w:sz="4" w:space="0" w:color="auto"/>
            </w:tcBorders>
          </w:tcPr>
          <w:p w14:paraId="558BE109"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Component</w:t>
            </w:r>
            <w:r w:rsidRPr="00A305AD">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7244EA56"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e(</w:t>
            </w:r>
            <w:proofErr w:type="gramEnd"/>
            <w:r w:rsidRPr="00A305AD">
              <w:rPr>
                <w:rFonts w:ascii="Times New Roman" w:hAnsi="Times New Roman"/>
                <w:szCs w:val="20"/>
                <w:lang w:eastAsia="de-DE"/>
              </w:rPr>
              <w:t>1) of Regulation (EU) No 575/2013</w:t>
            </w:r>
          </w:p>
        </w:tc>
        <w:tc>
          <w:tcPr>
            <w:tcW w:w="9781" w:type="dxa"/>
            <w:tcBorders>
              <w:top w:val="single" w:sz="4" w:space="0" w:color="auto"/>
              <w:left w:val="single" w:sz="4" w:space="0" w:color="auto"/>
              <w:bottom w:val="single" w:sz="4" w:space="0" w:color="auto"/>
              <w:right w:val="single" w:sz="4" w:space="0" w:color="auto"/>
            </w:tcBorders>
          </w:tcPr>
          <w:p w14:paraId="58DEDDCD"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The component of the sensitivities-based method shall be reported. The answer shall be one of the following:</w:t>
            </w:r>
          </w:p>
          <w:p w14:paraId="78EFE559" w14:textId="77777777" w:rsidR="00FD3588" w:rsidRPr="00A305AD" w:rsidRDefault="00FD3588" w:rsidP="00FD3588">
            <w:pPr>
              <w:spacing w:before="0" w:after="0"/>
              <w:ind w:left="33"/>
              <w:rPr>
                <w:rFonts w:ascii="Times New Roman" w:hAnsi="Times New Roman"/>
                <w:szCs w:val="20"/>
                <w:lang w:eastAsia="de-DE"/>
              </w:rPr>
            </w:pPr>
          </w:p>
          <w:p w14:paraId="263E8C68" w14:textId="4C3499C4" w:rsidR="00FD3588" w:rsidRPr="00A305AD" w:rsidRDefault="00030C94" w:rsidP="00737C9C">
            <w:pPr>
              <w:numPr>
                <w:ilvl w:val="0"/>
                <w:numId w:val="71"/>
              </w:numPr>
              <w:spacing w:before="0" w:after="0"/>
              <w:rPr>
                <w:rFonts w:ascii="Times New Roman" w:hAnsi="Times New Roman"/>
                <w:szCs w:val="20"/>
                <w:lang w:eastAsia="de-DE"/>
              </w:rPr>
            </w:pPr>
            <w:r w:rsidRPr="00A305AD">
              <w:rPr>
                <w:rFonts w:ascii="Times New Roman" w:hAnsi="Times New Roman"/>
                <w:szCs w:val="20"/>
                <w:lang w:eastAsia="de-DE"/>
              </w:rPr>
              <w:t>‘D</w:t>
            </w:r>
            <w:r w:rsidR="00FD3588" w:rsidRPr="00A305AD">
              <w:rPr>
                <w:rFonts w:ascii="Times New Roman" w:hAnsi="Times New Roman"/>
                <w:szCs w:val="20"/>
                <w:lang w:eastAsia="de-DE"/>
              </w:rPr>
              <w:t>elta risk</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r w:rsidR="00FD3588" w:rsidRPr="00A305AD">
              <w:rPr>
                <w:rFonts w:ascii="Times New Roman" w:hAnsi="Times New Roman"/>
                <w:szCs w:val="20"/>
                <w:lang w:eastAsia="de-DE"/>
              </w:rPr>
              <w:t xml:space="preserve"> </w:t>
            </w:r>
          </w:p>
          <w:p w14:paraId="489D3C09" w14:textId="111916C8" w:rsidR="00FD3588" w:rsidRPr="00A305AD" w:rsidRDefault="00030C94" w:rsidP="00737C9C">
            <w:pPr>
              <w:numPr>
                <w:ilvl w:val="0"/>
                <w:numId w:val="71"/>
              </w:numPr>
              <w:spacing w:before="0" w:after="0"/>
              <w:rPr>
                <w:rFonts w:ascii="Times New Roman" w:hAnsi="Times New Roman"/>
                <w:szCs w:val="20"/>
                <w:lang w:eastAsia="de-DE"/>
              </w:rPr>
            </w:pPr>
            <w:r w:rsidRPr="00A305AD">
              <w:rPr>
                <w:rFonts w:ascii="Times New Roman" w:hAnsi="Times New Roman"/>
                <w:szCs w:val="20"/>
                <w:lang w:eastAsia="de-DE"/>
              </w:rPr>
              <w:t>‘V</w:t>
            </w:r>
            <w:r w:rsidR="00FD3588" w:rsidRPr="00A305AD">
              <w:rPr>
                <w:rFonts w:ascii="Times New Roman" w:hAnsi="Times New Roman"/>
                <w:szCs w:val="20"/>
                <w:lang w:eastAsia="de-DE"/>
              </w:rPr>
              <w:t>ega risk</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r w:rsidR="00FD3588" w:rsidRPr="00A305AD">
              <w:rPr>
                <w:rFonts w:ascii="Times New Roman" w:hAnsi="Times New Roman"/>
                <w:szCs w:val="20"/>
                <w:lang w:eastAsia="de-DE"/>
              </w:rPr>
              <w:t xml:space="preserve"> </w:t>
            </w:r>
          </w:p>
          <w:p w14:paraId="5314FF55" w14:textId="39E2DAFE" w:rsidR="00FD3588" w:rsidRPr="00A305AD" w:rsidRDefault="00030C94" w:rsidP="00737C9C">
            <w:pPr>
              <w:numPr>
                <w:ilvl w:val="0"/>
                <w:numId w:val="71"/>
              </w:numPr>
              <w:spacing w:before="0" w:after="0"/>
              <w:rPr>
                <w:rFonts w:ascii="Times New Roman" w:hAnsi="Times New Roman"/>
                <w:szCs w:val="20"/>
                <w:lang w:eastAsia="de-DE"/>
              </w:rPr>
            </w:pPr>
            <w:r w:rsidRPr="00A305AD">
              <w:rPr>
                <w:rFonts w:ascii="Times New Roman" w:hAnsi="Times New Roman"/>
                <w:szCs w:val="20"/>
                <w:lang w:eastAsia="de-DE"/>
              </w:rPr>
              <w:t>‘</w:t>
            </w:r>
            <w:r w:rsidR="00FD3588" w:rsidRPr="00A305AD">
              <w:rPr>
                <w:rFonts w:ascii="Times New Roman" w:hAnsi="Times New Roman"/>
                <w:szCs w:val="20"/>
                <w:lang w:eastAsia="de-DE"/>
              </w:rPr>
              <w:t>Curvature risk</w:t>
            </w:r>
            <w:r w:rsidRPr="00A305AD">
              <w:rPr>
                <w:rFonts w:ascii="Times New Roman" w:hAnsi="Times New Roman"/>
                <w:szCs w:val="20"/>
                <w:lang w:eastAsia="de-DE"/>
              </w:rPr>
              <w:t>’</w:t>
            </w:r>
            <w:r w:rsidR="00FD3588" w:rsidRPr="00A305AD">
              <w:rPr>
                <w:rFonts w:ascii="Times New Roman" w:hAnsi="Times New Roman"/>
                <w:szCs w:val="20"/>
                <w:lang w:eastAsia="de-DE"/>
              </w:rPr>
              <w:t>;</w:t>
            </w:r>
          </w:p>
        </w:tc>
      </w:tr>
      <w:tr w:rsidR="00FD3588" w:rsidRPr="00A305AD" w14:paraId="616E1227"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3E5FC388"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0030</w:t>
            </w:r>
          </w:p>
        </w:tc>
        <w:tc>
          <w:tcPr>
            <w:tcW w:w="1701" w:type="dxa"/>
            <w:tcBorders>
              <w:top w:val="single" w:sz="4" w:space="0" w:color="auto"/>
              <w:left w:val="single" w:sz="4" w:space="0" w:color="auto"/>
              <w:bottom w:val="single" w:sz="4" w:space="0" w:color="auto"/>
              <w:right w:val="single" w:sz="4" w:space="0" w:color="auto"/>
            </w:tcBorders>
          </w:tcPr>
          <w:p w14:paraId="7ADD07C1" w14:textId="7FE10D2A"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Correlation scenario</w:t>
            </w:r>
            <w:r w:rsidRPr="00A305AD">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0C7F5EAB"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Article 325h of Regulation (EU) No 575/2013</w:t>
            </w:r>
          </w:p>
        </w:tc>
        <w:tc>
          <w:tcPr>
            <w:tcW w:w="9781" w:type="dxa"/>
            <w:tcBorders>
              <w:top w:val="single" w:sz="4" w:space="0" w:color="auto"/>
              <w:left w:val="single" w:sz="4" w:space="0" w:color="auto"/>
              <w:bottom w:val="single" w:sz="4" w:space="0" w:color="auto"/>
              <w:right w:val="single" w:sz="4" w:space="0" w:color="auto"/>
            </w:tcBorders>
          </w:tcPr>
          <w:p w14:paraId="0D5F7ACD" w14:textId="77C2FC71"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The correlation scenario shall be reported. The answer shall be one of the following:</w:t>
            </w:r>
          </w:p>
          <w:p w14:paraId="22F6B230" w14:textId="77777777" w:rsidR="00FD3588" w:rsidRPr="00A305AD" w:rsidRDefault="00FD3588" w:rsidP="00FD3588">
            <w:pPr>
              <w:spacing w:before="0" w:after="0"/>
              <w:ind w:left="33"/>
              <w:rPr>
                <w:rFonts w:ascii="Times New Roman" w:hAnsi="Times New Roman"/>
                <w:szCs w:val="20"/>
                <w:lang w:eastAsia="de-DE"/>
              </w:rPr>
            </w:pPr>
          </w:p>
          <w:p w14:paraId="6D1E9940" w14:textId="1CE2F2A9" w:rsidR="00FD3588" w:rsidRPr="00A305AD" w:rsidRDefault="00030C94" w:rsidP="00737C9C">
            <w:pPr>
              <w:numPr>
                <w:ilvl w:val="0"/>
                <w:numId w:val="72"/>
              </w:numPr>
              <w:spacing w:before="0" w:after="0"/>
              <w:rPr>
                <w:rFonts w:ascii="Times New Roman" w:hAnsi="Times New Roman"/>
                <w:szCs w:val="20"/>
                <w:lang w:eastAsia="de-DE"/>
              </w:rPr>
            </w:pPr>
            <w:r w:rsidRPr="00A305AD">
              <w:rPr>
                <w:rFonts w:ascii="Times New Roman" w:hAnsi="Times New Roman"/>
                <w:szCs w:val="20"/>
                <w:lang w:eastAsia="de-DE"/>
              </w:rPr>
              <w:t>‘Medium correlation scenario</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p>
          <w:p w14:paraId="49EA26D5" w14:textId="694E838E" w:rsidR="00FD3588" w:rsidRPr="00A305AD" w:rsidRDefault="00030C94" w:rsidP="00737C9C">
            <w:pPr>
              <w:numPr>
                <w:ilvl w:val="0"/>
                <w:numId w:val="72"/>
              </w:numPr>
              <w:spacing w:before="0" w:after="0"/>
              <w:rPr>
                <w:rFonts w:ascii="Times New Roman" w:hAnsi="Times New Roman"/>
                <w:szCs w:val="20"/>
                <w:lang w:eastAsia="de-DE"/>
              </w:rPr>
            </w:pPr>
            <w:r w:rsidRPr="00A305AD">
              <w:rPr>
                <w:rFonts w:ascii="Times New Roman" w:hAnsi="Times New Roman"/>
                <w:szCs w:val="20"/>
                <w:lang w:eastAsia="de-DE"/>
              </w:rPr>
              <w:t>‘High correlation scenario</w:t>
            </w:r>
            <w:proofErr w:type="gramStart"/>
            <w:r w:rsidRPr="00A305AD">
              <w:rPr>
                <w:rFonts w:ascii="Times New Roman" w:hAnsi="Times New Roman"/>
                <w:szCs w:val="20"/>
                <w:lang w:eastAsia="de-DE"/>
              </w:rPr>
              <w:t>’</w:t>
            </w:r>
            <w:r w:rsidR="00FD3588" w:rsidRPr="00A305AD">
              <w:rPr>
                <w:rFonts w:ascii="Times New Roman" w:hAnsi="Times New Roman"/>
                <w:szCs w:val="20"/>
                <w:lang w:eastAsia="de-DE"/>
              </w:rPr>
              <w:t>;</w:t>
            </w:r>
            <w:proofErr w:type="gramEnd"/>
          </w:p>
          <w:p w14:paraId="36E09983" w14:textId="0419D833" w:rsidR="00FD3588" w:rsidRPr="00A305AD" w:rsidRDefault="00030C94" w:rsidP="00737C9C">
            <w:pPr>
              <w:numPr>
                <w:ilvl w:val="0"/>
                <w:numId w:val="72"/>
              </w:numPr>
              <w:spacing w:before="0" w:after="0"/>
              <w:rPr>
                <w:rFonts w:ascii="Times New Roman" w:hAnsi="Times New Roman"/>
                <w:szCs w:val="20"/>
                <w:lang w:eastAsia="de-DE"/>
              </w:rPr>
            </w:pPr>
            <w:r w:rsidRPr="00A305AD">
              <w:rPr>
                <w:rFonts w:ascii="Times New Roman" w:hAnsi="Times New Roman"/>
                <w:szCs w:val="20"/>
                <w:lang w:eastAsia="de-DE"/>
              </w:rPr>
              <w:t>‘Low correlation scenario’</w:t>
            </w:r>
            <w:r w:rsidR="00FD3588" w:rsidRPr="00A305AD">
              <w:rPr>
                <w:rFonts w:ascii="Times New Roman" w:hAnsi="Times New Roman"/>
                <w:szCs w:val="20"/>
                <w:lang w:eastAsia="de-DE"/>
              </w:rPr>
              <w:t>.</w:t>
            </w:r>
          </w:p>
        </w:tc>
      </w:tr>
      <w:tr w:rsidR="00FD3588" w:rsidRPr="00A305AD" w14:paraId="7E45F5AF"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56BB3AA8"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0040</w:t>
            </w:r>
          </w:p>
        </w:tc>
        <w:tc>
          <w:tcPr>
            <w:tcW w:w="1701" w:type="dxa"/>
            <w:tcBorders>
              <w:top w:val="single" w:sz="4" w:space="0" w:color="auto"/>
              <w:left w:val="single" w:sz="4" w:space="0" w:color="auto"/>
              <w:bottom w:val="single" w:sz="4" w:space="0" w:color="auto"/>
              <w:right w:val="single" w:sz="4" w:space="0" w:color="auto"/>
            </w:tcBorders>
          </w:tcPr>
          <w:p w14:paraId="67C62CB9"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(Reporting currency results)</w:t>
            </w:r>
            <w:r w:rsidRPr="00A305AD">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38AEB26A"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Article 325h of Regulation (EU) No 575/2013</w:t>
            </w:r>
          </w:p>
        </w:tc>
        <w:tc>
          <w:tcPr>
            <w:tcW w:w="9781" w:type="dxa"/>
            <w:tcBorders>
              <w:top w:val="single" w:sz="4" w:space="0" w:color="auto"/>
              <w:left w:val="single" w:sz="4" w:space="0" w:color="auto"/>
              <w:bottom w:val="single" w:sz="4" w:space="0" w:color="auto"/>
              <w:right w:val="single" w:sz="4" w:space="0" w:color="auto"/>
            </w:tcBorders>
          </w:tcPr>
          <w:p w14:paraId="17129AF0" w14:textId="7C97EA4A" w:rsidR="001041A9" w:rsidRPr="00A305AD" w:rsidRDefault="00FD3588" w:rsidP="002139D0">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values shall be reported for the “</w:t>
            </w:r>
            <w:r w:rsidR="00C06011" w:rsidRPr="00A305AD">
              <w:rPr>
                <w:rFonts w:ascii="Times New Roman" w:hAnsi="Times New Roman"/>
                <w:szCs w:val="20"/>
                <w:lang w:eastAsia="de-DE"/>
              </w:rPr>
              <w:t>RM (and final ASA) final reference date</w:t>
            </w:r>
            <w:r w:rsidRPr="00A305AD">
              <w:rPr>
                <w:rFonts w:ascii="Times New Roman" w:hAnsi="Times New Roman"/>
                <w:szCs w:val="20"/>
                <w:lang w:eastAsia="de-DE"/>
              </w:rPr>
              <w:t xml:space="preserve">” (as </w:t>
            </w:r>
            <w:r w:rsidR="00415D4D" w:rsidRPr="00A305AD">
              <w:rPr>
                <w:rFonts w:ascii="Times New Roman" w:hAnsi="Times New Roman"/>
                <w:szCs w:val="20"/>
                <w:lang w:eastAsia="de-DE"/>
              </w:rPr>
              <w:t>specified</w:t>
            </w:r>
            <w:r w:rsidRPr="00A305AD">
              <w:rPr>
                <w:rFonts w:ascii="Times New Roman" w:hAnsi="Times New Roman"/>
                <w:szCs w:val="20"/>
                <w:lang w:eastAsia="de-DE"/>
              </w:rPr>
              <w:t xml:space="preserve"> </w:t>
            </w:r>
            <w:proofErr w:type="gramStart"/>
            <w:r w:rsidRPr="00A305AD">
              <w:rPr>
                <w:rFonts w:ascii="Times New Roman" w:hAnsi="Times New Roman"/>
                <w:szCs w:val="20"/>
                <w:lang w:eastAsia="de-DE"/>
              </w:rPr>
              <w:t>in  Section</w:t>
            </w:r>
            <w:proofErr w:type="gramEnd"/>
            <w:r w:rsidRPr="00A305AD">
              <w:rPr>
                <w:rFonts w:ascii="Times New Roman" w:hAnsi="Times New Roman"/>
                <w:szCs w:val="20"/>
                <w:lang w:eastAsia="de-DE"/>
              </w:rPr>
              <w:t xml:space="preserve"> 1</w:t>
            </w:r>
            <w:r w:rsidR="008E405A" w:rsidRPr="00A305AD">
              <w:rPr>
                <w:rFonts w:ascii="Times New Roman" w:hAnsi="Times New Roman"/>
                <w:szCs w:val="20"/>
                <w:lang w:eastAsia="de-DE"/>
              </w:rPr>
              <w:t xml:space="preserve">, point </w:t>
            </w:r>
            <w:r w:rsidRPr="00A305AD">
              <w:rPr>
                <w:rFonts w:ascii="Times New Roman" w:hAnsi="Times New Roman"/>
                <w:szCs w:val="20"/>
                <w:lang w:eastAsia="de-DE"/>
              </w:rPr>
              <w:t>(b)</w:t>
            </w:r>
            <w:r w:rsidR="000F0213" w:rsidRPr="00A305AD">
              <w:rPr>
                <w:rFonts w:ascii="Times New Roman" w:hAnsi="Times New Roman"/>
                <w:szCs w:val="20"/>
                <w:lang w:eastAsia="de-DE"/>
              </w:rPr>
              <w:t>,</w:t>
            </w:r>
            <w:r w:rsidRPr="00A305AD">
              <w:rPr>
                <w:rFonts w:ascii="Times New Roman" w:hAnsi="Times New Roman"/>
                <w:szCs w:val="20"/>
                <w:lang w:eastAsia="de-DE"/>
              </w:rPr>
              <w:t xml:space="preserve"> </w:t>
            </w:r>
            <w:r w:rsidR="002D3C9B" w:rsidRPr="00A305AD">
              <w:rPr>
                <w:rFonts w:ascii="Times New Roman" w:hAnsi="Times New Roman"/>
                <w:szCs w:val="20"/>
                <w:lang w:eastAsia="de-DE"/>
              </w:rPr>
              <w:t xml:space="preserve">of Annex V </w:t>
            </w:r>
            <w:r w:rsidR="008E405A" w:rsidRPr="00A305AD">
              <w:rPr>
                <w:rFonts w:ascii="Times New Roman" w:hAnsi="Times New Roman"/>
                <w:szCs w:val="20"/>
                <w:lang w:eastAsia="de-DE"/>
              </w:rPr>
              <w:t>to this Regulation</w:t>
            </w:r>
            <w:r w:rsidR="00871531" w:rsidRPr="00A305AD">
              <w:rPr>
                <w:rFonts w:ascii="Times New Roman" w:hAnsi="Times New Roman"/>
                <w:szCs w:val="20"/>
                <w:lang w:eastAsia="de-DE"/>
              </w:rPr>
              <w:t>)</w:t>
            </w:r>
            <w:r w:rsidR="008E405A" w:rsidRPr="00A305AD">
              <w:rPr>
                <w:rFonts w:ascii="Times New Roman" w:hAnsi="Times New Roman"/>
                <w:szCs w:val="20"/>
                <w:lang w:eastAsia="de-DE"/>
              </w:rPr>
              <w:t xml:space="preserve"> </w:t>
            </w:r>
            <w:r w:rsidRPr="00A305AD">
              <w:rPr>
                <w:rFonts w:ascii="Times New Roman" w:hAnsi="Times New Roman"/>
                <w:szCs w:val="20"/>
                <w:lang w:eastAsia="de-DE"/>
              </w:rPr>
              <w:t>for each portfolio for all relevant combinations of risk class, component and correlation scenario. The values shall be reported in the institution’s reporting currency</w:t>
            </w:r>
            <w:r w:rsidR="001041A9" w:rsidRPr="00A305AD">
              <w:rPr>
                <w:rFonts w:ascii="Times New Roman" w:hAnsi="Times New Roman"/>
                <w:szCs w:val="20"/>
                <w:lang w:val="en-US" w:eastAsia="de-DE"/>
              </w:rPr>
              <w:t xml:space="preserve"> and</w:t>
            </w:r>
            <w:r w:rsidR="001041A9" w:rsidRPr="00A305AD">
              <w:rPr>
                <w:rFonts w:ascii="Times New Roman" w:hAnsi="Times New Roman"/>
                <w:szCs w:val="20"/>
                <w:lang w:eastAsia="de-DE"/>
              </w:rPr>
              <w:t xml:space="preserve"> shall be expressed with a minimum precision of </w:t>
            </w:r>
            <w:r w:rsidR="004F14C4" w:rsidRPr="00A305AD">
              <w:rPr>
                <w:rFonts w:ascii="Times New Roman" w:hAnsi="Times New Roman"/>
                <w:szCs w:val="20"/>
                <w:lang w:eastAsia="de-DE"/>
              </w:rPr>
              <w:t xml:space="preserve">two </w:t>
            </w:r>
            <w:r w:rsidR="001041A9" w:rsidRPr="00A305AD">
              <w:rPr>
                <w:rFonts w:ascii="Times New Roman" w:hAnsi="Times New Roman"/>
                <w:szCs w:val="20"/>
                <w:lang w:eastAsia="de-DE"/>
              </w:rPr>
              <w:t>decimal places.</w:t>
            </w:r>
          </w:p>
          <w:p w14:paraId="20FF53FE" w14:textId="4366120E" w:rsidR="001041A9" w:rsidRPr="00A305AD" w:rsidRDefault="001041A9" w:rsidP="00FD3588">
            <w:pPr>
              <w:spacing w:before="0" w:after="0"/>
              <w:ind w:left="33"/>
              <w:rPr>
                <w:rFonts w:ascii="Times New Roman" w:hAnsi="Times New Roman"/>
                <w:szCs w:val="20"/>
                <w:lang w:eastAsia="de-DE"/>
              </w:rPr>
            </w:pPr>
          </w:p>
        </w:tc>
      </w:tr>
      <w:tr w:rsidR="00FD3588" w:rsidRPr="00A305AD" w14:paraId="354D7119"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5CEF468A"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lastRenderedPageBreak/>
              <w:t>0050</w:t>
            </w:r>
          </w:p>
        </w:tc>
        <w:tc>
          <w:tcPr>
            <w:tcW w:w="1701" w:type="dxa"/>
            <w:tcBorders>
              <w:top w:val="single" w:sz="4" w:space="0" w:color="auto"/>
              <w:left w:val="single" w:sz="4" w:space="0" w:color="auto"/>
              <w:bottom w:val="single" w:sz="4" w:space="0" w:color="auto"/>
              <w:right w:val="single" w:sz="4" w:space="0" w:color="auto"/>
            </w:tcBorders>
          </w:tcPr>
          <w:p w14:paraId="627201A9"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Reporting currency</w:t>
            </w:r>
            <w:r w:rsidRPr="00A305AD">
              <w:rPr>
                <w:rFonts w:ascii="Times New Roman" w:hAnsi="Times New Roman"/>
                <w:szCs w:val="20"/>
                <w:lang w:eastAsia="de-DE"/>
              </w:rPr>
              <w:br/>
            </w:r>
          </w:p>
        </w:tc>
        <w:tc>
          <w:tcPr>
            <w:tcW w:w="1842" w:type="dxa"/>
            <w:tcBorders>
              <w:top w:val="single" w:sz="4" w:space="0" w:color="auto"/>
              <w:left w:val="single" w:sz="4" w:space="0" w:color="auto"/>
              <w:bottom w:val="single" w:sz="4" w:space="0" w:color="auto"/>
              <w:right w:val="single" w:sz="4" w:space="0" w:color="auto"/>
            </w:tcBorders>
          </w:tcPr>
          <w:p w14:paraId="4AB68EF4" w14:textId="77777777" w:rsidR="00FD3588" w:rsidRPr="00A305AD" w:rsidRDefault="00FD3588" w:rsidP="00FD3588">
            <w:pPr>
              <w:spacing w:before="0" w:after="0"/>
              <w:ind w:left="33"/>
              <w:rPr>
                <w:rFonts w:ascii="Times New Roman" w:hAnsi="Times New Roman"/>
                <w:szCs w:val="20"/>
                <w:lang w:eastAsia="de-DE"/>
              </w:rPr>
            </w:pPr>
          </w:p>
        </w:tc>
        <w:tc>
          <w:tcPr>
            <w:tcW w:w="9781" w:type="dxa"/>
            <w:tcBorders>
              <w:top w:val="single" w:sz="4" w:space="0" w:color="auto"/>
              <w:left w:val="single" w:sz="4" w:space="0" w:color="auto"/>
              <w:bottom w:val="single" w:sz="4" w:space="0" w:color="auto"/>
              <w:right w:val="single" w:sz="4" w:space="0" w:color="auto"/>
            </w:tcBorders>
          </w:tcPr>
          <w:p w14:paraId="58970952"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The reporting currency of the institution shall be reported (the reported value shall follow the ISO 4217 currency designation).</w:t>
            </w:r>
          </w:p>
        </w:tc>
      </w:tr>
      <w:tr w:rsidR="00FD3588" w:rsidRPr="00A305AD" w14:paraId="47CB81D4"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76F88B8B" w14:textId="77777777"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0060</w:t>
            </w:r>
          </w:p>
        </w:tc>
        <w:tc>
          <w:tcPr>
            <w:tcW w:w="1701" w:type="dxa"/>
            <w:tcBorders>
              <w:top w:val="single" w:sz="4" w:space="0" w:color="auto"/>
              <w:left w:val="single" w:sz="4" w:space="0" w:color="auto"/>
              <w:bottom w:val="single" w:sz="4" w:space="0" w:color="auto"/>
              <w:right w:val="single" w:sz="4" w:space="0" w:color="auto"/>
            </w:tcBorders>
          </w:tcPr>
          <w:p w14:paraId="380E4DEE" w14:textId="6A213518" w:rsidR="00FD3588"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 xml:space="preserve">Own funds requirements (EBA </w:t>
            </w:r>
            <w:r w:rsidR="001E34F2" w:rsidRPr="00A305AD">
              <w:rPr>
                <w:rFonts w:ascii="Times New Roman" w:hAnsi="Times New Roman"/>
                <w:szCs w:val="20"/>
                <w:lang w:eastAsia="de-DE"/>
              </w:rPr>
              <w:t xml:space="preserve">portfolio </w:t>
            </w:r>
            <w:r w:rsidRPr="00A305AD">
              <w:rPr>
                <w:rFonts w:ascii="Times New Roman" w:hAnsi="Times New Roman"/>
                <w:szCs w:val="20"/>
                <w:lang w:eastAsia="de-DE"/>
              </w:rPr>
              <w:t>currency results)</w:t>
            </w:r>
          </w:p>
          <w:p w14:paraId="17D075CF" w14:textId="77777777" w:rsidR="00FD3588" w:rsidRPr="00A305AD" w:rsidRDefault="00FD3588" w:rsidP="00FD3588">
            <w:pPr>
              <w:spacing w:before="0" w:after="0"/>
              <w:ind w:left="33"/>
              <w:rPr>
                <w:rFonts w:ascii="Times New Roman" w:hAnsi="Times New Roman"/>
                <w:szCs w:val="20"/>
                <w:lang w:eastAsia="de-DE"/>
              </w:rPr>
            </w:pPr>
          </w:p>
        </w:tc>
        <w:tc>
          <w:tcPr>
            <w:tcW w:w="1842" w:type="dxa"/>
            <w:tcBorders>
              <w:top w:val="single" w:sz="4" w:space="0" w:color="auto"/>
              <w:left w:val="single" w:sz="4" w:space="0" w:color="auto"/>
              <w:bottom w:val="single" w:sz="4" w:space="0" w:color="auto"/>
              <w:right w:val="single" w:sz="4" w:space="0" w:color="auto"/>
            </w:tcBorders>
          </w:tcPr>
          <w:p w14:paraId="33445194" w14:textId="063C76DA" w:rsidR="00FD3588" w:rsidRPr="00A305AD" w:rsidRDefault="002E26D8" w:rsidP="00FD3588">
            <w:pPr>
              <w:spacing w:before="0" w:after="0"/>
              <w:ind w:left="33"/>
              <w:rPr>
                <w:rFonts w:ascii="Times New Roman" w:hAnsi="Times New Roman"/>
                <w:szCs w:val="20"/>
                <w:lang w:eastAsia="de-DE"/>
              </w:rPr>
            </w:pPr>
            <w:r w:rsidRPr="00A305AD">
              <w:rPr>
                <w:rFonts w:ascii="Times New Roman" w:hAnsi="Times New Roman"/>
                <w:szCs w:val="20"/>
                <w:lang w:eastAsia="de-DE"/>
              </w:rPr>
              <w:t>Sections 3 and 4</w:t>
            </w:r>
            <w:r w:rsidR="002D3C9B" w:rsidRPr="00A305AD">
              <w:rPr>
                <w:rFonts w:ascii="Times New Roman" w:hAnsi="Times New Roman"/>
                <w:szCs w:val="20"/>
                <w:lang w:eastAsia="de-DE"/>
              </w:rPr>
              <w:t xml:space="preserve"> of Annex V</w:t>
            </w:r>
            <w:r w:rsidRPr="00A305AD">
              <w:rPr>
                <w:rFonts w:ascii="Times New Roman" w:hAnsi="Times New Roman"/>
                <w:szCs w:val="20"/>
                <w:lang w:eastAsia="de-DE"/>
              </w:rPr>
              <w:t xml:space="preserve"> </w:t>
            </w:r>
            <w:r w:rsidR="008B73A2" w:rsidRPr="00A305AD">
              <w:rPr>
                <w:rFonts w:ascii="Times New Roman" w:hAnsi="Times New Roman"/>
                <w:szCs w:val="20"/>
                <w:lang w:eastAsia="de-DE"/>
              </w:rPr>
              <w:t>to this Regulation</w:t>
            </w:r>
            <w:r w:rsidR="00987E9B" w:rsidRPr="00A305AD">
              <w:rPr>
                <w:rFonts w:ascii="Times New Roman" w:hAnsi="Times New Roman"/>
                <w:szCs w:val="20"/>
                <w:lang w:eastAsia="de-DE"/>
              </w:rPr>
              <w:t xml:space="preserve"> and </w:t>
            </w:r>
            <w:r w:rsidR="00FD3588" w:rsidRPr="00A305AD">
              <w:rPr>
                <w:rFonts w:ascii="Times New Roman" w:hAnsi="Times New Roman"/>
                <w:szCs w:val="20"/>
                <w:lang w:eastAsia="de-DE"/>
              </w:rPr>
              <w:t>Article 325h of Regulation (EU) No 575/2013</w:t>
            </w:r>
          </w:p>
        </w:tc>
        <w:tc>
          <w:tcPr>
            <w:tcW w:w="9781" w:type="dxa"/>
            <w:tcBorders>
              <w:top w:val="single" w:sz="4" w:space="0" w:color="auto"/>
              <w:left w:val="single" w:sz="4" w:space="0" w:color="auto"/>
              <w:bottom w:val="single" w:sz="4" w:space="0" w:color="auto"/>
              <w:right w:val="single" w:sz="4" w:space="0" w:color="auto"/>
            </w:tcBorders>
          </w:tcPr>
          <w:p w14:paraId="5EFA6A43" w14:textId="6CF9F109" w:rsidR="001E34F2" w:rsidRPr="00A305AD" w:rsidRDefault="00FD3588" w:rsidP="00FD3588">
            <w:pPr>
              <w:spacing w:before="0" w:after="0"/>
              <w:ind w:left="33"/>
              <w:rPr>
                <w:rFonts w:ascii="Times New Roman" w:hAnsi="Times New Roman"/>
                <w:szCs w:val="20"/>
                <w:lang w:eastAsia="de-DE"/>
              </w:rPr>
            </w:pPr>
            <w:r w:rsidRPr="00A305AD">
              <w:rPr>
                <w:rFonts w:ascii="Times New Roman" w:hAnsi="Times New Roman"/>
                <w:szCs w:val="20"/>
                <w:lang w:eastAsia="de-DE"/>
              </w:rPr>
              <w:t xml:space="preserve">The values shall be reported following the instructions for column 0040 but </w:t>
            </w:r>
            <w:r w:rsidR="001E34F2" w:rsidRPr="00A305AD">
              <w:rPr>
                <w:rFonts w:ascii="Times New Roman" w:hAnsi="Times New Roman"/>
                <w:szCs w:val="20"/>
                <w:lang w:eastAsia="de-DE"/>
              </w:rPr>
              <w:t xml:space="preserve">translated at </w:t>
            </w:r>
            <w:r w:rsidR="007E5F99" w:rsidRPr="00A305AD">
              <w:rPr>
                <w:rFonts w:ascii="Times New Roman" w:hAnsi="Times New Roman"/>
                <w:szCs w:val="20"/>
                <w:lang w:eastAsia="de-DE"/>
              </w:rPr>
              <w:t xml:space="preserve">the </w:t>
            </w:r>
            <w:r w:rsidR="00E420B8" w:rsidRPr="00A305AD">
              <w:rPr>
                <w:rFonts w:ascii="Times New Roman" w:hAnsi="Times New Roman"/>
                <w:szCs w:val="20"/>
                <w:lang w:eastAsia="de-DE"/>
              </w:rPr>
              <w:t xml:space="preserve">ECB </w:t>
            </w:r>
            <w:r w:rsidR="001E34F2" w:rsidRPr="00A305AD">
              <w:rPr>
                <w:rFonts w:ascii="Times New Roman" w:hAnsi="Times New Roman"/>
                <w:szCs w:val="20"/>
                <w:lang w:eastAsia="de-DE"/>
              </w:rPr>
              <w:t xml:space="preserve">spot exchange rate associated </w:t>
            </w:r>
            <w:r w:rsidR="009F7CF9" w:rsidRPr="00A305AD">
              <w:rPr>
                <w:rFonts w:ascii="Times New Roman" w:hAnsi="Times New Roman"/>
                <w:szCs w:val="20"/>
                <w:lang w:eastAsia="de-DE"/>
              </w:rPr>
              <w:t>with</w:t>
            </w:r>
            <w:r w:rsidR="001E34F2" w:rsidRPr="00A305AD">
              <w:rPr>
                <w:rFonts w:ascii="Times New Roman" w:hAnsi="Times New Roman"/>
                <w:szCs w:val="20"/>
                <w:lang w:eastAsia="de-DE"/>
              </w:rPr>
              <w:t xml:space="preserve"> the currency of the portfolio </w:t>
            </w:r>
            <w:r w:rsidRPr="00A305AD">
              <w:rPr>
                <w:rFonts w:ascii="Times New Roman" w:hAnsi="Times New Roman"/>
                <w:szCs w:val="20"/>
                <w:lang w:eastAsia="de-DE"/>
              </w:rPr>
              <w:t>as defined in Section</w:t>
            </w:r>
            <w:r w:rsidR="002123E0" w:rsidRPr="00A305AD">
              <w:rPr>
                <w:rFonts w:ascii="Times New Roman" w:hAnsi="Times New Roman"/>
                <w:szCs w:val="20"/>
                <w:lang w:eastAsia="de-DE"/>
              </w:rPr>
              <w:t>s</w:t>
            </w:r>
            <w:r w:rsidRPr="00A305AD">
              <w:rPr>
                <w:rFonts w:ascii="Times New Roman" w:hAnsi="Times New Roman"/>
                <w:szCs w:val="20"/>
                <w:lang w:eastAsia="de-DE"/>
              </w:rPr>
              <w:t xml:space="preserve"> 3 and 4</w:t>
            </w:r>
            <w:r w:rsidR="00605872" w:rsidRPr="00A305AD">
              <w:rPr>
                <w:rFonts w:ascii="Times New Roman" w:hAnsi="Times New Roman"/>
                <w:szCs w:val="20"/>
                <w:lang w:eastAsia="de-DE"/>
              </w:rPr>
              <w:t xml:space="preserve"> of Annex V</w:t>
            </w:r>
            <w:r w:rsidR="002123E0" w:rsidRPr="00A305AD">
              <w:rPr>
                <w:rFonts w:ascii="Times New Roman" w:hAnsi="Times New Roman"/>
                <w:szCs w:val="20"/>
                <w:lang w:eastAsia="de-DE"/>
              </w:rPr>
              <w:t xml:space="preserve"> to this Regulation.</w:t>
            </w:r>
          </w:p>
        </w:tc>
      </w:tr>
      <w:tr w:rsidR="006355FB" w:rsidRPr="00A305AD" w14:paraId="085896D6"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4F2C954A" w14:textId="08A659B3" w:rsidR="006355FB" w:rsidRPr="00A305AD" w:rsidRDefault="006355FB" w:rsidP="00FD3588">
            <w:pPr>
              <w:spacing w:before="0" w:after="0"/>
              <w:ind w:left="33"/>
              <w:rPr>
                <w:rFonts w:ascii="Times New Roman" w:hAnsi="Times New Roman"/>
                <w:szCs w:val="20"/>
                <w:lang w:eastAsia="de-DE"/>
              </w:rPr>
            </w:pPr>
            <w:r w:rsidRPr="00A305AD">
              <w:rPr>
                <w:rFonts w:ascii="Times New Roman" w:hAnsi="Times New Roman"/>
                <w:szCs w:val="20"/>
                <w:lang w:eastAsia="de-DE"/>
              </w:rPr>
              <w:t>0070</w:t>
            </w:r>
          </w:p>
        </w:tc>
        <w:tc>
          <w:tcPr>
            <w:tcW w:w="1701" w:type="dxa"/>
            <w:tcBorders>
              <w:top w:val="single" w:sz="4" w:space="0" w:color="auto"/>
              <w:left w:val="single" w:sz="4" w:space="0" w:color="auto"/>
              <w:bottom w:val="single" w:sz="4" w:space="0" w:color="auto"/>
              <w:right w:val="single" w:sz="4" w:space="0" w:color="auto"/>
            </w:tcBorders>
          </w:tcPr>
          <w:p w14:paraId="7C6815B1" w14:textId="5465CD34" w:rsidR="006355FB" w:rsidRPr="00A305AD" w:rsidRDefault="0076661A" w:rsidP="0076661A">
            <w:pPr>
              <w:spacing w:before="0" w:after="0"/>
              <w:rPr>
                <w:rFonts w:ascii="Times New Roman" w:hAnsi="Times New Roman"/>
                <w:szCs w:val="20"/>
                <w:lang w:eastAsia="de-DE"/>
              </w:rPr>
            </w:pPr>
            <w:r w:rsidRPr="00A305AD">
              <w:rPr>
                <w:rFonts w:ascii="Times New Roman" w:hAnsi="Times New Roman"/>
                <w:szCs w:val="20"/>
                <w:lang w:eastAsia="de-DE"/>
              </w:rPr>
              <w:t>Positions without optionality subjected to curvature risk own funds requirements</w:t>
            </w:r>
          </w:p>
        </w:tc>
        <w:tc>
          <w:tcPr>
            <w:tcW w:w="1842" w:type="dxa"/>
            <w:tcBorders>
              <w:top w:val="single" w:sz="4" w:space="0" w:color="auto"/>
              <w:left w:val="single" w:sz="4" w:space="0" w:color="auto"/>
              <w:bottom w:val="single" w:sz="4" w:space="0" w:color="auto"/>
              <w:right w:val="single" w:sz="4" w:space="0" w:color="auto"/>
            </w:tcBorders>
          </w:tcPr>
          <w:p w14:paraId="40151106" w14:textId="6E440489" w:rsidR="006355FB" w:rsidRPr="00A305AD" w:rsidRDefault="006355FB" w:rsidP="006355FB">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e(</w:t>
            </w:r>
            <w:proofErr w:type="gramEnd"/>
            <w:r w:rsidRPr="00A305AD">
              <w:rPr>
                <w:rFonts w:ascii="Times New Roman" w:hAnsi="Times New Roman"/>
                <w:szCs w:val="20"/>
                <w:lang w:eastAsia="de-DE"/>
              </w:rPr>
              <w:t>3) of Regulation (EU) No 575/2013</w:t>
            </w:r>
          </w:p>
        </w:tc>
        <w:tc>
          <w:tcPr>
            <w:tcW w:w="9781" w:type="dxa"/>
            <w:tcBorders>
              <w:top w:val="single" w:sz="4" w:space="0" w:color="auto"/>
              <w:left w:val="single" w:sz="4" w:space="0" w:color="auto"/>
              <w:bottom w:val="single" w:sz="4" w:space="0" w:color="auto"/>
              <w:right w:val="single" w:sz="4" w:space="0" w:color="auto"/>
            </w:tcBorders>
          </w:tcPr>
          <w:p w14:paraId="2AA68062" w14:textId="2486EAFE" w:rsidR="006355FB" w:rsidRPr="00A305AD" w:rsidRDefault="006355FB" w:rsidP="0076661A">
            <w:pPr>
              <w:spacing w:before="0" w:after="0"/>
              <w:rPr>
                <w:rFonts w:ascii="Times New Roman" w:hAnsi="Times New Roman"/>
                <w:szCs w:val="20"/>
                <w:lang w:eastAsia="de-DE"/>
              </w:rPr>
            </w:pPr>
            <w:r w:rsidRPr="00A305AD">
              <w:rPr>
                <w:rFonts w:ascii="Times New Roman" w:hAnsi="Times New Roman"/>
                <w:szCs w:val="20"/>
                <w:lang w:eastAsia="de-DE"/>
              </w:rPr>
              <w:t>Where the component in column 0020 corresponds to curvature risk:</w:t>
            </w:r>
          </w:p>
          <w:p w14:paraId="66F1C96B" w14:textId="2B3D9319" w:rsidR="006355FB" w:rsidRPr="00A305AD" w:rsidRDefault="006355FB" w:rsidP="0076661A">
            <w:pPr>
              <w:spacing w:before="0" w:after="0"/>
              <w:rPr>
                <w:rFonts w:ascii="Times New Roman" w:hAnsi="Times New Roman"/>
                <w:szCs w:val="20"/>
                <w:lang w:eastAsia="de-DE"/>
              </w:rPr>
            </w:pPr>
          </w:p>
          <w:p w14:paraId="7440FD5F" w14:textId="6EBAD66B" w:rsidR="006355FB" w:rsidRPr="00A305AD" w:rsidRDefault="00223FC1" w:rsidP="00F7756E">
            <w:pPr>
              <w:numPr>
                <w:ilvl w:val="0"/>
                <w:numId w:val="53"/>
              </w:numPr>
              <w:spacing w:before="0" w:after="0"/>
              <w:rPr>
                <w:rFonts w:ascii="Times New Roman" w:hAnsi="Times New Roman"/>
                <w:szCs w:val="20"/>
                <w:lang w:eastAsia="de-DE"/>
              </w:rPr>
            </w:pPr>
            <w:r w:rsidRPr="00A305AD">
              <w:rPr>
                <w:rFonts w:ascii="Times New Roman" w:hAnsi="Times New Roman"/>
                <w:szCs w:val="20"/>
                <w:lang w:eastAsia="de-DE"/>
              </w:rPr>
              <w:t>‘TRUE</w:t>
            </w:r>
            <w:r w:rsidR="006355FB" w:rsidRPr="00A305AD">
              <w:rPr>
                <w:rFonts w:ascii="Times New Roman" w:hAnsi="Times New Roman"/>
                <w:szCs w:val="20"/>
                <w:lang w:eastAsia="de-DE"/>
              </w:rPr>
              <w:t xml:space="preserve">’ shall be reported if the institution applies the approach set out in </w:t>
            </w:r>
            <w:r w:rsidR="00CF7106" w:rsidRPr="00A305AD">
              <w:rPr>
                <w:rFonts w:ascii="Times New Roman" w:hAnsi="Times New Roman"/>
                <w:szCs w:val="20"/>
                <w:lang w:eastAsia="de-DE"/>
              </w:rPr>
              <w:t>Article</w:t>
            </w:r>
            <w:r w:rsidR="006355FB" w:rsidRPr="00A305AD">
              <w:rPr>
                <w:rFonts w:ascii="Times New Roman" w:hAnsi="Times New Roman"/>
                <w:szCs w:val="20"/>
                <w:lang w:eastAsia="de-DE"/>
              </w:rPr>
              <w:t xml:space="preserve"> 325</w:t>
            </w:r>
            <w:proofErr w:type="gramStart"/>
            <w:r w:rsidR="006355FB" w:rsidRPr="00A305AD">
              <w:rPr>
                <w:rFonts w:ascii="Times New Roman" w:hAnsi="Times New Roman"/>
                <w:szCs w:val="20"/>
                <w:lang w:eastAsia="de-DE"/>
              </w:rPr>
              <w:t>e(</w:t>
            </w:r>
            <w:proofErr w:type="gramEnd"/>
            <w:r w:rsidR="006355FB" w:rsidRPr="00A305AD">
              <w:rPr>
                <w:rFonts w:ascii="Times New Roman" w:hAnsi="Times New Roman"/>
                <w:szCs w:val="20"/>
                <w:lang w:eastAsia="de-DE"/>
              </w:rPr>
              <w:t>3)</w:t>
            </w:r>
            <w:r w:rsidR="00A400EF" w:rsidRPr="00A305AD">
              <w:rPr>
                <w:rFonts w:ascii="Times New Roman" w:hAnsi="Times New Roman"/>
                <w:szCs w:val="20"/>
                <w:lang w:eastAsia="de-DE"/>
              </w:rPr>
              <w:t>,</w:t>
            </w:r>
            <w:r w:rsidR="006355FB" w:rsidRPr="00A305AD">
              <w:rPr>
                <w:rFonts w:ascii="Times New Roman" w:hAnsi="Times New Roman"/>
                <w:szCs w:val="20"/>
                <w:lang w:eastAsia="de-DE"/>
              </w:rPr>
              <w:t xml:space="preserve"> </w:t>
            </w:r>
            <w:r w:rsidR="00A400EF" w:rsidRPr="00A305AD">
              <w:rPr>
                <w:rFonts w:ascii="Times New Roman" w:hAnsi="Times New Roman"/>
                <w:szCs w:val="20"/>
                <w:lang w:eastAsia="de-DE"/>
              </w:rPr>
              <w:t xml:space="preserve">first subparagraph </w:t>
            </w:r>
            <w:r w:rsidR="006355FB" w:rsidRPr="00A305AD">
              <w:rPr>
                <w:rFonts w:ascii="Times New Roman" w:hAnsi="Times New Roman"/>
                <w:szCs w:val="20"/>
                <w:lang w:eastAsia="de-DE"/>
              </w:rPr>
              <w:t xml:space="preserve">of Regulation (EU) No 575/2013 </w:t>
            </w:r>
            <w:r w:rsidR="0076661A" w:rsidRPr="00A305AD">
              <w:rPr>
                <w:rFonts w:ascii="Times New Roman" w:hAnsi="Times New Roman"/>
                <w:szCs w:val="20"/>
                <w:lang w:eastAsia="de-DE"/>
              </w:rPr>
              <w:t>in calculating the result reported in columns 0040 and 0060.</w:t>
            </w:r>
          </w:p>
          <w:p w14:paraId="21B42873" w14:textId="5F511250" w:rsidR="006355FB" w:rsidRPr="00A305AD" w:rsidRDefault="006355FB" w:rsidP="00F7756E">
            <w:pPr>
              <w:numPr>
                <w:ilvl w:val="0"/>
                <w:numId w:val="53"/>
              </w:numPr>
              <w:spacing w:before="0" w:after="0"/>
              <w:rPr>
                <w:rFonts w:ascii="Times New Roman" w:hAnsi="Times New Roman"/>
                <w:szCs w:val="20"/>
                <w:lang w:eastAsia="de-DE"/>
              </w:rPr>
            </w:pPr>
            <w:r w:rsidRPr="00A305AD">
              <w:rPr>
                <w:rFonts w:ascii="Times New Roman" w:hAnsi="Times New Roman"/>
                <w:szCs w:val="20"/>
                <w:lang w:eastAsia="de-DE"/>
              </w:rPr>
              <w:t>‘</w:t>
            </w:r>
            <w:r w:rsidR="00223FC1" w:rsidRPr="00A305AD">
              <w:rPr>
                <w:rFonts w:ascii="Times New Roman" w:hAnsi="Times New Roman"/>
                <w:szCs w:val="20"/>
                <w:lang w:eastAsia="de-DE"/>
              </w:rPr>
              <w:t>FALSE</w:t>
            </w:r>
            <w:r w:rsidRPr="00A305AD">
              <w:rPr>
                <w:rFonts w:ascii="Times New Roman" w:hAnsi="Times New Roman"/>
                <w:szCs w:val="20"/>
                <w:lang w:eastAsia="de-DE"/>
              </w:rPr>
              <w:t>’ shall be reported otherwise.</w:t>
            </w:r>
          </w:p>
          <w:p w14:paraId="50980B77" w14:textId="77777777" w:rsidR="006355FB" w:rsidRPr="00A305AD" w:rsidRDefault="006355FB" w:rsidP="006355FB">
            <w:pPr>
              <w:spacing w:before="0" w:after="0"/>
              <w:ind w:left="753"/>
              <w:rPr>
                <w:rFonts w:ascii="Times New Roman" w:hAnsi="Times New Roman"/>
                <w:szCs w:val="20"/>
                <w:lang w:eastAsia="de-DE"/>
              </w:rPr>
            </w:pPr>
          </w:p>
          <w:p w14:paraId="033AF869" w14:textId="422E1806" w:rsidR="006355FB" w:rsidRPr="00A305AD" w:rsidRDefault="0076661A">
            <w:pPr>
              <w:spacing w:before="0" w:after="0"/>
              <w:ind w:left="33"/>
              <w:rPr>
                <w:rFonts w:ascii="Times New Roman" w:hAnsi="Times New Roman"/>
                <w:szCs w:val="20"/>
                <w:lang w:eastAsia="de-DE"/>
              </w:rPr>
            </w:pPr>
            <w:r w:rsidRPr="00A305AD">
              <w:rPr>
                <w:rFonts w:ascii="Times New Roman" w:hAnsi="Times New Roman"/>
                <w:szCs w:val="20"/>
                <w:lang w:eastAsia="de-DE"/>
              </w:rPr>
              <w:t>‘</w:t>
            </w:r>
            <w:r w:rsidR="00223FC1" w:rsidRPr="00A305AD">
              <w:rPr>
                <w:rFonts w:ascii="Times New Roman" w:hAnsi="Times New Roman"/>
                <w:szCs w:val="20"/>
                <w:lang w:eastAsia="de-DE"/>
              </w:rPr>
              <w:t>FALSE</w:t>
            </w:r>
            <w:r w:rsidRPr="00A305AD">
              <w:rPr>
                <w:rFonts w:ascii="Times New Roman" w:hAnsi="Times New Roman"/>
                <w:szCs w:val="20"/>
                <w:lang w:eastAsia="de-DE"/>
              </w:rPr>
              <w:t xml:space="preserve">’ shall also be reported </w:t>
            </w:r>
            <w:r w:rsidR="006355FB" w:rsidRPr="00A305AD">
              <w:rPr>
                <w:rFonts w:ascii="Times New Roman" w:hAnsi="Times New Roman"/>
                <w:szCs w:val="20"/>
                <w:lang w:eastAsia="de-DE"/>
              </w:rPr>
              <w:t>where none of th</w:t>
            </w:r>
            <w:r w:rsidR="00224121" w:rsidRPr="00A305AD">
              <w:rPr>
                <w:rFonts w:ascii="Times New Roman" w:hAnsi="Times New Roman"/>
                <w:szCs w:val="20"/>
                <w:lang w:eastAsia="de-DE"/>
              </w:rPr>
              <w:t>ose</w:t>
            </w:r>
            <w:r w:rsidR="006355FB" w:rsidRPr="00A305AD">
              <w:rPr>
                <w:rFonts w:ascii="Times New Roman" w:hAnsi="Times New Roman"/>
                <w:szCs w:val="20"/>
                <w:lang w:eastAsia="de-DE"/>
              </w:rPr>
              <w:t xml:space="preserve"> cases applies.</w:t>
            </w:r>
          </w:p>
        </w:tc>
      </w:tr>
      <w:tr w:rsidR="006355FB" w:rsidRPr="00A305AD" w14:paraId="0DB0E224" w14:textId="77777777" w:rsidTr="00A4046A">
        <w:tc>
          <w:tcPr>
            <w:tcW w:w="993" w:type="dxa"/>
            <w:tcBorders>
              <w:top w:val="single" w:sz="4" w:space="0" w:color="auto"/>
              <w:left w:val="single" w:sz="4" w:space="0" w:color="auto"/>
              <w:bottom w:val="single" w:sz="4" w:space="0" w:color="auto"/>
              <w:right w:val="single" w:sz="4" w:space="0" w:color="auto"/>
            </w:tcBorders>
            <w:shd w:val="clear" w:color="auto" w:fill="auto"/>
          </w:tcPr>
          <w:p w14:paraId="5453A183" w14:textId="44F1A570" w:rsidR="006355FB" w:rsidRPr="00A305AD" w:rsidRDefault="006355FB" w:rsidP="00FD3588">
            <w:pPr>
              <w:spacing w:before="0" w:after="0"/>
              <w:ind w:left="33"/>
              <w:rPr>
                <w:rFonts w:ascii="Times New Roman" w:hAnsi="Times New Roman"/>
                <w:szCs w:val="20"/>
                <w:lang w:eastAsia="de-DE"/>
              </w:rPr>
            </w:pPr>
            <w:r w:rsidRPr="00A305AD">
              <w:rPr>
                <w:rFonts w:ascii="Times New Roman" w:hAnsi="Times New Roman"/>
                <w:szCs w:val="20"/>
                <w:lang w:eastAsia="de-DE"/>
              </w:rPr>
              <w:t>0080</w:t>
            </w:r>
          </w:p>
        </w:tc>
        <w:tc>
          <w:tcPr>
            <w:tcW w:w="1701" w:type="dxa"/>
            <w:tcBorders>
              <w:top w:val="single" w:sz="4" w:space="0" w:color="auto"/>
              <w:left w:val="single" w:sz="4" w:space="0" w:color="auto"/>
              <w:bottom w:val="single" w:sz="4" w:space="0" w:color="auto"/>
              <w:right w:val="single" w:sz="4" w:space="0" w:color="auto"/>
            </w:tcBorders>
          </w:tcPr>
          <w:p w14:paraId="276802EC" w14:textId="74CB7469" w:rsidR="006355FB" w:rsidRPr="00A305AD" w:rsidRDefault="0076661A" w:rsidP="006355FB">
            <w:pPr>
              <w:spacing w:before="0" w:after="0"/>
              <w:ind w:left="33"/>
              <w:rPr>
                <w:rFonts w:ascii="Times New Roman" w:hAnsi="Times New Roman"/>
                <w:szCs w:val="20"/>
                <w:lang w:eastAsia="de-DE"/>
              </w:rPr>
            </w:pPr>
            <w:r w:rsidRPr="00A305AD">
              <w:rPr>
                <w:rFonts w:ascii="Times New Roman" w:hAnsi="Times New Roman"/>
                <w:szCs w:val="20"/>
                <w:lang w:eastAsia="de-DE"/>
              </w:rPr>
              <w:t>Base currency approach</w:t>
            </w:r>
            <w:r w:rsidR="00A4046A" w:rsidRPr="00A305AD">
              <w:rPr>
                <w:rFonts w:ascii="Times New Roman" w:hAnsi="Times New Roman"/>
                <w:szCs w:val="20"/>
                <w:lang w:eastAsia="de-DE"/>
              </w:rPr>
              <w:t xml:space="preserve"> applied</w:t>
            </w:r>
            <w:r w:rsidRPr="00A305AD">
              <w:rPr>
                <w:rFonts w:ascii="Times New Roman" w:hAnsi="Times New Roman"/>
                <w:szCs w:val="20"/>
                <w:lang w:eastAsia="de-DE"/>
              </w:rPr>
              <w:t xml:space="preserve"> for foreign-exchange risk</w:t>
            </w:r>
            <w:r w:rsidR="00A4046A" w:rsidRPr="00A305AD">
              <w:rPr>
                <w:rFonts w:ascii="Times New Roman" w:hAnsi="Times New Roman"/>
                <w:szCs w:val="20"/>
                <w:lang w:eastAsia="de-DE"/>
              </w:rPr>
              <w:t xml:space="preserve"> delta and curvature</w:t>
            </w:r>
          </w:p>
        </w:tc>
        <w:tc>
          <w:tcPr>
            <w:tcW w:w="1842" w:type="dxa"/>
            <w:tcBorders>
              <w:top w:val="single" w:sz="4" w:space="0" w:color="auto"/>
              <w:left w:val="single" w:sz="4" w:space="0" w:color="auto"/>
              <w:bottom w:val="single" w:sz="4" w:space="0" w:color="auto"/>
              <w:right w:val="single" w:sz="4" w:space="0" w:color="auto"/>
            </w:tcBorders>
          </w:tcPr>
          <w:p w14:paraId="5C44D387" w14:textId="3B5A696D" w:rsidR="006355FB" w:rsidRPr="00A305AD" w:rsidRDefault="006355FB" w:rsidP="006355FB">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q(</w:t>
            </w:r>
            <w:proofErr w:type="gramEnd"/>
            <w:r w:rsidRPr="00A305AD">
              <w:rPr>
                <w:rFonts w:ascii="Times New Roman" w:hAnsi="Times New Roman"/>
                <w:szCs w:val="20"/>
                <w:lang w:eastAsia="de-DE"/>
              </w:rPr>
              <w:t>7) of Regulation (EU) No 575/2013</w:t>
            </w:r>
          </w:p>
        </w:tc>
        <w:tc>
          <w:tcPr>
            <w:tcW w:w="9781" w:type="dxa"/>
            <w:tcBorders>
              <w:top w:val="single" w:sz="4" w:space="0" w:color="auto"/>
              <w:left w:val="single" w:sz="4" w:space="0" w:color="auto"/>
              <w:bottom w:val="single" w:sz="4" w:space="0" w:color="auto"/>
              <w:right w:val="single" w:sz="4" w:space="0" w:color="auto"/>
            </w:tcBorders>
          </w:tcPr>
          <w:p w14:paraId="0CCC88A2" w14:textId="5CF68D91" w:rsidR="0076661A" w:rsidRPr="00A305AD" w:rsidRDefault="0076661A" w:rsidP="0076661A">
            <w:pPr>
              <w:spacing w:before="0" w:after="0"/>
              <w:rPr>
                <w:rFonts w:ascii="Times New Roman" w:hAnsi="Times New Roman"/>
                <w:szCs w:val="20"/>
                <w:lang w:eastAsia="de-DE"/>
              </w:rPr>
            </w:pPr>
            <w:r w:rsidRPr="00A305AD">
              <w:rPr>
                <w:rFonts w:ascii="Times New Roman" w:hAnsi="Times New Roman"/>
                <w:szCs w:val="20"/>
                <w:lang w:eastAsia="de-DE"/>
              </w:rPr>
              <w:t>Where the risk class in column 0010 corresponds to foreign-exchange risk and the component in column 0020 corresponds to delta risk or curvature risk:</w:t>
            </w:r>
          </w:p>
          <w:p w14:paraId="1DA25F08" w14:textId="77777777" w:rsidR="0076661A" w:rsidRPr="00A305AD" w:rsidRDefault="0076661A" w:rsidP="0076661A">
            <w:pPr>
              <w:spacing w:before="0" w:after="0"/>
              <w:rPr>
                <w:rFonts w:ascii="Times New Roman" w:hAnsi="Times New Roman"/>
                <w:szCs w:val="20"/>
                <w:lang w:eastAsia="de-DE"/>
              </w:rPr>
            </w:pPr>
          </w:p>
          <w:p w14:paraId="792487E0" w14:textId="10C0C85A" w:rsidR="0076661A" w:rsidRPr="00A305AD" w:rsidRDefault="0076661A" w:rsidP="00F7756E">
            <w:pPr>
              <w:numPr>
                <w:ilvl w:val="0"/>
                <w:numId w:val="44"/>
              </w:numPr>
              <w:spacing w:before="0" w:after="0"/>
              <w:rPr>
                <w:rFonts w:ascii="Times New Roman" w:hAnsi="Times New Roman"/>
                <w:szCs w:val="20"/>
                <w:lang w:eastAsia="de-DE"/>
              </w:rPr>
            </w:pPr>
            <w:r w:rsidRPr="00A305AD">
              <w:rPr>
                <w:rFonts w:ascii="Times New Roman" w:hAnsi="Times New Roman"/>
                <w:szCs w:val="20"/>
                <w:lang w:eastAsia="de-DE"/>
              </w:rPr>
              <w:t>‘</w:t>
            </w:r>
            <w:r w:rsidR="00223FC1" w:rsidRPr="00A305AD">
              <w:rPr>
                <w:rFonts w:ascii="Times New Roman" w:hAnsi="Times New Roman"/>
                <w:szCs w:val="20"/>
                <w:lang w:eastAsia="de-DE"/>
              </w:rPr>
              <w:t>TRUE</w:t>
            </w:r>
            <w:r w:rsidRPr="00A305AD">
              <w:rPr>
                <w:rFonts w:ascii="Times New Roman" w:hAnsi="Times New Roman"/>
                <w:szCs w:val="20"/>
                <w:lang w:eastAsia="de-DE"/>
              </w:rPr>
              <w:t xml:space="preserve">’ shall be reported if the institution applies the approach set out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q(</w:t>
            </w:r>
            <w:proofErr w:type="gramEnd"/>
            <w:r w:rsidRPr="00A305AD">
              <w:rPr>
                <w:rFonts w:ascii="Times New Roman" w:hAnsi="Times New Roman"/>
                <w:szCs w:val="20"/>
                <w:lang w:eastAsia="de-DE"/>
              </w:rPr>
              <w:t>7) of Regulation (EU) No 575/2013 in calculating the result reported in columns 0040 and 0060.</w:t>
            </w:r>
          </w:p>
          <w:p w14:paraId="097D91A4" w14:textId="22038971" w:rsidR="0076661A" w:rsidRPr="00A305AD" w:rsidRDefault="0076661A" w:rsidP="00F7756E">
            <w:pPr>
              <w:numPr>
                <w:ilvl w:val="0"/>
                <w:numId w:val="44"/>
              </w:numPr>
              <w:spacing w:before="0" w:after="0"/>
              <w:rPr>
                <w:rFonts w:ascii="Times New Roman" w:hAnsi="Times New Roman"/>
                <w:szCs w:val="20"/>
                <w:lang w:eastAsia="de-DE"/>
              </w:rPr>
            </w:pPr>
            <w:r w:rsidRPr="00A305AD">
              <w:rPr>
                <w:rFonts w:ascii="Times New Roman" w:hAnsi="Times New Roman"/>
                <w:szCs w:val="20"/>
                <w:lang w:eastAsia="de-DE"/>
              </w:rPr>
              <w:t>‘</w:t>
            </w:r>
            <w:r w:rsidR="00223FC1" w:rsidRPr="00A305AD">
              <w:rPr>
                <w:rFonts w:ascii="Times New Roman" w:hAnsi="Times New Roman"/>
                <w:szCs w:val="20"/>
                <w:lang w:eastAsia="de-DE"/>
              </w:rPr>
              <w:t>FALSE</w:t>
            </w:r>
            <w:r w:rsidRPr="00A305AD">
              <w:rPr>
                <w:rFonts w:ascii="Times New Roman" w:hAnsi="Times New Roman"/>
                <w:szCs w:val="20"/>
                <w:lang w:eastAsia="de-DE"/>
              </w:rPr>
              <w:t>’ shall be reported otherwise.</w:t>
            </w:r>
          </w:p>
          <w:p w14:paraId="3148FE65" w14:textId="77777777" w:rsidR="0076661A" w:rsidRPr="00A305AD" w:rsidRDefault="0076661A" w:rsidP="0076661A">
            <w:pPr>
              <w:spacing w:before="0" w:after="0"/>
              <w:ind w:left="753"/>
              <w:rPr>
                <w:rFonts w:ascii="Times New Roman" w:hAnsi="Times New Roman"/>
                <w:szCs w:val="20"/>
                <w:lang w:eastAsia="de-DE"/>
              </w:rPr>
            </w:pPr>
          </w:p>
          <w:p w14:paraId="5773B9EF" w14:textId="208581F2" w:rsidR="006355FB" w:rsidRPr="00A305AD" w:rsidRDefault="0076661A">
            <w:pPr>
              <w:spacing w:before="0" w:after="0"/>
              <w:ind w:left="33"/>
              <w:rPr>
                <w:rFonts w:ascii="Times New Roman" w:hAnsi="Times New Roman"/>
                <w:szCs w:val="20"/>
                <w:lang w:eastAsia="de-DE"/>
              </w:rPr>
            </w:pPr>
            <w:r w:rsidRPr="00A305AD">
              <w:rPr>
                <w:rFonts w:ascii="Times New Roman" w:hAnsi="Times New Roman"/>
                <w:szCs w:val="20"/>
                <w:lang w:eastAsia="de-DE"/>
              </w:rPr>
              <w:t>‘</w:t>
            </w:r>
            <w:r w:rsidR="00223FC1" w:rsidRPr="00A305AD">
              <w:rPr>
                <w:rFonts w:ascii="Times New Roman" w:hAnsi="Times New Roman"/>
                <w:szCs w:val="20"/>
                <w:lang w:eastAsia="de-DE"/>
              </w:rPr>
              <w:t>FALSE</w:t>
            </w:r>
            <w:r w:rsidRPr="00A305AD">
              <w:rPr>
                <w:rFonts w:ascii="Times New Roman" w:hAnsi="Times New Roman"/>
                <w:szCs w:val="20"/>
                <w:lang w:eastAsia="de-DE"/>
              </w:rPr>
              <w:t>’ shall also be reported where none of th</w:t>
            </w:r>
            <w:r w:rsidR="000F0213" w:rsidRPr="00A305AD">
              <w:rPr>
                <w:rFonts w:ascii="Times New Roman" w:hAnsi="Times New Roman"/>
                <w:szCs w:val="20"/>
                <w:lang w:eastAsia="de-DE"/>
              </w:rPr>
              <w:t>ose</w:t>
            </w:r>
            <w:r w:rsidRPr="00A305AD">
              <w:rPr>
                <w:rFonts w:ascii="Times New Roman" w:hAnsi="Times New Roman"/>
                <w:szCs w:val="20"/>
                <w:lang w:eastAsia="de-DE"/>
              </w:rPr>
              <w:t xml:space="preserve"> cases applies.</w:t>
            </w:r>
          </w:p>
        </w:tc>
      </w:tr>
      <w:tr w:rsidR="006355FB" w:rsidRPr="00A305AD" w14:paraId="43015348"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642F9B5E" w14:textId="428759A2" w:rsidR="006355FB" w:rsidRPr="00A305AD" w:rsidRDefault="006355FB" w:rsidP="00FD3588">
            <w:pPr>
              <w:spacing w:before="0" w:after="0"/>
              <w:ind w:left="33"/>
              <w:rPr>
                <w:rFonts w:ascii="Times New Roman" w:hAnsi="Times New Roman"/>
                <w:szCs w:val="20"/>
                <w:lang w:eastAsia="de-DE"/>
              </w:rPr>
            </w:pPr>
            <w:r w:rsidRPr="00A305AD">
              <w:rPr>
                <w:rFonts w:ascii="Times New Roman" w:hAnsi="Times New Roman"/>
                <w:szCs w:val="20"/>
                <w:lang w:eastAsia="de-DE"/>
              </w:rPr>
              <w:t>0090</w:t>
            </w:r>
          </w:p>
        </w:tc>
        <w:tc>
          <w:tcPr>
            <w:tcW w:w="1701" w:type="dxa"/>
            <w:tcBorders>
              <w:top w:val="single" w:sz="4" w:space="0" w:color="auto"/>
              <w:left w:val="single" w:sz="4" w:space="0" w:color="auto"/>
              <w:bottom w:val="single" w:sz="4" w:space="0" w:color="auto"/>
              <w:right w:val="single" w:sz="4" w:space="0" w:color="auto"/>
            </w:tcBorders>
          </w:tcPr>
          <w:p w14:paraId="11685864" w14:textId="02E99093" w:rsidR="006355FB" w:rsidRPr="00A305AD" w:rsidRDefault="0076661A" w:rsidP="0076661A">
            <w:pPr>
              <w:spacing w:before="0" w:after="0"/>
              <w:ind w:left="33"/>
              <w:rPr>
                <w:rFonts w:ascii="Times New Roman" w:hAnsi="Times New Roman"/>
                <w:szCs w:val="20"/>
                <w:lang w:eastAsia="de-DE"/>
              </w:rPr>
            </w:pPr>
            <w:r w:rsidRPr="00A305AD">
              <w:rPr>
                <w:rFonts w:ascii="Times New Roman" w:hAnsi="Times New Roman"/>
                <w:szCs w:val="20"/>
                <w:lang w:eastAsia="de-DE"/>
              </w:rPr>
              <w:t>Division of curvature risk components for foreign-exchange risk by scalar</w:t>
            </w:r>
          </w:p>
        </w:tc>
        <w:tc>
          <w:tcPr>
            <w:tcW w:w="1842" w:type="dxa"/>
            <w:tcBorders>
              <w:top w:val="single" w:sz="4" w:space="0" w:color="auto"/>
              <w:left w:val="single" w:sz="4" w:space="0" w:color="auto"/>
              <w:bottom w:val="single" w:sz="4" w:space="0" w:color="auto"/>
              <w:right w:val="single" w:sz="4" w:space="0" w:color="auto"/>
            </w:tcBorders>
          </w:tcPr>
          <w:p w14:paraId="6B13B5BD" w14:textId="72AF5427" w:rsidR="006355FB" w:rsidRPr="00A305AD" w:rsidRDefault="006355FB" w:rsidP="006355FB">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q(</w:t>
            </w:r>
            <w:proofErr w:type="gramEnd"/>
            <w:r w:rsidRPr="00A305AD">
              <w:rPr>
                <w:rFonts w:ascii="Times New Roman" w:hAnsi="Times New Roman"/>
                <w:szCs w:val="20"/>
                <w:lang w:eastAsia="de-DE"/>
              </w:rPr>
              <w:t>6) of Regulation (EU) No 575/2013</w:t>
            </w:r>
          </w:p>
        </w:tc>
        <w:tc>
          <w:tcPr>
            <w:tcW w:w="9781" w:type="dxa"/>
            <w:tcBorders>
              <w:top w:val="single" w:sz="4" w:space="0" w:color="auto"/>
              <w:left w:val="single" w:sz="4" w:space="0" w:color="auto"/>
              <w:bottom w:val="single" w:sz="4" w:space="0" w:color="auto"/>
              <w:right w:val="single" w:sz="4" w:space="0" w:color="auto"/>
            </w:tcBorders>
          </w:tcPr>
          <w:p w14:paraId="5CCF4150" w14:textId="12FC66B1" w:rsidR="0076661A" w:rsidRPr="00A305AD" w:rsidRDefault="0076661A" w:rsidP="0076661A">
            <w:pPr>
              <w:spacing w:before="0" w:after="0"/>
              <w:rPr>
                <w:rFonts w:ascii="Times New Roman" w:hAnsi="Times New Roman"/>
                <w:szCs w:val="20"/>
                <w:lang w:eastAsia="de-DE"/>
              </w:rPr>
            </w:pPr>
            <w:r w:rsidRPr="00A305AD">
              <w:rPr>
                <w:rFonts w:ascii="Times New Roman" w:hAnsi="Times New Roman"/>
                <w:szCs w:val="20"/>
                <w:lang w:eastAsia="de-DE"/>
              </w:rPr>
              <w:t>Where the risk class in column 0010 corresponds to foreign-exchange risk and the component in column 0020 corresponds to curvature risk:</w:t>
            </w:r>
          </w:p>
          <w:p w14:paraId="7BC4EEB6" w14:textId="77777777" w:rsidR="006355FB" w:rsidRPr="00A305AD" w:rsidRDefault="006355FB" w:rsidP="00FD3588">
            <w:pPr>
              <w:spacing w:before="0" w:after="0"/>
              <w:ind w:left="33"/>
              <w:rPr>
                <w:rFonts w:ascii="Times New Roman" w:hAnsi="Times New Roman"/>
                <w:szCs w:val="20"/>
                <w:lang w:eastAsia="de-DE"/>
              </w:rPr>
            </w:pPr>
          </w:p>
          <w:p w14:paraId="0C070497" w14:textId="0903E9F0" w:rsidR="0076661A" w:rsidRPr="00A305AD" w:rsidRDefault="0076661A" w:rsidP="00F7756E">
            <w:pPr>
              <w:numPr>
                <w:ilvl w:val="0"/>
                <w:numId w:val="45"/>
              </w:numPr>
              <w:spacing w:before="0" w:after="0"/>
              <w:rPr>
                <w:rFonts w:ascii="Times New Roman" w:hAnsi="Times New Roman"/>
                <w:szCs w:val="20"/>
                <w:lang w:eastAsia="de-DE"/>
              </w:rPr>
            </w:pPr>
            <w:r w:rsidRPr="00A305AD">
              <w:rPr>
                <w:rFonts w:ascii="Times New Roman" w:hAnsi="Times New Roman"/>
                <w:szCs w:val="20"/>
                <w:lang w:eastAsia="de-DE"/>
              </w:rPr>
              <w:t>‘</w:t>
            </w:r>
            <w:r w:rsidR="00223FC1" w:rsidRPr="00A305AD">
              <w:rPr>
                <w:rFonts w:ascii="Times New Roman" w:hAnsi="Times New Roman"/>
                <w:szCs w:val="20"/>
                <w:lang w:eastAsia="de-DE"/>
              </w:rPr>
              <w:t>TRUE</w:t>
            </w:r>
            <w:r w:rsidRPr="00A305AD">
              <w:rPr>
                <w:rFonts w:ascii="Times New Roman" w:hAnsi="Times New Roman"/>
                <w:szCs w:val="20"/>
                <w:lang w:eastAsia="de-DE"/>
              </w:rPr>
              <w:t xml:space="preserve">’ shall be reported if the institution applies the approach set out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q(</w:t>
            </w:r>
            <w:proofErr w:type="gramEnd"/>
            <w:r w:rsidR="001B7B12" w:rsidRPr="00A305AD">
              <w:rPr>
                <w:rFonts w:ascii="Times New Roman" w:hAnsi="Times New Roman"/>
                <w:szCs w:val="20"/>
                <w:lang w:eastAsia="de-DE"/>
              </w:rPr>
              <w:t>6</w:t>
            </w:r>
            <w:r w:rsidRPr="00A305AD">
              <w:rPr>
                <w:rFonts w:ascii="Times New Roman" w:hAnsi="Times New Roman"/>
                <w:szCs w:val="20"/>
                <w:lang w:eastAsia="de-DE"/>
              </w:rPr>
              <w:t>) of Regulation (EU) No 575/2013 in calculating the result reported in columns 0040 and 0060.</w:t>
            </w:r>
          </w:p>
          <w:p w14:paraId="0447CE41" w14:textId="521BC6B6" w:rsidR="0076661A" w:rsidRPr="00A305AD" w:rsidRDefault="0076661A" w:rsidP="00F7756E">
            <w:pPr>
              <w:numPr>
                <w:ilvl w:val="0"/>
                <w:numId w:val="45"/>
              </w:numPr>
              <w:spacing w:before="0" w:after="0"/>
              <w:rPr>
                <w:rFonts w:ascii="Times New Roman" w:hAnsi="Times New Roman"/>
                <w:szCs w:val="20"/>
                <w:lang w:eastAsia="de-DE"/>
              </w:rPr>
            </w:pPr>
            <w:r w:rsidRPr="00A305AD">
              <w:rPr>
                <w:rFonts w:ascii="Times New Roman" w:hAnsi="Times New Roman"/>
                <w:szCs w:val="20"/>
                <w:lang w:eastAsia="de-DE"/>
              </w:rPr>
              <w:t>‘</w:t>
            </w:r>
            <w:r w:rsidR="00223FC1" w:rsidRPr="00A305AD">
              <w:rPr>
                <w:rFonts w:ascii="Times New Roman" w:hAnsi="Times New Roman"/>
                <w:szCs w:val="20"/>
                <w:lang w:eastAsia="de-DE"/>
              </w:rPr>
              <w:t>FALSE</w:t>
            </w:r>
            <w:r w:rsidRPr="00A305AD">
              <w:rPr>
                <w:rFonts w:ascii="Times New Roman" w:hAnsi="Times New Roman"/>
                <w:szCs w:val="20"/>
                <w:lang w:eastAsia="de-DE"/>
              </w:rPr>
              <w:t>’ shall be reported otherwise.</w:t>
            </w:r>
          </w:p>
          <w:p w14:paraId="528BE427" w14:textId="77777777" w:rsidR="0076661A" w:rsidRPr="00A305AD" w:rsidRDefault="0076661A" w:rsidP="0076661A">
            <w:pPr>
              <w:spacing w:before="0" w:after="0"/>
              <w:rPr>
                <w:rFonts w:ascii="Times New Roman" w:hAnsi="Times New Roman"/>
                <w:szCs w:val="20"/>
                <w:lang w:eastAsia="de-DE"/>
              </w:rPr>
            </w:pPr>
          </w:p>
          <w:p w14:paraId="6E300373" w14:textId="54B96912" w:rsidR="0076661A" w:rsidRPr="00A305AD" w:rsidRDefault="0076661A">
            <w:pPr>
              <w:spacing w:before="0" w:after="0"/>
              <w:rPr>
                <w:rFonts w:ascii="Times New Roman" w:hAnsi="Times New Roman"/>
                <w:szCs w:val="20"/>
                <w:lang w:eastAsia="de-DE"/>
              </w:rPr>
            </w:pPr>
            <w:r w:rsidRPr="00A305AD">
              <w:rPr>
                <w:rFonts w:ascii="Times New Roman" w:hAnsi="Times New Roman"/>
                <w:szCs w:val="20"/>
                <w:lang w:eastAsia="de-DE"/>
              </w:rPr>
              <w:t>‘</w:t>
            </w:r>
            <w:r w:rsidR="00223FC1" w:rsidRPr="00A305AD">
              <w:rPr>
                <w:rFonts w:ascii="Times New Roman" w:hAnsi="Times New Roman"/>
                <w:szCs w:val="20"/>
                <w:lang w:eastAsia="de-DE"/>
              </w:rPr>
              <w:t>FALSE</w:t>
            </w:r>
            <w:r w:rsidRPr="00A305AD">
              <w:rPr>
                <w:rFonts w:ascii="Times New Roman" w:hAnsi="Times New Roman"/>
                <w:szCs w:val="20"/>
                <w:lang w:eastAsia="de-DE"/>
              </w:rPr>
              <w:t>’ shall also be reported where none of th</w:t>
            </w:r>
            <w:r w:rsidR="000F0213" w:rsidRPr="00A305AD">
              <w:rPr>
                <w:rFonts w:ascii="Times New Roman" w:hAnsi="Times New Roman"/>
                <w:szCs w:val="20"/>
                <w:lang w:eastAsia="de-DE"/>
              </w:rPr>
              <w:t>ose</w:t>
            </w:r>
            <w:r w:rsidRPr="00A305AD">
              <w:rPr>
                <w:rFonts w:ascii="Times New Roman" w:hAnsi="Times New Roman"/>
                <w:szCs w:val="20"/>
                <w:lang w:eastAsia="de-DE"/>
              </w:rPr>
              <w:t xml:space="preserve"> cases applies.</w:t>
            </w:r>
          </w:p>
        </w:tc>
      </w:tr>
      <w:tr w:rsidR="00EA0D19" w:rsidRPr="00A305AD" w14:paraId="4D7ABAB7" w14:textId="77777777" w:rsidTr="00FD3588">
        <w:tc>
          <w:tcPr>
            <w:tcW w:w="993" w:type="dxa"/>
            <w:tcBorders>
              <w:top w:val="single" w:sz="4" w:space="0" w:color="auto"/>
              <w:left w:val="single" w:sz="4" w:space="0" w:color="auto"/>
              <w:bottom w:val="single" w:sz="4" w:space="0" w:color="auto"/>
              <w:right w:val="single" w:sz="4" w:space="0" w:color="auto"/>
            </w:tcBorders>
            <w:shd w:val="clear" w:color="auto" w:fill="auto"/>
          </w:tcPr>
          <w:p w14:paraId="2525CE70" w14:textId="5D5E5FDD" w:rsidR="00EA0D19" w:rsidRPr="00A305AD" w:rsidRDefault="00EA0D19" w:rsidP="00EA0D19">
            <w:pPr>
              <w:spacing w:before="0" w:after="0"/>
              <w:ind w:left="33"/>
              <w:rPr>
                <w:rFonts w:ascii="Times New Roman" w:hAnsi="Times New Roman"/>
                <w:szCs w:val="20"/>
                <w:lang w:eastAsia="de-DE"/>
              </w:rPr>
            </w:pPr>
            <w:r w:rsidRPr="00A305AD">
              <w:rPr>
                <w:rFonts w:ascii="Times New Roman" w:hAnsi="Times New Roman"/>
                <w:szCs w:val="20"/>
                <w:lang w:eastAsia="de-DE"/>
              </w:rPr>
              <w:t>0100</w:t>
            </w:r>
          </w:p>
        </w:tc>
        <w:tc>
          <w:tcPr>
            <w:tcW w:w="1701" w:type="dxa"/>
            <w:tcBorders>
              <w:top w:val="single" w:sz="4" w:space="0" w:color="auto"/>
              <w:left w:val="single" w:sz="4" w:space="0" w:color="auto"/>
              <w:bottom w:val="single" w:sz="4" w:space="0" w:color="auto"/>
              <w:right w:val="single" w:sz="4" w:space="0" w:color="auto"/>
            </w:tcBorders>
          </w:tcPr>
          <w:p w14:paraId="366D5F94" w14:textId="6A4F12BF" w:rsidR="00EA0D19" w:rsidRPr="00A305AD" w:rsidRDefault="00EA0D19" w:rsidP="00EA0D19">
            <w:pPr>
              <w:spacing w:before="0" w:after="0"/>
              <w:ind w:left="33"/>
              <w:rPr>
                <w:rFonts w:ascii="Times New Roman" w:hAnsi="Times New Roman"/>
                <w:szCs w:val="20"/>
                <w:lang w:eastAsia="de-DE"/>
              </w:rPr>
            </w:pPr>
            <w:r w:rsidRPr="00A305AD">
              <w:rPr>
                <w:rFonts w:ascii="Times New Roman" w:hAnsi="Times New Roman"/>
                <w:szCs w:val="20"/>
                <w:lang w:eastAsia="de-DE"/>
              </w:rPr>
              <w:t>Free text box</w:t>
            </w:r>
          </w:p>
        </w:tc>
        <w:tc>
          <w:tcPr>
            <w:tcW w:w="1842" w:type="dxa"/>
            <w:tcBorders>
              <w:top w:val="single" w:sz="4" w:space="0" w:color="auto"/>
              <w:left w:val="single" w:sz="4" w:space="0" w:color="auto"/>
              <w:bottom w:val="single" w:sz="4" w:space="0" w:color="auto"/>
              <w:right w:val="single" w:sz="4" w:space="0" w:color="auto"/>
            </w:tcBorders>
          </w:tcPr>
          <w:p w14:paraId="1CF86FC8" w14:textId="77777777" w:rsidR="00EA0D19" w:rsidRPr="00A305AD" w:rsidRDefault="00EA0D19" w:rsidP="00EA0D19">
            <w:pPr>
              <w:spacing w:before="0" w:after="0"/>
              <w:ind w:left="33"/>
              <w:rPr>
                <w:rFonts w:ascii="Times New Roman" w:hAnsi="Times New Roman"/>
                <w:szCs w:val="20"/>
                <w:lang w:eastAsia="de-DE"/>
              </w:rPr>
            </w:pPr>
          </w:p>
        </w:tc>
        <w:tc>
          <w:tcPr>
            <w:tcW w:w="9781" w:type="dxa"/>
            <w:tcBorders>
              <w:top w:val="single" w:sz="4" w:space="0" w:color="auto"/>
              <w:left w:val="single" w:sz="4" w:space="0" w:color="auto"/>
              <w:bottom w:val="single" w:sz="4" w:space="0" w:color="auto"/>
              <w:right w:val="single" w:sz="4" w:space="0" w:color="auto"/>
            </w:tcBorders>
          </w:tcPr>
          <w:p w14:paraId="01E51C49" w14:textId="47E5C315" w:rsidR="00EA0D19" w:rsidRPr="00A305AD" w:rsidRDefault="00EA0D19" w:rsidP="00EA0D19">
            <w:pPr>
              <w:spacing w:before="0" w:after="0"/>
              <w:rPr>
                <w:rFonts w:ascii="Times New Roman" w:hAnsi="Times New Roman"/>
                <w:szCs w:val="20"/>
                <w:lang w:eastAsia="de-DE"/>
              </w:rPr>
            </w:pPr>
            <w:r w:rsidRPr="00A305AD">
              <w:rPr>
                <w:rStyle w:val="InstructionsTabelleText"/>
                <w:rFonts w:ascii="Times New Roman" w:hAnsi="Times New Roman"/>
                <w:bCs/>
              </w:rPr>
              <w:t>An institution may provide any additional information in this column.</w:t>
            </w:r>
          </w:p>
        </w:tc>
      </w:tr>
    </w:tbl>
    <w:p w14:paraId="654074A9" w14:textId="77777777" w:rsidR="00FD3588" w:rsidRPr="00A305AD" w:rsidRDefault="00FD3588" w:rsidP="00B75444">
      <w:pPr>
        <w:rPr>
          <w:rFonts w:ascii="Times New Roman" w:eastAsia="Arial" w:hAnsi="Times New Roman"/>
          <w:szCs w:val="20"/>
          <w:lang w:eastAsia="x-none"/>
        </w:rPr>
      </w:pPr>
    </w:p>
    <w:p w14:paraId="74C85EA5" w14:textId="77777777" w:rsidR="00FD3588" w:rsidRPr="00A305AD" w:rsidRDefault="00FD3588" w:rsidP="00FD3588">
      <w:pPr>
        <w:spacing w:before="0" w:after="0"/>
        <w:jc w:val="left"/>
        <w:rPr>
          <w:rFonts w:ascii="Times New Roman" w:hAnsi="Times New Roman"/>
          <w:szCs w:val="20"/>
        </w:rPr>
      </w:pPr>
      <w:r w:rsidRPr="00A305AD">
        <w:rPr>
          <w:rFonts w:ascii="Times New Roman" w:hAnsi="Times New Roman"/>
          <w:szCs w:val="20"/>
        </w:rPr>
        <w:br w:type="page"/>
      </w:r>
    </w:p>
    <w:p w14:paraId="5BC3986C" w14:textId="76324A6A" w:rsidR="00EB4B25" w:rsidRPr="00A305AD" w:rsidRDefault="00EB4B25" w:rsidP="000B211D">
      <w:pPr>
        <w:pStyle w:val="Heading3"/>
      </w:pPr>
      <w:bookmarkStart w:id="52" w:name="_Toc199237758"/>
      <w:r w:rsidRPr="00A305AD">
        <w:lastRenderedPageBreak/>
        <w:t>C 120.04 – DRC. MARKET VALUES AND GROSS JTD AMOUNTS BY INSTRUMENT/</w:t>
      </w:r>
      <w:proofErr w:type="gramStart"/>
      <w:r w:rsidRPr="00A305AD">
        <w:t>PORTFOLIO</w:t>
      </w:r>
      <w:bookmarkEnd w:id="52"/>
      <w:proofErr w:type="gramEnd"/>
    </w:p>
    <w:p w14:paraId="79BB4604" w14:textId="017E7B6D" w:rsidR="00EB4B25" w:rsidRPr="00A305AD" w:rsidRDefault="00EB4B25" w:rsidP="00EB4B25">
      <w:pPr>
        <w:rPr>
          <w:rFonts w:ascii="Times New Roman" w:hAnsi="Times New Roman"/>
        </w:rPr>
      </w:pPr>
      <w:r w:rsidRPr="00A305AD">
        <w:rPr>
          <w:rFonts w:ascii="Times New Roman" w:hAnsi="Times New Roman"/>
        </w:rPr>
        <w:t xml:space="preserve">Institutions shall report, instrument by instrument, the exposures corresponding to the instrument. One row shall be reported per exposure. All values shall refer to the “RM (and final ASA) final reference date” (as defined </w:t>
      </w:r>
      <w:proofErr w:type="gramStart"/>
      <w:r w:rsidRPr="00A305AD">
        <w:rPr>
          <w:rFonts w:ascii="Times New Roman" w:hAnsi="Times New Roman"/>
        </w:rPr>
        <w:t>in  Section</w:t>
      </w:r>
      <w:proofErr w:type="gramEnd"/>
      <w:r w:rsidRPr="00A305AD">
        <w:rPr>
          <w:rFonts w:ascii="Times New Roman" w:hAnsi="Times New Roman"/>
        </w:rPr>
        <w:t xml:space="preserve"> 1, point (b)(v)</w:t>
      </w:r>
      <w:r w:rsidR="00E8521A" w:rsidRPr="00A305AD">
        <w:rPr>
          <w:rFonts w:ascii="Times New Roman" w:hAnsi="Times New Roman"/>
        </w:rPr>
        <w:t>,</w:t>
      </w:r>
      <w:r w:rsidRPr="00A305AD">
        <w:rPr>
          <w:rFonts w:ascii="Times New Roman" w:hAnsi="Times New Roman"/>
        </w:rPr>
        <w:t xml:space="preserve"> </w:t>
      </w:r>
      <w:r w:rsidR="00605872" w:rsidRPr="00A305AD">
        <w:rPr>
          <w:rFonts w:ascii="Times New Roman" w:hAnsi="Times New Roman"/>
          <w:szCs w:val="20"/>
          <w:lang w:eastAsia="de-DE"/>
        </w:rPr>
        <w:t xml:space="preserve">of Annex V </w:t>
      </w:r>
      <w:r w:rsidRPr="00A305AD">
        <w:rPr>
          <w:rFonts w:ascii="Times New Roman" w:hAnsi="Times New Roman"/>
        </w:rPr>
        <w:t xml:space="preserve">to this Regulation). Exposures shall be reported before any offsetting has taken place but after replication or decomposition steps (as defined in </w:t>
      </w:r>
      <w:r w:rsidR="00CF7106" w:rsidRPr="00A305AD">
        <w:rPr>
          <w:rFonts w:ascii="Times New Roman" w:hAnsi="Times New Roman"/>
        </w:rPr>
        <w:t>Article</w:t>
      </w:r>
      <w:r w:rsidR="00A83438" w:rsidRPr="00A305AD">
        <w:rPr>
          <w:rFonts w:ascii="Times New Roman" w:hAnsi="Times New Roman"/>
        </w:rPr>
        <w:t>s</w:t>
      </w:r>
      <w:r w:rsidRPr="00A305AD">
        <w:rPr>
          <w:rFonts w:ascii="Times New Roman" w:hAnsi="Times New Roman"/>
        </w:rPr>
        <w:t xml:space="preserve"> 325z and 325ac of Regulation (EU) No 575/2013), where applicable.</w:t>
      </w:r>
    </w:p>
    <w:p w14:paraId="2079FF0A" w14:textId="77777777" w:rsidR="00EB4B25" w:rsidRPr="00A305AD" w:rsidRDefault="00EB4B25" w:rsidP="00EB4B25">
      <w:pPr>
        <w:rPr>
          <w:rFonts w:ascii="Times New Roman" w:hAnsi="Times New Roman"/>
        </w:rPr>
      </w:pPr>
    </w:p>
    <w:p w14:paraId="0339F894" w14:textId="77777777" w:rsidR="00EB4B25" w:rsidRPr="00A305AD" w:rsidRDefault="00EB4B25" w:rsidP="00EB4B25">
      <w:pPr>
        <w:rPr>
          <w:rFonts w:ascii="Times New Roman" w:hAnsi="Times New Roman"/>
        </w:rPr>
      </w:pPr>
      <w:r w:rsidRPr="00A305AD">
        <w:rPr>
          <w:rFonts w:ascii="Times New Roman" w:hAnsi="Times New Roman"/>
        </w:rPr>
        <w:t xml:space="preserve">Instructions concerning sheets (z-axis)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EB4B25" w:rsidRPr="00A305AD" w14:paraId="65A6D598" w14:textId="77777777" w:rsidTr="00CD5665">
        <w:tc>
          <w:tcPr>
            <w:tcW w:w="1701" w:type="dxa"/>
            <w:shd w:val="clear" w:color="auto" w:fill="D9D9D9"/>
          </w:tcPr>
          <w:p w14:paraId="6202065A"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02BA9A92"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4BC87E6C"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EB4B25" w:rsidRPr="00A305AD" w14:paraId="23E16190" w14:textId="77777777" w:rsidTr="00CD5665">
        <w:tc>
          <w:tcPr>
            <w:tcW w:w="1701" w:type="dxa"/>
            <w:shd w:val="clear" w:color="auto" w:fill="FFFFFF"/>
          </w:tcPr>
          <w:p w14:paraId="4C5D0953" w14:textId="77777777" w:rsidR="00EB4B25" w:rsidRPr="00A305AD" w:rsidRDefault="00EB4B25" w:rsidP="00CD5665">
            <w:pPr>
              <w:spacing w:before="0" w:after="0"/>
              <w:ind w:left="33"/>
              <w:rPr>
                <w:rFonts w:ascii="Times New Roman" w:hAnsi="Times New Roman"/>
                <w:bCs/>
              </w:rPr>
            </w:pPr>
            <w:r w:rsidRPr="00A305AD">
              <w:rPr>
                <w:rFonts w:ascii="Times New Roman" w:hAnsi="Times New Roman"/>
                <w:bCs/>
              </w:rPr>
              <w:t>Portfolio</w:t>
            </w:r>
          </w:p>
        </w:tc>
        <w:tc>
          <w:tcPr>
            <w:tcW w:w="1842" w:type="dxa"/>
            <w:shd w:val="clear" w:color="auto" w:fill="FFFFFF"/>
          </w:tcPr>
          <w:p w14:paraId="283B9E94" w14:textId="4575E019" w:rsidR="00EB4B25" w:rsidRPr="00A305AD" w:rsidRDefault="001A65E3" w:rsidP="00CD5665">
            <w:pPr>
              <w:spacing w:before="0" w:after="0"/>
              <w:ind w:left="33"/>
              <w:rPr>
                <w:rFonts w:ascii="Times New Roman" w:hAnsi="Times New Roman"/>
                <w:bCs/>
                <w:szCs w:val="20"/>
                <w:lang w:eastAsia="de-DE"/>
              </w:rPr>
            </w:pPr>
            <w:r w:rsidRPr="00A305AD">
              <w:rPr>
                <w:rFonts w:ascii="Times New Roman" w:hAnsi="Times New Roman"/>
                <w:bCs/>
              </w:rPr>
              <w:t>Sections 3</w:t>
            </w:r>
            <w:r w:rsidR="008D7F9F" w:rsidRPr="00A305AD">
              <w:rPr>
                <w:rFonts w:ascii="Times New Roman" w:hAnsi="Times New Roman"/>
                <w:bCs/>
              </w:rPr>
              <w:t>,</w:t>
            </w:r>
            <w:r w:rsidRPr="00A305AD">
              <w:rPr>
                <w:rFonts w:ascii="Times New Roman" w:hAnsi="Times New Roman"/>
                <w:bCs/>
              </w:rPr>
              <w:t xml:space="preserve"> </w:t>
            </w:r>
            <w:r w:rsidR="008D7F9F" w:rsidRPr="00A305AD">
              <w:rPr>
                <w:rFonts w:ascii="Times New Roman" w:hAnsi="Times New Roman"/>
                <w:bCs/>
              </w:rPr>
              <w:t xml:space="preserve">4 </w:t>
            </w:r>
            <w:r w:rsidRPr="00A305AD">
              <w:rPr>
                <w:rFonts w:ascii="Times New Roman" w:hAnsi="Times New Roman"/>
                <w:bCs/>
              </w:rPr>
              <w:t xml:space="preserve">and </w:t>
            </w:r>
            <w:r w:rsidR="008D7F9F" w:rsidRPr="00A305AD">
              <w:rPr>
                <w:rFonts w:ascii="Times New Roman" w:hAnsi="Times New Roman"/>
                <w:bCs/>
              </w:rPr>
              <w:t>5</w:t>
            </w:r>
            <w:r w:rsidR="005B603D" w:rsidRPr="00A305AD">
              <w:rPr>
                <w:rFonts w:ascii="Times New Roman" w:hAnsi="Times New Roman"/>
                <w:bCs/>
              </w:rPr>
              <w:t xml:space="preserve"> </w:t>
            </w:r>
            <w:r w:rsidR="005B603D" w:rsidRPr="00A305AD">
              <w:rPr>
                <w:rFonts w:ascii="Times New Roman" w:hAnsi="Times New Roman"/>
                <w:szCs w:val="20"/>
                <w:lang w:eastAsia="de-DE"/>
              </w:rPr>
              <w:t>of Annex V</w:t>
            </w:r>
          </w:p>
        </w:tc>
        <w:tc>
          <w:tcPr>
            <w:tcW w:w="9781" w:type="dxa"/>
            <w:shd w:val="clear" w:color="auto" w:fill="FFFFFF"/>
          </w:tcPr>
          <w:p w14:paraId="123F5D0C" w14:textId="7E1A679C" w:rsidR="00EB4B25" w:rsidRPr="00A305AD" w:rsidRDefault="00EB4B25" w:rsidP="00CD5665">
            <w:pPr>
              <w:spacing w:before="0" w:after="0"/>
              <w:ind w:left="34"/>
              <w:jc w:val="left"/>
              <w:rPr>
                <w:rFonts w:ascii="Times New Roman" w:hAnsi="Times New Roman"/>
                <w:bCs/>
                <w:szCs w:val="20"/>
                <w:lang w:eastAsia="de-DE"/>
              </w:rPr>
            </w:pPr>
            <w:r w:rsidRPr="00A305AD">
              <w:rPr>
                <w:rFonts w:ascii="Times New Roman" w:hAnsi="Times New Roman"/>
                <w:szCs w:val="20"/>
                <w:lang w:eastAsia="de-DE"/>
              </w:rPr>
              <w:t>The number of the portfolio taken from Annex V shall be reported.</w:t>
            </w:r>
          </w:p>
        </w:tc>
      </w:tr>
    </w:tbl>
    <w:p w14:paraId="1868A0BD" w14:textId="77777777" w:rsidR="00EB4B25" w:rsidRPr="00A305AD" w:rsidRDefault="00EB4B25" w:rsidP="00EB4B25">
      <w:pPr>
        <w:rPr>
          <w:rFonts w:ascii="Times New Roman" w:eastAsia="Arial" w:hAnsi="Times New Roman"/>
          <w:bCs/>
          <w:szCs w:val="20"/>
          <w:lang w:eastAsia="de-DE"/>
        </w:rPr>
      </w:pPr>
    </w:p>
    <w:tbl>
      <w:tblPr>
        <w:tblW w:w="1431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EB4B25" w:rsidRPr="00A305AD" w14:paraId="41A68454" w14:textId="77777777" w:rsidTr="00CD5665">
        <w:tc>
          <w:tcPr>
            <w:tcW w:w="993" w:type="dxa"/>
            <w:shd w:val="clear" w:color="auto" w:fill="D9D9D9"/>
          </w:tcPr>
          <w:p w14:paraId="00EB3AD2"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01" w:type="dxa"/>
            <w:shd w:val="clear" w:color="auto" w:fill="D9D9D9"/>
          </w:tcPr>
          <w:p w14:paraId="5B3C3AB1" w14:textId="77777777"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30A47F2E" w14:textId="77777777"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31AFD5B6"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EB4B25" w:rsidRPr="00A305AD" w14:paraId="00B5069D" w14:textId="77777777" w:rsidTr="00CD5665">
        <w:tc>
          <w:tcPr>
            <w:tcW w:w="993" w:type="dxa"/>
            <w:shd w:val="clear" w:color="auto" w:fill="auto"/>
          </w:tcPr>
          <w:p w14:paraId="2C2F62DC" w14:textId="77777777"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rPr>
              <w:t>0010</w:t>
            </w:r>
          </w:p>
        </w:tc>
        <w:tc>
          <w:tcPr>
            <w:tcW w:w="1701" w:type="dxa"/>
          </w:tcPr>
          <w:p w14:paraId="30F04B51" w14:textId="77777777" w:rsidR="00EB4B25" w:rsidRPr="00A305AD" w:rsidRDefault="00EB4B25" w:rsidP="00CD5665">
            <w:pPr>
              <w:spacing w:before="0" w:after="0"/>
              <w:ind w:left="33"/>
              <w:jc w:val="left"/>
              <w:rPr>
                <w:rFonts w:ascii="Times New Roman" w:hAnsi="Times New Roman"/>
                <w:szCs w:val="20"/>
                <w:lang w:eastAsia="de-DE"/>
              </w:rPr>
            </w:pPr>
            <w:r w:rsidRPr="00A305AD">
              <w:rPr>
                <w:rFonts w:ascii="Times New Roman" w:hAnsi="Times New Roman"/>
              </w:rPr>
              <w:t>Instrument number</w:t>
            </w:r>
          </w:p>
        </w:tc>
        <w:tc>
          <w:tcPr>
            <w:tcW w:w="1842" w:type="dxa"/>
          </w:tcPr>
          <w:p w14:paraId="0D864183" w14:textId="313A34E6"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rPr>
              <w:t xml:space="preserve"> </w:t>
            </w:r>
            <w:r w:rsidR="001A65E3" w:rsidRPr="00A305AD">
              <w:rPr>
                <w:rFonts w:ascii="Times New Roman" w:hAnsi="Times New Roman"/>
              </w:rPr>
              <w:t>Section 2</w:t>
            </w:r>
            <w:r w:rsidR="008F0213" w:rsidRPr="00A305AD">
              <w:rPr>
                <w:rFonts w:ascii="Times New Roman" w:hAnsi="Times New Roman"/>
                <w:szCs w:val="20"/>
                <w:lang w:eastAsia="de-DE"/>
              </w:rPr>
              <w:t xml:space="preserve"> of Annex V</w:t>
            </w:r>
            <w:r w:rsidR="001A65E3" w:rsidRPr="00A305AD">
              <w:rPr>
                <w:rFonts w:ascii="Times New Roman" w:hAnsi="Times New Roman"/>
              </w:rPr>
              <w:t xml:space="preserve"> </w:t>
            </w:r>
          </w:p>
        </w:tc>
        <w:tc>
          <w:tcPr>
            <w:tcW w:w="9781" w:type="dxa"/>
          </w:tcPr>
          <w:p w14:paraId="728C0552" w14:textId="695598CC"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rPr>
              <w:t>The instrument number taken from Annex V shall be reported.</w:t>
            </w:r>
          </w:p>
        </w:tc>
      </w:tr>
      <w:tr w:rsidR="00EB4B25" w:rsidRPr="00A305AD" w14:paraId="18D8A630" w14:textId="77777777" w:rsidTr="00CD5665">
        <w:tc>
          <w:tcPr>
            <w:tcW w:w="993" w:type="dxa"/>
            <w:shd w:val="clear" w:color="auto" w:fill="auto"/>
          </w:tcPr>
          <w:p w14:paraId="3BCB7733" w14:textId="77777777" w:rsidR="00EB4B25" w:rsidRPr="00A305AD" w:rsidRDefault="00EB4B25" w:rsidP="00CD5665">
            <w:pPr>
              <w:spacing w:before="0" w:after="0"/>
              <w:ind w:left="33"/>
              <w:rPr>
                <w:rFonts w:ascii="Times New Roman" w:hAnsi="Times New Roman"/>
              </w:rPr>
            </w:pPr>
            <w:r w:rsidRPr="00A305AD">
              <w:rPr>
                <w:rFonts w:ascii="Times New Roman" w:hAnsi="Times New Roman"/>
                <w:szCs w:val="20"/>
                <w:lang w:eastAsia="de-DE"/>
              </w:rPr>
              <w:t>0020</w:t>
            </w:r>
          </w:p>
        </w:tc>
        <w:tc>
          <w:tcPr>
            <w:tcW w:w="1701" w:type="dxa"/>
          </w:tcPr>
          <w:p w14:paraId="07A8A1EB" w14:textId="77777777" w:rsidR="00EB4B25" w:rsidRPr="00A305AD" w:rsidRDefault="00EB4B25" w:rsidP="00CD5665">
            <w:pPr>
              <w:spacing w:before="0" w:after="0"/>
              <w:ind w:left="33"/>
              <w:jc w:val="left"/>
              <w:rPr>
                <w:rFonts w:ascii="Times New Roman" w:hAnsi="Times New Roman"/>
              </w:rPr>
            </w:pPr>
            <w:r w:rsidRPr="00A305AD">
              <w:rPr>
                <w:rFonts w:ascii="Times New Roman" w:hAnsi="Times New Roman"/>
              </w:rPr>
              <w:t>Risk class</w:t>
            </w:r>
          </w:p>
        </w:tc>
        <w:tc>
          <w:tcPr>
            <w:tcW w:w="1842" w:type="dxa"/>
          </w:tcPr>
          <w:p w14:paraId="6B5870C3" w14:textId="6B19F81A" w:rsidR="00EB4B25" w:rsidRPr="00A305AD" w:rsidRDefault="00EB4B25" w:rsidP="00CD5665">
            <w:pPr>
              <w:spacing w:before="0" w:after="0"/>
              <w:ind w:left="33"/>
              <w:rPr>
                <w:rFonts w:ascii="Times New Roman" w:hAnsi="Times New Roman"/>
              </w:rPr>
            </w:pPr>
            <w:proofErr w:type="gramStart"/>
            <w:r w:rsidRPr="00A305AD">
              <w:rPr>
                <w:rFonts w:ascii="Times New Roman" w:hAnsi="Times New Roman"/>
                <w:szCs w:val="20"/>
                <w:lang w:eastAsia="de-DE"/>
              </w:rPr>
              <w:t>Article  325v(</w:t>
            </w:r>
            <w:proofErr w:type="gramEnd"/>
            <w:r w:rsidRPr="00A305AD">
              <w:rPr>
                <w:rFonts w:ascii="Times New Roman" w:hAnsi="Times New Roman"/>
                <w:szCs w:val="20"/>
                <w:lang w:eastAsia="de-DE"/>
              </w:rPr>
              <w:t>2) of Regulation (EU) No 575/2013</w:t>
            </w:r>
          </w:p>
        </w:tc>
        <w:tc>
          <w:tcPr>
            <w:tcW w:w="9781" w:type="dxa"/>
          </w:tcPr>
          <w:p w14:paraId="3AEAD21D" w14:textId="268905E5" w:rsidR="00EB4B25" w:rsidRPr="00A305AD" w:rsidRDefault="00EB4B25" w:rsidP="00CD5665">
            <w:pPr>
              <w:spacing w:before="0" w:after="0"/>
              <w:ind w:left="34"/>
              <w:jc w:val="left"/>
              <w:rPr>
                <w:rFonts w:ascii="Times New Roman" w:hAnsi="Times New Roman"/>
                <w:szCs w:val="20"/>
                <w:lang w:eastAsia="de-DE"/>
              </w:rPr>
            </w:pPr>
            <w:r w:rsidRPr="00A305AD">
              <w:rPr>
                <w:rFonts w:ascii="Times New Roman" w:hAnsi="Times New Roman"/>
                <w:szCs w:val="20"/>
                <w:lang w:eastAsia="de-DE"/>
              </w:rPr>
              <w:t>The risk class for which the default risk requirement</w:t>
            </w:r>
            <w:r w:rsidR="003550D4" w:rsidRPr="00A305AD">
              <w:rPr>
                <w:rFonts w:ascii="Times New Roman" w:hAnsi="Times New Roman"/>
                <w:szCs w:val="20"/>
                <w:lang w:eastAsia="de-DE"/>
              </w:rPr>
              <w:t xml:space="preserve"> (DRC)</w:t>
            </w:r>
            <w:r w:rsidRPr="00A305AD">
              <w:rPr>
                <w:rFonts w:ascii="Times New Roman" w:hAnsi="Times New Roman"/>
                <w:szCs w:val="20"/>
                <w:lang w:eastAsia="de-DE"/>
              </w:rPr>
              <w:t xml:space="preserve"> is reported in columns 0030 and 0040 shall be reported. The answer shall be one of the following instrument types:</w:t>
            </w:r>
          </w:p>
          <w:p w14:paraId="5D8B8451" w14:textId="77777777" w:rsidR="00EB4B25" w:rsidRPr="00A305AD" w:rsidRDefault="00EB4B25" w:rsidP="00CD5665">
            <w:pPr>
              <w:spacing w:before="0" w:after="0"/>
              <w:ind w:left="34"/>
              <w:jc w:val="left"/>
              <w:rPr>
                <w:rFonts w:ascii="Times New Roman" w:hAnsi="Times New Roman"/>
                <w:szCs w:val="20"/>
                <w:lang w:eastAsia="de-DE"/>
              </w:rPr>
            </w:pPr>
          </w:p>
          <w:p w14:paraId="4C5FF2D6" w14:textId="78749E91" w:rsidR="00EB4B25" w:rsidRPr="00A305AD" w:rsidRDefault="00EB4B25" w:rsidP="00F7756E">
            <w:pPr>
              <w:numPr>
                <w:ilvl w:val="0"/>
                <w:numId w:val="46"/>
              </w:numPr>
              <w:spacing w:before="0" w:after="0"/>
              <w:rPr>
                <w:rFonts w:ascii="Times New Roman" w:hAnsi="Times New Roman"/>
                <w:szCs w:val="20"/>
                <w:lang w:eastAsia="de-DE"/>
              </w:rPr>
            </w:pPr>
            <w:r w:rsidRPr="00A305AD">
              <w:rPr>
                <w:rFonts w:ascii="Times New Roman" w:hAnsi="Times New Roman"/>
                <w:szCs w:val="20"/>
                <w:lang w:eastAsia="de-DE"/>
              </w:rPr>
              <w:t>‘</w:t>
            </w:r>
            <w:r w:rsidR="007E10D9" w:rsidRPr="00A305AD">
              <w:rPr>
                <w:rFonts w:ascii="Times New Roman" w:hAnsi="Times New Roman"/>
                <w:szCs w:val="20"/>
                <w:lang w:eastAsia="de-DE"/>
              </w:rPr>
              <w:t xml:space="preserve">Instruments other than securitisation </w:t>
            </w:r>
            <w:proofErr w:type="gramStart"/>
            <w:r w:rsidR="007E10D9" w:rsidRPr="00A305AD">
              <w:rPr>
                <w:rFonts w:ascii="Times New Roman" w:hAnsi="Times New Roman"/>
                <w:szCs w:val="20"/>
                <w:lang w:eastAsia="de-DE"/>
              </w:rPr>
              <w:t>positions</w:t>
            </w:r>
            <w:r w:rsidRPr="00A305AD">
              <w:rPr>
                <w:rFonts w:ascii="Times New Roman" w:hAnsi="Times New Roman"/>
                <w:szCs w:val="20"/>
                <w:lang w:eastAsia="de-DE"/>
              </w:rPr>
              <w:t>’;</w:t>
            </w:r>
            <w:proofErr w:type="gramEnd"/>
          </w:p>
          <w:p w14:paraId="17F3ECA9" w14:textId="2CF41364" w:rsidR="00EB4B25" w:rsidRPr="00A305AD" w:rsidRDefault="00EB4B25" w:rsidP="00F7756E">
            <w:pPr>
              <w:numPr>
                <w:ilvl w:val="0"/>
                <w:numId w:val="46"/>
              </w:numPr>
              <w:spacing w:before="0" w:after="0"/>
              <w:rPr>
                <w:rFonts w:ascii="Times New Roman" w:hAnsi="Times New Roman"/>
                <w:szCs w:val="20"/>
                <w:lang w:eastAsia="de-DE"/>
              </w:rPr>
            </w:pPr>
            <w:r w:rsidRPr="00A305AD">
              <w:rPr>
                <w:rFonts w:ascii="Times New Roman" w:hAnsi="Times New Roman"/>
                <w:szCs w:val="20"/>
                <w:lang w:eastAsia="de-DE"/>
              </w:rPr>
              <w:t>‘</w:t>
            </w:r>
            <w:hyperlink r:id="rId21" w:anchor="1-61" w:history="1">
              <w:r w:rsidRPr="00A305AD">
                <w:rPr>
                  <w:rFonts w:ascii="Times New Roman" w:hAnsi="Times New Roman"/>
                  <w:szCs w:val="20"/>
                  <w:lang w:eastAsia="de-DE"/>
                </w:rPr>
                <w:t>Securitisation</w:t>
              </w:r>
            </w:hyperlink>
            <w:r w:rsidR="007E10D9" w:rsidRPr="00A305AD">
              <w:rPr>
                <w:rFonts w:ascii="Times New Roman" w:hAnsi="Times New Roman"/>
                <w:szCs w:val="20"/>
                <w:lang w:eastAsia="de-DE"/>
              </w:rPr>
              <w:t xml:space="preserve"> positions</w:t>
            </w:r>
            <w:r w:rsidRPr="00A305AD">
              <w:rPr>
                <w:rFonts w:ascii="Times New Roman" w:hAnsi="Times New Roman"/>
                <w:szCs w:val="20"/>
                <w:lang w:eastAsia="de-DE"/>
              </w:rPr>
              <w:t> that are not included in the ACTP</w:t>
            </w:r>
            <w:proofErr w:type="gramStart"/>
            <w:r w:rsidRPr="00A305AD">
              <w:rPr>
                <w:rFonts w:ascii="Times New Roman" w:hAnsi="Times New Roman"/>
                <w:szCs w:val="20"/>
                <w:lang w:eastAsia="de-DE"/>
              </w:rPr>
              <w:t>’;</w:t>
            </w:r>
            <w:proofErr w:type="gramEnd"/>
          </w:p>
          <w:p w14:paraId="03CADEF9" w14:textId="2A98C0C4" w:rsidR="00EB4B25" w:rsidRPr="00A305AD" w:rsidRDefault="00EB4B25" w:rsidP="00F7756E">
            <w:pPr>
              <w:numPr>
                <w:ilvl w:val="0"/>
                <w:numId w:val="46"/>
              </w:numPr>
              <w:spacing w:before="0" w:after="0"/>
              <w:rPr>
                <w:rFonts w:ascii="Times New Roman" w:hAnsi="Times New Roman"/>
              </w:rPr>
            </w:pPr>
            <w:r w:rsidRPr="00A305AD">
              <w:rPr>
                <w:rFonts w:ascii="Times New Roman" w:hAnsi="Times New Roman"/>
                <w:szCs w:val="20"/>
                <w:lang w:eastAsia="de-DE"/>
              </w:rPr>
              <w:t>‘</w:t>
            </w:r>
            <w:hyperlink r:id="rId22" w:anchor="1-61" w:history="1">
              <w:r w:rsidRPr="00A305AD">
                <w:rPr>
                  <w:rFonts w:ascii="Times New Roman" w:hAnsi="Times New Roman"/>
                  <w:szCs w:val="20"/>
                  <w:lang w:eastAsia="de-DE"/>
                </w:rPr>
                <w:t>Securitisation</w:t>
              </w:r>
            </w:hyperlink>
            <w:r w:rsidR="007E10D9" w:rsidRPr="00A305AD">
              <w:rPr>
                <w:rFonts w:ascii="Times New Roman" w:hAnsi="Times New Roman"/>
                <w:szCs w:val="20"/>
                <w:lang w:eastAsia="de-DE"/>
              </w:rPr>
              <w:t xml:space="preserve"> positions</w:t>
            </w:r>
            <w:r w:rsidRPr="00A305AD">
              <w:rPr>
                <w:rFonts w:ascii="Times New Roman" w:hAnsi="Times New Roman"/>
                <w:szCs w:val="20"/>
                <w:lang w:eastAsia="de-DE"/>
              </w:rPr>
              <w:t> that are included in the ACTP’.</w:t>
            </w:r>
          </w:p>
        </w:tc>
      </w:tr>
      <w:tr w:rsidR="00EB4B25" w:rsidRPr="00A305AD" w14:paraId="0824F702" w14:textId="77777777" w:rsidTr="00CD5665">
        <w:tc>
          <w:tcPr>
            <w:tcW w:w="993" w:type="dxa"/>
            <w:shd w:val="clear" w:color="auto" w:fill="auto"/>
          </w:tcPr>
          <w:p w14:paraId="4A6C4DF6" w14:textId="77777777" w:rsidR="00EB4B25" w:rsidRPr="00A305AD" w:rsidRDefault="00EB4B25" w:rsidP="00CD5665">
            <w:pPr>
              <w:spacing w:before="0" w:after="0"/>
              <w:ind w:left="33"/>
              <w:rPr>
                <w:rFonts w:ascii="Times New Roman" w:hAnsi="Times New Roman"/>
              </w:rPr>
            </w:pPr>
            <w:r w:rsidRPr="00A305AD">
              <w:rPr>
                <w:rFonts w:ascii="Times New Roman" w:hAnsi="Times New Roman"/>
              </w:rPr>
              <w:t>0030</w:t>
            </w:r>
          </w:p>
        </w:tc>
        <w:tc>
          <w:tcPr>
            <w:tcW w:w="1701" w:type="dxa"/>
          </w:tcPr>
          <w:p w14:paraId="37F7BDFE" w14:textId="2980F7EE" w:rsidR="00EB4B25" w:rsidRPr="00A305AD" w:rsidRDefault="00EB4B25" w:rsidP="00CD5665">
            <w:pPr>
              <w:spacing w:before="0" w:after="0"/>
              <w:ind w:left="33"/>
              <w:jc w:val="left"/>
              <w:rPr>
                <w:rFonts w:ascii="Times New Roman" w:hAnsi="Times New Roman"/>
              </w:rPr>
            </w:pPr>
            <w:r w:rsidRPr="00A305AD">
              <w:rPr>
                <w:rFonts w:ascii="Times New Roman" w:hAnsi="Times New Roman"/>
              </w:rPr>
              <w:t>Bucket</w:t>
            </w:r>
            <w:r w:rsidR="009D307B" w:rsidRPr="00A305AD">
              <w:rPr>
                <w:rFonts w:ascii="Times New Roman" w:hAnsi="Times New Roman"/>
              </w:rPr>
              <w:t>1</w:t>
            </w:r>
          </w:p>
        </w:tc>
        <w:tc>
          <w:tcPr>
            <w:tcW w:w="1842" w:type="dxa"/>
          </w:tcPr>
          <w:p w14:paraId="36409B21" w14:textId="6D391AE6"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y(</w:t>
            </w:r>
            <w:proofErr w:type="gramEnd"/>
            <w:r w:rsidRPr="00A305AD">
              <w:rPr>
                <w:rFonts w:ascii="Times New Roman" w:hAnsi="Times New Roman"/>
                <w:szCs w:val="20"/>
                <w:lang w:eastAsia="de-DE"/>
              </w:rPr>
              <w:t xml:space="preserve">3), </w:t>
            </w:r>
            <w:r w:rsidR="001F35F4" w:rsidRPr="00A305AD">
              <w:rPr>
                <w:rFonts w:ascii="Times New Roman" w:hAnsi="Times New Roman"/>
                <w:szCs w:val="20"/>
                <w:lang w:eastAsia="de-DE"/>
              </w:rPr>
              <w:t xml:space="preserve">Article </w:t>
            </w:r>
            <w:r w:rsidRPr="00A305AD">
              <w:rPr>
                <w:rFonts w:ascii="Times New Roman" w:hAnsi="Times New Roman"/>
                <w:szCs w:val="20"/>
                <w:lang w:eastAsia="de-DE"/>
              </w:rPr>
              <w:t>325</w:t>
            </w:r>
            <w:proofErr w:type="gramStart"/>
            <w:r w:rsidRPr="00A305AD">
              <w:rPr>
                <w:rFonts w:ascii="Times New Roman" w:hAnsi="Times New Roman"/>
                <w:szCs w:val="20"/>
                <w:lang w:eastAsia="de-DE"/>
              </w:rPr>
              <w:t>aa(</w:t>
            </w:r>
            <w:proofErr w:type="gramEnd"/>
            <w:r w:rsidRPr="00A305AD">
              <w:rPr>
                <w:rFonts w:ascii="Times New Roman" w:hAnsi="Times New Roman"/>
                <w:szCs w:val="20"/>
                <w:lang w:eastAsia="de-DE"/>
              </w:rPr>
              <w:t xml:space="preserve">4) and </w:t>
            </w:r>
            <w:r w:rsidR="001F35F4" w:rsidRPr="00A305AD">
              <w:rPr>
                <w:rFonts w:ascii="Times New Roman" w:hAnsi="Times New Roman"/>
                <w:szCs w:val="20"/>
                <w:lang w:eastAsia="de-DE"/>
              </w:rPr>
              <w:t xml:space="preserve">Article </w:t>
            </w:r>
            <w:r w:rsidRPr="00A305AD">
              <w:rPr>
                <w:rFonts w:ascii="Times New Roman" w:hAnsi="Times New Roman"/>
                <w:szCs w:val="20"/>
                <w:lang w:eastAsia="de-DE"/>
              </w:rPr>
              <w:t>325</w:t>
            </w:r>
            <w:proofErr w:type="gramStart"/>
            <w:r w:rsidRPr="00A305AD">
              <w:rPr>
                <w:rFonts w:ascii="Times New Roman" w:hAnsi="Times New Roman"/>
                <w:szCs w:val="20"/>
                <w:lang w:eastAsia="de-DE"/>
              </w:rPr>
              <w:t>ad(</w:t>
            </w:r>
            <w:proofErr w:type="gramEnd"/>
            <w:r w:rsidRPr="00A305AD">
              <w:rPr>
                <w:rFonts w:ascii="Times New Roman" w:hAnsi="Times New Roman"/>
                <w:szCs w:val="20"/>
                <w:lang w:eastAsia="de-DE"/>
              </w:rPr>
              <w:t>2) of Regulation (EU) No 575/2013</w:t>
            </w:r>
          </w:p>
        </w:tc>
        <w:tc>
          <w:tcPr>
            <w:tcW w:w="9781" w:type="dxa"/>
          </w:tcPr>
          <w:p w14:paraId="678C235E" w14:textId="77777777" w:rsidR="00EB4B25" w:rsidRPr="00A305AD" w:rsidRDefault="00EB4B25" w:rsidP="00CD5665">
            <w:pPr>
              <w:spacing w:before="0" w:after="0"/>
              <w:rPr>
                <w:rFonts w:ascii="Times New Roman" w:hAnsi="Times New Roman"/>
                <w:szCs w:val="20"/>
                <w:lang w:eastAsia="de-DE"/>
              </w:rPr>
            </w:pPr>
            <w:r w:rsidRPr="00A305AD">
              <w:rPr>
                <w:rFonts w:ascii="Times New Roman" w:hAnsi="Times New Roman"/>
                <w:szCs w:val="20"/>
                <w:lang w:eastAsia="de-DE"/>
              </w:rPr>
              <w:t xml:space="preserve">The bucket shall be reported. </w:t>
            </w:r>
          </w:p>
          <w:p w14:paraId="0635B9F3" w14:textId="77777777" w:rsidR="00EB4B25" w:rsidRPr="00A305AD" w:rsidRDefault="00EB4B25" w:rsidP="00CD5665">
            <w:pPr>
              <w:spacing w:before="0" w:after="0"/>
              <w:rPr>
                <w:rFonts w:ascii="Times New Roman" w:hAnsi="Times New Roman"/>
                <w:szCs w:val="20"/>
                <w:lang w:eastAsia="de-DE"/>
              </w:rPr>
            </w:pPr>
          </w:p>
          <w:p w14:paraId="562B48DD" w14:textId="4127E616" w:rsidR="00EB4B25" w:rsidRPr="00A305AD" w:rsidRDefault="00EB4B25" w:rsidP="00CD5665">
            <w:pPr>
              <w:spacing w:before="0" w:after="0"/>
              <w:rPr>
                <w:rFonts w:ascii="Times New Roman" w:hAnsi="Times New Roman"/>
                <w:szCs w:val="20"/>
                <w:lang w:eastAsia="de-DE"/>
              </w:rPr>
            </w:pPr>
            <w:r w:rsidRPr="00A305AD">
              <w:rPr>
                <w:rFonts w:ascii="Times New Roman" w:hAnsi="Times New Roman"/>
                <w:szCs w:val="20"/>
                <w:lang w:eastAsia="de-DE"/>
              </w:rPr>
              <w:t xml:space="preserve">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‘non-</w:t>
            </w:r>
            <w:hyperlink r:id="rId23" w:anchor="1-61" w:history="1">
              <w:r w:rsidRPr="00A305AD">
                <w:rPr>
                  <w:rFonts w:ascii="Times New Roman" w:hAnsi="Times New Roman"/>
                  <w:szCs w:val="20"/>
                  <w:lang w:eastAsia="de-DE"/>
                </w:rPr>
                <w:t>securitisations</w:t>
              </w:r>
            </w:hyperlink>
            <w:r w:rsidRPr="00A305AD">
              <w:rPr>
                <w:rFonts w:ascii="Times New Roman" w:hAnsi="Times New Roman"/>
                <w:szCs w:val="20"/>
                <w:lang w:eastAsia="de-DE"/>
              </w:rPr>
              <w:t>’, the answer shall be one of the following:</w:t>
            </w:r>
          </w:p>
          <w:p w14:paraId="559718DB" w14:textId="77777777" w:rsidR="00EB4B25" w:rsidRPr="00A305AD" w:rsidRDefault="00EB4B25"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w:t>
            </w:r>
            <w:proofErr w:type="gramStart"/>
            <w:r w:rsidRPr="00A305AD">
              <w:rPr>
                <w:rFonts w:ascii="Times New Roman" w:hAnsi="Times New Roman"/>
                <w:szCs w:val="20"/>
                <w:lang w:eastAsia="de-DE"/>
              </w:rPr>
              <w:t>Corporates’;</w:t>
            </w:r>
            <w:proofErr w:type="gramEnd"/>
          </w:p>
          <w:p w14:paraId="20A169D8" w14:textId="77777777" w:rsidR="00EB4B25" w:rsidRPr="00A305AD" w:rsidRDefault="00EB4B25"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w:t>
            </w:r>
            <w:proofErr w:type="gramStart"/>
            <w:r w:rsidRPr="00A305AD">
              <w:rPr>
                <w:rFonts w:ascii="Times New Roman" w:hAnsi="Times New Roman"/>
                <w:szCs w:val="20"/>
                <w:lang w:eastAsia="de-DE"/>
              </w:rPr>
              <w:t>Sovereigns’;</w:t>
            </w:r>
            <w:proofErr w:type="gramEnd"/>
          </w:p>
          <w:p w14:paraId="6B66469A" w14:textId="77777777" w:rsidR="00EB4B25" w:rsidRPr="00A305AD" w:rsidRDefault="00EB4B25"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 xml:space="preserve">‘Local </w:t>
            </w:r>
            <w:proofErr w:type="gramStart"/>
            <w:r w:rsidRPr="00A305AD">
              <w:rPr>
                <w:rFonts w:ascii="Times New Roman" w:hAnsi="Times New Roman"/>
                <w:szCs w:val="20"/>
                <w:lang w:eastAsia="de-DE"/>
              </w:rPr>
              <w:t>governments/municipalities’</w:t>
            </w:r>
            <w:proofErr w:type="gramEnd"/>
            <w:r w:rsidRPr="00A305AD">
              <w:rPr>
                <w:rFonts w:ascii="Times New Roman" w:hAnsi="Times New Roman"/>
                <w:szCs w:val="20"/>
                <w:lang w:eastAsia="de-DE"/>
              </w:rPr>
              <w:t>.</w:t>
            </w:r>
          </w:p>
          <w:p w14:paraId="4DAF788E" w14:textId="77777777" w:rsidR="00EB4B25" w:rsidRPr="00A305AD" w:rsidRDefault="00EB4B25" w:rsidP="00CD5665">
            <w:pPr>
              <w:spacing w:before="0" w:after="0"/>
              <w:ind w:left="394"/>
              <w:rPr>
                <w:rFonts w:ascii="Times New Roman" w:hAnsi="Times New Roman"/>
                <w:szCs w:val="20"/>
                <w:lang w:eastAsia="de-DE"/>
              </w:rPr>
            </w:pPr>
          </w:p>
          <w:p w14:paraId="5FB0CE1B" w14:textId="21DBA7E9" w:rsidR="00EB4B25" w:rsidRPr="00A305AD" w:rsidRDefault="00EB4B25" w:rsidP="00CD5665">
            <w:pPr>
              <w:spacing w:before="0" w:after="0"/>
              <w:rPr>
                <w:rFonts w:ascii="Times New Roman" w:hAnsi="Times New Roman"/>
                <w:szCs w:val="20"/>
                <w:lang w:eastAsia="de-DE"/>
              </w:rPr>
            </w:pPr>
            <w:r w:rsidRPr="00A305AD">
              <w:rPr>
                <w:rFonts w:ascii="Times New Roman" w:hAnsi="Times New Roman"/>
                <w:szCs w:val="20"/>
                <w:lang w:eastAsia="de-DE"/>
              </w:rPr>
              <w:t xml:space="preserve">Where instead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hyperlink r:id="rId24" w:anchor="1-61" w:history="1">
              <w:r w:rsidRPr="00A305AD">
                <w:rPr>
                  <w:rFonts w:ascii="Times New Roman" w:hAnsi="Times New Roman"/>
                  <w:szCs w:val="20"/>
                  <w:lang w:eastAsia="de-DE"/>
                </w:rPr>
                <w:t>securitisations</w:t>
              </w:r>
            </w:hyperlink>
            <w:r w:rsidRPr="00A305AD">
              <w:rPr>
                <w:rFonts w:ascii="Times New Roman" w:hAnsi="Times New Roman"/>
                <w:szCs w:val="20"/>
                <w:lang w:eastAsia="de-DE"/>
              </w:rPr>
              <w:t> that are not included in the ACTP’, the answer shall be one of the following:</w:t>
            </w:r>
          </w:p>
          <w:p w14:paraId="78EC1BB8"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‘ABCP - Asia</w:t>
            </w:r>
            <w:proofErr w:type="gramStart"/>
            <w:r w:rsidRPr="00A305AD">
              <w:rPr>
                <w:rFonts w:ascii="Times New Roman" w:hAnsi="Times New Roman"/>
                <w:szCs w:val="20"/>
                <w:lang w:eastAsia="de-DE"/>
              </w:rPr>
              <w:t>’;</w:t>
            </w:r>
            <w:proofErr w:type="gramEnd"/>
          </w:p>
          <w:p w14:paraId="14F05DB4"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‘ABCP - Europe</w:t>
            </w:r>
            <w:proofErr w:type="gramStart"/>
            <w:r w:rsidRPr="00A305AD">
              <w:rPr>
                <w:rFonts w:ascii="Times New Roman" w:hAnsi="Times New Roman"/>
                <w:szCs w:val="20"/>
                <w:lang w:eastAsia="de-DE"/>
              </w:rPr>
              <w:t>’;</w:t>
            </w:r>
            <w:proofErr w:type="gramEnd"/>
          </w:p>
          <w:p w14:paraId="64477F9B"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‘ABCP - North America</w:t>
            </w:r>
            <w:proofErr w:type="gramStart"/>
            <w:r w:rsidRPr="00A305AD">
              <w:rPr>
                <w:rFonts w:ascii="Times New Roman" w:hAnsi="Times New Roman"/>
                <w:szCs w:val="20"/>
                <w:lang w:eastAsia="de-DE"/>
              </w:rPr>
              <w:t>’;</w:t>
            </w:r>
            <w:proofErr w:type="gramEnd"/>
          </w:p>
          <w:p w14:paraId="25F74683"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‘ABCP - Rest of the world</w:t>
            </w:r>
            <w:proofErr w:type="gramStart"/>
            <w:r w:rsidRPr="00A305AD">
              <w:rPr>
                <w:rFonts w:ascii="Times New Roman" w:hAnsi="Times New Roman"/>
                <w:szCs w:val="20"/>
                <w:lang w:eastAsia="de-DE"/>
              </w:rPr>
              <w:t>’;</w:t>
            </w:r>
            <w:proofErr w:type="gramEnd"/>
          </w:p>
          <w:p w14:paraId="1A58C3F8"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‘Auto loans/leases - Asia</w:t>
            </w:r>
            <w:proofErr w:type="gramStart"/>
            <w:r w:rsidRPr="00A305AD">
              <w:rPr>
                <w:rFonts w:ascii="Times New Roman" w:hAnsi="Times New Roman"/>
                <w:szCs w:val="20"/>
                <w:lang w:eastAsia="de-DE"/>
              </w:rPr>
              <w:t>’;</w:t>
            </w:r>
            <w:proofErr w:type="gramEnd"/>
          </w:p>
          <w:p w14:paraId="5A62B34B"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‘Auto loans/leases - Europe</w:t>
            </w:r>
            <w:proofErr w:type="gramStart"/>
            <w:r w:rsidRPr="00A305AD">
              <w:rPr>
                <w:rFonts w:ascii="Times New Roman" w:hAnsi="Times New Roman"/>
                <w:szCs w:val="20"/>
                <w:lang w:eastAsia="de-DE"/>
              </w:rPr>
              <w:t>’;</w:t>
            </w:r>
            <w:proofErr w:type="gramEnd"/>
          </w:p>
          <w:p w14:paraId="178538EA"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lastRenderedPageBreak/>
              <w:t>‘Auto loans/leases - North America</w:t>
            </w:r>
            <w:proofErr w:type="gramStart"/>
            <w:r w:rsidRPr="00A305AD">
              <w:rPr>
                <w:rFonts w:ascii="Times New Roman" w:hAnsi="Times New Roman"/>
                <w:szCs w:val="20"/>
                <w:lang w:eastAsia="de-DE"/>
              </w:rPr>
              <w:t>’;</w:t>
            </w:r>
            <w:proofErr w:type="gramEnd"/>
          </w:p>
          <w:p w14:paraId="6CE5155D"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‘Auto loans/leases - Rest of the world</w:t>
            </w:r>
            <w:proofErr w:type="gramStart"/>
            <w:r w:rsidRPr="00A305AD">
              <w:rPr>
                <w:rFonts w:ascii="Times New Roman" w:hAnsi="Times New Roman"/>
                <w:szCs w:val="20"/>
                <w:lang w:eastAsia="de-DE"/>
              </w:rPr>
              <w:t>’;</w:t>
            </w:r>
            <w:proofErr w:type="gramEnd"/>
          </w:p>
          <w:p w14:paraId="2B717F02"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‘Collateralised debt obligations squared (CDO-squared) - Asia</w:t>
            </w:r>
            <w:proofErr w:type="gramStart"/>
            <w:r w:rsidRPr="00A305AD">
              <w:rPr>
                <w:rFonts w:ascii="Times New Roman" w:hAnsi="Times New Roman"/>
                <w:szCs w:val="20"/>
                <w:lang w:eastAsia="de-DE"/>
              </w:rPr>
              <w:t>’;</w:t>
            </w:r>
            <w:proofErr w:type="gramEnd"/>
          </w:p>
          <w:p w14:paraId="3C222AB2"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‘Collateralised debt obligations squared (CDO-squared) - Europe</w:t>
            </w:r>
            <w:proofErr w:type="gramStart"/>
            <w:r w:rsidRPr="00A305AD">
              <w:rPr>
                <w:rFonts w:ascii="Times New Roman" w:hAnsi="Times New Roman"/>
                <w:szCs w:val="20"/>
                <w:lang w:eastAsia="de-DE"/>
              </w:rPr>
              <w:t>’;</w:t>
            </w:r>
            <w:proofErr w:type="gramEnd"/>
          </w:p>
          <w:p w14:paraId="05CCC6A2"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‘Collateralised debt obligations squared (CDO-squared) - North America</w:t>
            </w:r>
            <w:proofErr w:type="gramStart"/>
            <w:r w:rsidRPr="00A305AD">
              <w:rPr>
                <w:rFonts w:ascii="Times New Roman" w:hAnsi="Times New Roman"/>
                <w:szCs w:val="20"/>
                <w:lang w:eastAsia="de-DE"/>
              </w:rPr>
              <w:t>’;</w:t>
            </w:r>
            <w:proofErr w:type="gramEnd"/>
          </w:p>
          <w:p w14:paraId="1BECF1C5"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‘Collateralised debt obligations squared (CDO-squared) - Rest of the world</w:t>
            </w:r>
            <w:proofErr w:type="gramStart"/>
            <w:r w:rsidRPr="00A305AD">
              <w:rPr>
                <w:rFonts w:ascii="Times New Roman" w:hAnsi="Times New Roman"/>
                <w:szCs w:val="20"/>
                <w:lang w:eastAsia="de-DE"/>
              </w:rPr>
              <w:t>’;</w:t>
            </w:r>
            <w:proofErr w:type="gramEnd"/>
          </w:p>
          <w:p w14:paraId="6C03DFE4"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‘Collateralised loan obligations - Asia</w:t>
            </w:r>
            <w:proofErr w:type="gramStart"/>
            <w:r w:rsidRPr="00A305AD">
              <w:rPr>
                <w:rFonts w:ascii="Times New Roman" w:hAnsi="Times New Roman"/>
                <w:szCs w:val="20"/>
                <w:lang w:eastAsia="de-DE"/>
              </w:rPr>
              <w:t>’;</w:t>
            </w:r>
            <w:proofErr w:type="gramEnd"/>
          </w:p>
          <w:p w14:paraId="6BB1190C"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‘Collateralised loan obligations - Europe</w:t>
            </w:r>
            <w:proofErr w:type="gramStart"/>
            <w:r w:rsidRPr="00A305AD">
              <w:rPr>
                <w:rFonts w:ascii="Times New Roman" w:hAnsi="Times New Roman"/>
                <w:szCs w:val="20"/>
                <w:lang w:eastAsia="de-DE"/>
              </w:rPr>
              <w:t>’;</w:t>
            </w:r>
            <w:proofErr w:type="gramEnd"/>
          </w:p>
          <w:p w14:paraId="041ADEDE"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‘Collateralised loan obligations - North America</w:t>
            </w:r>
            <w:proofErr w:type="gramStart"/>
            <w:r w:rsidRPr="00A305AD">
              <w:rPr>
                <w:rFonts w:ascii="Times New Roman" w:hAnsi="Times New Roman"/>
                <w:szCs w:val="20"/>
                <w:lang w:eastAsia="de-DE"/>
              </w:rPr>
              <w:t>’;</w:t>
            </w:r>
            <w:proofErr w:type="gramEnd"/>
          </w:p>
          <w:p w14:paraId="15E4A7B8"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‘Collateralised loan obligations - Rest of the world</w:t>
            </w:r>
            <w:proofErr w:type="gramStart"/>
            <w:r w:rsidRPr="00A305AD">
              <w:rPr>
                <w:rFonts w:ascii="Times New Roman" w:hAnsi="Times New Roman"/>
                <w:szCs w:val="20"/>
                <w:lang w:eastAsia="de-DE"/>
              </w:rPr>
              <w:t>’;</w:t>
            </w:r>
            <w:proofErr w:type="gramEnd"/>
          </w:p>
          <w:p w14:paraId="0002F2BF"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‘Commercial mortgage-backed securities (CMBS) - Asia</w:t>
            </w:r>
            <w:proofErr w:type="gramStart"/>
            <w:r w:rsidRPr="00A305AD">
              <w:rPr>
                <w:rFonts w:ascii="Times New Roman" w:hAnsi="Times New Roman"/>
                <w:szCs w:val="20"/>
                <w:lang w:eastAsia="de-DE"/>
              </w:rPr>
              <w:t>’;</w:t>
            </w:r>
            <w:proofErr w:type="gramEnd"/>
          </w:p>
          <w:p w14:paraId="0C274602"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‘Commercial mortgage-backed securities (CMBS) - Europe</w:t>
            </w:r>
            <w:proofErr w:type="gramStart"/>
            <w:r w:rsidRPr="00A305AD">
              <w:rPr>
                <w:rFonts w:ascii="Times New Roman" w:hAnsi="Times New Roman"/>
                <w:szCs w:val="20"/>
                <w:lang w:eastAsia="de-DE"/>
              </w:rPr>
              <w:t>’;</w:t>
            </w:r>
            <w:proofErr w:type="gramEnd"/>
          </w:p>
          <w:p w14:paraId="59B56C2E"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‘Commercial mortgage-backed securities (CMBS) - North America</w:t>
            </w:r>
            <w:proofErr w:type="gramStart"/>
            <w:r w:rsidRPr="00A305AD">
              <w:rPr>
                <w:rFonts w:ascii="Times New Roman" w:hAnsi="Times New Roman"/>
                <w:szCs w:val="20"/>
                <w:lang w:eastAsia="de-DE"/>
              </w:rPr>
              <w:t>’;</w:t>
            </w:r>
            <w:proofErr w:type="gramEnd"/>
          </w:p>
          <w:p w14:paraId="200403E4"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‘Commercial mortgage-backed securities (CMBS) - Rest of the world</w:t>
            </w:r>
            <w:proofErr w:type="gramStart"/>
            <w:r w:rsidRPr="00A305AD">
              <w:rPr>
                <w:rFonts w:ascii="Times New Roman" w:hAnsi="Times New Roman"/>
                <w:szCs w:val="20"/>
                <w:lang w:eastAsia="de-DE"/>
              </w:rPr>
              <w:t>’;</w:t>
            </w:r>
            <w:proofErr w:type="gramEnd"/>
          </w:p>
          <w:p w14:paraId="551600C4"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‘Credit cards - Asia</w:t>
            </w:r>
            <w:proofErr w:type="gramStart"/>
            <w:r w:rsidRPr="00A305AD">
              <w:rPr>
                <w:rFonts w:ascii="Times New Roman" w:hAnsi="Times New Roman"/>
                <w:szCs w:val="20"/>
                <w:lang w:eastAsia="de-DE"/>
              </w:rPr>
              <w:t>’;</w:t>
            </w:r>
            <w:proofErr w:type="gramEnd"/>
          </w:p>
          <w:p w14:paraId="48284F39"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‘Credit cards - Europe</w:t>
            </w:r>
            <w:proofErr w:type="gramStart"/>
            <w:r w:rsidRPr="00A305AD">
              <w:rPr>
                <w:rFonts w:ascii="Times New Roman" w:hAnsi="Times New Roman"/>
                <w:szCs w:val="20"/>
                <w:lang w:eastAsia="de-DE"/>
              </w:rPr>
              <w:t>’;</w:t>
            </w:r>
            <w:proofErr w:type="gramEnd"/>
          </w:p>
          <w:p w14:paraId="4D740663"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‘Credit cards - North America</w:t>
            </w:r>
            <w:proofErr w:type="gramStart"/>
            <w:r w:rsidRPr="00A305AD">
              <w:rPr>
                <w:rFonts w:ascii="Times New Roman" w:hAnsi="Times New Roman"/>
                <w:szCs w:val="20"/>
                <w:lang w:eastAsia="de-DE"/>
              </w:rPr>
              <w:t>’;</w:t>
            </w:r>
            <w:proofErr w:type="gramEnd"/>
          </w:p>
          <w:p w14:paraId="7725E525"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‘Credit cards - Rest of the world</w:t>
            </w:r>
            <w:proofErr w:type="gramStart"/>
            <w:r w:rsidRPr="00A305AD">
              <w:rPr>
                <w:rFonts w:ascii="Times New Roman" w:hAnsi="Times New Roman"/>
                <w:szCs w:val="20"/>
                <w:lang w:eastAsia="de-DE"/>
              </w:rPr>
              <w:t>’;</w:t>
            </w:r>
            <w:proofErr w:type="gramEnd"/>
          </w:p>
          <w:p w14:paraId="03D4ACD6"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‘Other retail - Asia</w:t>
            </w:r>
            <w:proofErr w:type="gramStart"/>
            <w:r w:rsidRPr="00A305AD">
              <w:rPr>
                <w:rFonts w:ascii="Times New Roman" w:hAnsi="Times New Roman"/>
                <w:szCs w:val="20"/>
                <w:lang w:eastAsia="de-DE"/>
              </w:rPr>
              <w:t>’;</w:t>
            </w:r>
            <w:proofErr w:type="gramEnd"/>
          </w:p>
          <w:p w14:paraId="10F752E7"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‘Other retail - Europe</w:t>
            </w:r>
            <w:proofErr w:type="gramStart"/>
            <w:r w:rsidRPr="00A305AD">
              <w:rPr>
                <w:rFonts w:ascii="Times New Roman" w:hAnsi="Times New Roman"/>
                <w:szCs w:val="20"/>
                <w:lang w:eastAsia="de-DE"/>
              </w:rPr>
              <w:t>’;</w:t>
            </w:r>
            <w:proofErr w:type="gramEnd"/>
          </w:p>
          <w:p w14:paraId="7B34347E"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‘Other retail - North America</w:t>
            </w:r>
            <w:proofErr w:type="gramStart"/>
            <w:r w:rsidRPr="00A305AD">
              <w:rPr>
                <w:rFonts w:ascii="Times New Roman" w:hAnsi="Times New Roman"/>
                <w:szCs w:val="20"/>
                <w:lang w:eastAsia="de-DE"/>
              </w:rPr>
              <w:t>’;</w:t>
            </w:r>
            <w:proofErr w:type="gramEnd"/>
          </w:p>
          <w:p w14:paraId="1CCEB80B"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‘Other retail - Rest of the world</w:t>
            </w:r>
            <w:proofErr w:type="gramStart"/>
            <w:r w:rsidRPr="00A305AD">
              <w:rPr>
                <w:rFonts w:ascii="Times New Roman" w:hAnsi="Times New Roman"/>
                <w:szCs w:val="20"/>
                <w:lang w:eastAsia="de-DE"/>
              </w:rPr>
              <w:t>’;</w:t>
            </w:r>
            <w:proofErr w:type="gramEnd"/>
          </w:p>
          <w:p w14:paraId="4177319F"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‘Other wholesale - Asia</w:t>
            </w:r>
            <w:proofErr w:type="gramStart"/>
            <w:r w:rsidRPr="00A305AD">
              <w:rPr>
                <w:rFonts w:ascii="Times New Roman" w:hAnsi="Times New Roman"/>
                <w:szCs w:val="20"/>
                <w:lang w:eastAsia="de-DE"/>
              </w:rPr>
              <w:t>’;</w:t>
            </w:r>
            <w:proofErr w:type="gramEnd"/>
          </w:p>
          <w:p w14:paraId="14B78060"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‘Other wholesale - Europe</w:t>
            </w:r>
            <w:proofErr w:type="gramStart"/>
            <w:r w:rsidRPr="00A305AD">
              <w:rPr>
                <w:rFonts w:ascii="Times New Roman" w:hAnsi="Times New Roman"/>
                <w:szCs w:val="20"/>
                <w:lang w:eastAsia="de-DE"/>
              </w:rPr>
              <w:t>’;</w:t>
            </w:r>
            <w:proofErr w:type="gramEnd"/>
          </w:p>
          <w:p w14:paraId="5EC48DA8"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‘Other wholesale - North America</w:t>
            </w:r>
            <w:proofErr w:type="gramStart"/>
            <w:r w:rsidRPr="00A305AD">
              <w:rPr>
                <w:rFonts w:ascii="Times New Roman" w:hAnsi="Times New Roman"/>
                <w:szCs w:val="20"/>
                <w:lang w:eastAsia="de-DE"/>
              </w:rPr>
              <w:t>’;</w:t>
            </w:r>
            <w:proofErr w:type="gramEnd"/>
          </w:p>
          <w:p w14:paraId="357B5B5F"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‘Other wholesale - Rest of the world</w:t>
            </w:r>
            <w:proofErr w:type="gramStart"/>
            <w:r w:rsidRPr="00A305AD">
              <w:rPr>
                <w:rFonts w:ascii="Times New Roman" w:hAnsi="Times New Roman"/>
                <w:szCs w:val="20"/>
                <w:lang w:eastAsia="de-DE"/>
              </w:rPr>
              <w:t>’;</w:t>
            </w:r>
            <w:proofErr w:type="gramEnd"/>
          </w:p>
          <w:p w14:paraId="586D1038"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‘Residential mortgage-backed securities (RMBS) - Asia</w:t>
            </w:r>
            <w:proofErr w:type="gramStart"/>
            <w:r w:rsidRPr="00A305AD">
              <w:rPr>
                <w:rFonts w:ascii="Times New Roman" w:hAnsi="Times New Roman"/>
                <w:szCs w:val="20"/>
                <w:lang w:eastAsia="de-DE"/>
              </w:rPr>
              <w:t>’;</w:t>
            </w:r>
            <w:proofErr w:type="gramEnd"/>
          </w:p>
          <w:p w14:paraId="6B1423D6"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‘Residential mortgage-backed securities (RMBS) - Europe</w:t>
            </w:r>
            <w:proofErr w:type="gramStart"/>
            <w:r w:rsidRPr="00A305AD">
              <w:rPr>
                <w:rFonts w:ascii="Times New Roman" w:hAnsi="Times New Roman"/>
                <w:szCs w:val="20"/>
                <w:lang w:eastAsia="de-DE"/>
              </w:rPr>
              <w:t>’;</w:t>
            </w:r>
            <w:proofErr w:type="gramEnd"/>
          </w:p>
          <w:p w14:paraId="7EAFAD5E"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‘Residential mortgage-backed securities (RMBS) - North America</w:t>
            </w:r>
            <w:proofErr w:type="gramStart"/>
            <w:r w:rsidRPr="00A305AD">
              <w:rPr>
                <w:rFonts w:ascii="Times New Roman" w:hAnsi="Times New Roman"/>
                <w:szCs w:val="20"/>
                <w:lang w:eastAsia="de-DE"/>
              </w:rPr>
              <w:t>’;</w:t>
            </w:r>
            <w:proofErr w:type="gramEnd"/>
          </w:p>
          <w:p w14:paraId="349AED41"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‘Residential mortgage-backed securities (RMBS) - Rest of the world</w:t>
            </w:r>
            <w:proofErr w:type="gramStart"/>
            <w:r w:rsidRPr="00A305AD">
              <w:rPr>
                <w:rFonts w:ascii="Times New Roman" w:hAnsi="Times New Roman"/>
                <w:szCs w:val="20"/>
                <w:lang w:eastAsia="de-DE"/>
              </w:rPr>
              <w:t>’;</w:t>
            </w:r>
            <w:proofErr w:type="gramEnd"/>
          </w:p>
          <w:p w14:paraId="368CA510"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‘Small and medium-sized enterprises (SMEs) - Asia</w:t>
            </w:r>
            <w:proofErr w:type="gramStart"/>
            <w:r w:rsidRPr="00A305AD">
              <w:rPr>
                <w:rFonts w:ascii="Times New Roman" w:hAnsi="Times New Roman"/>
                <w:szCs w:val="20"/>
                <w:lang w:eastAsia="de-DE"/>
              </w:rPr>
              <w:t>’;</w:t>
            </w:r>
            <w:proofErr w:type="gramEnd"/>
          </w:p>
          <w:p w14:paraId="4CA53778"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‘Small and medium-sized enterprises (SMEs) - Europe</w:t>
            </w:r>
            <w:proofErr w:type="gramStart"/>
            <w:r w:rsidRPr="00A305AD">
              <w:rPr>
                <w:rFonts w:ascii="Times New Roman" w:hAnsi="Times New Roman"/>
                <w:szCs w:val="20"/>
                <w:lang w:eastAsia="de-DE"/>
              </w:rPr>
              <w:t>’;</w:t>
            </w:r>
            <w:proofErr w:type="gramEnd"/>
          </w:p>
          <w:p w14:paraId="794DDC91"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‘Small and medium-sized enterprises (SMEs) - North America</w:t>
            </w:r>
            <w:proofErr w:type="gramStart"/>
            <w:r w:rsidRPr="00A305AD">
              <w:rPr>
                <w:rFonts w:ascii="Times New Roman" w:hAnsi="Times New Roman"/>
                <w:szCs w:val="20"/>
                <w:lang w:eastAsia="de-DE"/>
              </w:rPr>
              <w:t>’;</w:t>
            </w:r>
            <w:proofErr w:type="gramEnd"/>
          </w:p>
          <w:p w14:paraId="3B13AF0C"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‘Small and medium-sized enterprises (SMEs) - Rest of the world</w:t>
            </w:r>
            <w:proofErr w:type="gramStart"/>
            <w:r w:rsidRPr="00A305AD">
              <w:rPr>
                <w:rFonts w:ascii="Times New Roman" w:hAnsi="Times New Roman"/>
                <w:szCs w:val="20"/>
                <w:lang w:eastAsia="de-DE"/>
              </w:rPr>
              <w:t>’;</w:t>
            </w:r>
            <w:proofErr w:type="gramEnd"/>
          </w:p>
          <w:p w14:paraId="7D2F294F"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‘Student loans - Asia</w:t>
            </w:r>
            <w:proofErr w:type="gramStart"/>
            <w:r w:rsidRPr="00A305AD">
              <w:rPr>
                <w:rFonts w:ascii="Times New Roman" w:hAnsi="Times New Roman"/>
                <w:szCs w:val="20"/>
                <w:lang w:eastAsia="de-DE"/>
              </w:rPr>
              <w:t>’;</w:t>
            </w:r>
            <w:proofErr w:type="gramEnd"/>
          </w:p>
          <w:p w14:paraId="1550C69F"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‘Student loans - Europe</w:t>
            </w:r>
            <w:proofErr w:type="gramStart"/>
            <w:r w:rsidRPr="00A305AD">
              <w:rPr>
                <w:rFonts w:ascii="Times New Roman" w:hAnsi="Times New Roman"/>
                <w:szCs w:val="20"/>
                <w:lang w:eastAsia="de-DE"/>
              </w:rPr>
              <w:t>’;</w:t>
            </w:r>
            <w:proofErr w:type="gramEnd"/>
          </w:p>
          <w:p w14:paraId="56E06C3F"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‘Student loans - North America</w:t>
            </w:r>
            <w:proofErr w:type="gramStart"/>
            <w:r w:rsidRPr="00A305AD">
              <w:rPr>
                <w:rFonts w:ascii="Times New Roman" w:hAnsi="Times New Roman"/>
                <w:szCs w:val="20"/>
                <w:lang w:eastAsia="de-DE"/>
              </w:rPr>
              <w:t>’;</w:t>
            </w:r>
            <w:proofErr w:type="gramEnd"/>
          </w:p>
          <w:p w14:paraId="7AA58659" w14:textId="77777777" w:rsidR="007C0C78" w:rsidRPr="00A305AD" w:rsidRDefault="007C0C78" w:rsidP="00F7756E">
            <w:pPr>
              <w:numPr>
                <w:ilvl w:val="0"/>
                <w:numId w:val="47"/>
              </w:numPr>
              <w:spacing w:before="0" w:after="0"/>
              <w:rPr>
                <w:rFonts w:ascii="Times New Roman" w:hAnsi="Times New Roman"/>
                <w:szCs w:val="20"/>
                <w:lang w:eastAsia="de-DE"/>
              </w:rPr>
            </w:pPr>
            <w:r w:rsidRPr="00A305AD">
              <w:rPr>
                <w:rFonts w:ascii="Times New Roman" w:hAnsi="Times New Roman"/>
                <w:szCs w:val="20"/>
                <w:lang w:eastAsia="de-DE"/>
              </w:rPr>
              <w:t>‘Student loans - Rest of the world’.</w:t>
            </w:r>
          </w:p>
          <w:p w14:paraId="3B1FFFE4" w14:textId="77777777" w:rsidR="007C0C78" w:rsidRPr="00A305AD" w:rsidRDefault="007C0C78" w:rsidP="00B75444">
            <w:pPr>
              <w:spacing w:before="0" w:after="0"/>
              <w:ind w:left="394"/>
              <w:rPr>
                <w:rFonts w:ascii="Times New Roman" w:hAnsi="Times New Roman"/>
                <w:szCs w:val="20"/>
                <w:lang w:eastAsia="de-DE"/>
              </w:rPr>
            </w:pPr>
          </w:p>
          <w:p w14:paraId="55A89589" w14:textId="77777777" w:rsidR="007C0C78" w:rsidRPr="00A305AD" w:rsidRDefault="007C0C78" w:rsidP="00B75444">
            <w:pPr>
              <w:spacing w:before="0" w:after="0"/>
              <w:rPr>
                <w:rFonts w:ascii="Times New Roman" w:hAnsi="Times New Roman"/>
                <w:szCs w:val="20"/>
                <w:lang w:eastAsia="de-DE"/>
              </w:rPr>
            </w:pPr>
          </w:p>
          <w:p w14:paraId="41F8E339" w14:textId="6B9E1BAA" w:rsidR="00EB4B25" w:rsidRPr="00A305AD" w:rsidRDefault="00EB4B25" w:rsidP="00CD5665">
            <w:pPr>
              <w:spacing w:before="0" w:after="0"/>
              <w:rPr>
                <w:rFonts w:ascii="Times New Roman" w:hAnsi="Times New Roman"/>
                <w:szCs w:val="20"/>
                <w:lang w:eastAsia="de-DE"/>
              </w:rPr>
            </w:pPr>
          </w:p>
          <w:p w14:paraId="6616D60F" w14:textId="0BB28F2D" w:rsidR="009D307B" w:rsidRPr="00A305AD" w:rsidRDefault="009D307B">
            <w:pPr>
              <w:spacing w:before="0" w:after="0"/>
              <w:rPr>
                <w:rFonts w:ascii="Times New Roman" w:hAnsi="Times New Roman"/>
                <w:szCs w:val="20"/>
                <w:lang w:eastAsia="de-DE"/>
              </w:rPr>
            </w:pPr>
            <w:r w:rsidRPr="00A305AD">
              <w:rPr>
                <w:rFonts w:ascii="Times New Roman" w:hAnsi="Times New Roman"/>
                <w:szCs w:val="20"/>
                <w:lang w:eastAsia="de-DE"/>
              </w:rPr>
              <w:t xml:space="preserve">Where instead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hyperlink r:id="rId25" w:anchor="1-61" w:history="1">
              <w:r w:rsidRPr="00A305AD">
                <w:rPr>
                  <w:rFonts w:ascii="Times New Roman" w:hAnsi="Times New Roman"/>
                  <w:szCs w:val="20"/>
                  <w:lang w:eastAsia="de-DE"/>
                </w:rPr>
                <w:t>securitisations</w:t>
              </w:r>
            </w:hyperlink>
            <w:r w:rsidRPr="00A305AD">
              <w:rPr>
                <w:rFonts w:ascii="Times New Roman" w:hAnsi="Times New Roman"/>
                <w:szCs w:val="20"/>
                <w:lang w:eastAsia="de-DE"/>
              </w:rPr>
              <w:t> that are included in the ACTP’, the answer shall</w:t>
            </w:r>
            <w:r w:rsidR="007768E6" w:rsidRPr="00A305AD">
              <w:rPr>
                <w:rFonts w:ascii="Times New Roman" w:hAnsi="Times New Roman"/>
                <w:szCs w:val="20"/>
                <w:lang w:eastAsia="de-DE"/>
              </w:rPr>
              <w:t xml:space="preserve"> be</w:t>
            </w:r>
            <w:r w:rsidR="006F7996" w:rsidRPr="00A305AD">
              <w:rPr>
                <w:rFonts w:ascii="Times New Roman" w:hAnsi="Times New Roman"/>
                <w:szCs w:val="20"/>
                <w:lang w:eastAsia="de-DE"/>
              </w:rPr>
              <w:t xml:space="preserve"> </w:t>
            </w:r>
            <w:r w:rsidRPr="00A305AD">
              <w:rPr>
                <w:rFonts w:ascii="Times New Roman" w:hAnsi="Times New Roman"/>
                <w:szCs w:val="20"/>
                <w:lang w:eastAsia="de-DE"/>
              </w:rPr>
              <w:t>‘</w:t>
            </w:r>
            <w:hyperlink r:id="rId26" w:anchor="1-61" w:history="1">
              <w:r w:rsidRPr="00A305AD">
                <w:rPr>
                  <w:rFonts w:ascii="Times New Roman" w:hAnsi="Times New Roman"/>
                  <w:szCs w:val="20"/>
                  <w:lang w:eastAsia="de-DE"/>
                </w:rPr>
                <w:t>securitisations</w:t>
              </w:r>
            </w:hyperlink>
            <w:r w:rsidRPr="00A305AD">
              <w:rPr>
                <w:rFonts w:ascii="Times New Roman" w:hAnsi="Times New Roman"/>
                <w:szCs w:val="20"/>
                <w:lang w:eastAsia="de-DE"/>
              </w:rPr>
              <w:t> that are included in the ACTP’</w:t>
            </w:r>
            <w:r w:rsidR="0013287E" w:rsidRPr="00A305AD">
              <w:rPr>
                <w:rFonts w:ascii="Times New Roman" w:hAnsi="Times New Roman"/>
                <w:szCs w:val="20"/>
                <w:lang w:eastAsia="de-DE"/>
              </w:rPr>
              <w:t>.</w:t>
            </w:r>
          </w:p>
          <w:p w14:paraId="0431DE2C" w14:textId="4C36627D" w:rsidR="00EB4B25" w:rsidRPr="00A305AD" w:rsidRDefault="00EB4B25" w:rsidP="00CD5665">
            <w:pPr>
              <w:spacing w:before="0" w:after="0"/>
              <w:rPr>
                <w:rFonts w:ascii="Times New Roman" w:hAnsi="Times New Roman"/>
                <w:szCs w:val="20"/>
                <w:lang w:eastAsia="de-DE"/>
              </w:rPr>
            </w:pPr>
          </w:p>
        </w:tc>
      </w:tr>
      <w:tr w:rsidR="009D307B" w:rsidRPr="00A305AD" w14:paraId="724DB9CD" w14:textId="77777777" w:rsidTr="00CD5665">
        <w:tc>
          <w:tcPr>
            <w:tcW w:w="993" w:type="dxa"/>
            <w:shd w:val="clear" w:color="auto" w:fill="auto"/>
          </w:tcPr>
          <w:p w14:paraId="5633BF29" w14:textId="0C0D49C1" w:rsidR="009D307B" w:rsidRPr="00A305AD" w:rsidRDefault="009D307B" w:rsidP="009D307B">
            <w:pPr>
              <w:spacing w:before="0" w:after="0"/>
              <w:ind w:left="33"/>
              <w:rPr>
                <w:rFonts w:ascii="Times New Roman" w:hAnsi="Times New Roman"/>
              </w:rPr>
            </w:pPr>
            <w:r w:rsidRPr="00A305AD">
              <w:rPr>
                <w:rFonts w:ascii="Times New Roman" w:hAnsi="Times New Roman"/>
              </w:rPr>
              <w:lastRenderedPageBreak/>
              <w:t>0040</w:t>
            </w:r>
          </w:p>
        </w:tc>
        <w:tc>
          <w:tcPr>
            <w:tcW w:w="1701" w:type="dxa"/>
          </w:tcPr>
          <w:p w14:paraId="1A397584" w14:textId="0DF93F9A" w:rsidR="009D307B" w:rsidRPr="00A305AD" w:rsidRDefault="009D307B" w:rsidP="009D307B">
            <w:pPr>
              <w:spacing w:before="0" w:after="0"/>
              <w:ind w:left="33"/>
              <w:jc w:val="left"/>
              <w:rPr>
                <w:rFonts w:ascii="Times New Roman" w:hAnsi="Times New Roman"/>
              </w:rPr>
            </w:pPr>
            <w:r w:rsidRPr="00A305AD">
              <w:rPr>
                <w:rFonts w:ascii="Times New Roman" w:hAnsi="Times New Roman"/>
              </w:rPr>
              <w:t>Bucket2</w:t>
            </w:r>
          </w:p>
        </w:tc>
        <w:tc>
          <w:tcPr>
            <w:tcW w:w="1842" w:type="dxa"/>
          </w:tcPr>
          <w:p w14:paraId="295E18D4" w14:textId="041F8600" w:rsidR="009D307B" w:rsidRPr="00A305AD" w:rsidRDefault="00E428CE" w:rsidP="009D307B">
            <w:pPr>
              <w:spacing w:before="0" w:after="0"/>
              <w:ind w:left="33"/>
              <w:jc w:val="left"/>
              <w:rPr>
                <w:rFonts w:ascii="Times New Roman" w:hAnsi="Times New Roman"/>
              </w:rPr>
            </w:pPr>
            <w:r w:rsidRPr="00A305AD">
              <w:rPr>
                <w:rFonts w:ascii="Times New Roman" w:hAnsi="Times New Roman"/>
              </w:rPr>
              <w:t>Article 325</w:t>
            </w:r>
            <w:proofErr w:type="gramStart"/>
            <w:r w:rsidRPr="00A305AD">
              <w:rPr>
                <w:rFonts w:ascii="Times New Roman" w:hAnsi="Times New Roman"/>
              </w:rPr>
              <w:t>ad(</w:t>
            </w:r>
            <w:proofErr w:type="gramEnd"/>
            <w:r w:rsidRPr="00A305AD">
              <w:rPr>
                <w:rFonts w:ascii="Times New Roman" w:hAnsi="Times New Roman"/>
              </w:rPr>
              <w:t>2) of Regulation (EU) No 575/2013</w:t>
            </w:r>
          </w:p>
        </w:tc>
        <w:tc>
          <w:tcPr>
            <w:tcW w:w="9781" w:type="dxa"/>
          </w:tcPr>
          <w:p w14:paraId="19EB489F" w14:textId="5C2B6D84" w:rsidR="009D307B" w:rsidRPr="00A305AD" w:rsidRDefault="009D307B" w:rsidP="00CD5665">
            <w:pPr>
              <w:spacing w:before="0" w:after="0"/>
              <w:rPr>
                <w:rFonts w:ascii="Times New Roman" w:hAnsi="Times New Roman"/>
                <w:szCs w:val="20"/>
                <w:lang w:eastAsia="de-DE"/>
              </w:rPr>
            </w:pPr>
            <w:r w:rsidRPr="00A305AD">
              <w:rPr>
                <w:rFonts w:ascii="Times New Roman" w:hAnsi="Times New Roman"/>
                <w:szCs w:val="20"/>
                <w:lang w:eastAsia="de-DE"/>
              </w:rPr>
              <w:t xml:space="preserve">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hyperlink r:id="rId27" w:anchor="1-61" w:history="1">
              <w:r w:rsidRPr="00A305AD">
                <w:rPr>
                  <w:rFonts w:ascii="Times New Roman" w:hAnsi="Times New Roman"/>
                  <w:szCs w:val="20"/>
                  <w:lang w:eastAsia="de-DE"/>
                </w:rPr>
                <w:t>securitisations</w:t>
              </w:r>
            </w:hyperlink>
            <w:r w:rsidRPr="00A305AD">
              <w:rPr>
                <w:rFonts w:ascii="Times New Roman" w:hAnsi="Times New Roman"/>
                <w:szCs w:val="20"/>
                <w:lang w:eastAsia="de-DE"/>
              </w:rPr>
              <w:t xml:space="preserve"> that are included in the ACTP’, the answer shall be the name of the index, otherwise it shall </w:t>
            </w:r>
            <w:r w:rsidR="00812111" w:rsidRPr="00A305AD">
              <w:rPr>
                <w:rFonts w:ascii="Times New Roman" w:hAnsi="Times New Roman"/>
                <w:szCs w:val="20"/>
                <w:lang w:eastAsia="de-DE"/>
              </w:rPr>
              <w:t>report (NUL)</w:t>
            </w:r>
            <w:r w:rsidRPr="00A305AD">
              <w:rPr>
                <w:rFonts w:ascii="Times New Roman" w:hAnsi="Times New Roman"/>
                <w:szCs w:val="20"/>
                <w:lang w:eastAsia="de-DE"/>
              </w:rPr>
              <w:t xml:space="preserve">. </w:t>
            </w:r>
          </w:p>
        </w:tc>
      </w:tr>
      <w:tr w:rsidR="009D307B" w:rsidRPr="00A305AD" w14:paraId="7FE29CAC" w14:textId="77777777" w:rsidTr="00CD5665">
        <w:tc>
          <w:tcPr>
            <w:tcW w:w="993" w:type="dxa"/>
            <w:shd w:val="clear" w:color="auto" w:fill="auto"/>
          </w:tcPr>
          <w:p w14:paraId="0D24C3F9" w14:textId="434F9E2D" w:rsidR="009D307B" w:rsidRPr="00A305AD" w:rsidRDefault="009D307B" w:rsidP="009D307B">
            <w:pPr>
              <w:spacing w:before="0" w:after="0"/>
              <w:ind w:left="33"/>
              <w:rPr>
                <w:rFonts w:ascii="Times New Roman" w:hAnsi="Times New Roman"/>
              </w:rPr>
            </w:pPr>
            <w:r w:rsidRPr="00A305AD">
              <w:rPr>
                <w:rFonts w:ascii="Times New Roman" w:hAnsi="Times New Roman"/>
              </w:rPr>
              <w:t>0050</w:t>
            </w:r>
          </w:p>
        </w:tc>
        <w:tc>
          <w:tcPr>
            <w:tcW w:w="1701" w:type="dxa"/>
          </w:tcPr>
          <w:p w14:paraId="567EDC6E"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Obligor</w:t>
            </w:r>
          </w:p>
        </w:tc>
        <w:tc>
          <w:tcPr>
            <w:tcW w:w="1842" w:type="dxa"/>
          </w:tcPr>
          <w:p w14:paraId="5BDB51E8" w14:textId="1B2797AC" w:rsidR="009D307B" w:rsidRPr="00A305AD" w:rsidRDefault="00CF7106" w:rsidP="009D307B">
            <w:pPr>
              <w:spacing w:before="0" w:after="0"/>
              <w:ind w:left="33"/>
              <w:jc w:val="left"/>
              <w:rPr>
                <w:rFonts w:ascii="Times New Roman" w:hAnsi="Times New Roman"/>
                <w:szCs w:val="20"/>
                <w:lang w:eastAsia="de-DE"/>
              </w:rPr>
            </w:pPr>
            <w:r w:rsidRPr="00A305AD">
              <w:rPr>
                <w:rFonts w:ascii="Times New Roman" w:hAnsi="Times New Roman"/>
              </w:rPr>
              <w:t>Article</w:t>
            </w:r>
            <w:r w:rsidR="009D307B" w:rsidRPr="00A305AD">
              <w:rPr>
                <w:rFonts w:ascii="Times New Roman" w:hAnsi="Times New Roman"/>
              </w:rPr>
              <w:t xml:space="preserve"> 325</w:t>
            </w:r>
            <w:proofErr w:type="gramStart"/>
            <w:r w:rsidR="009D307B" w:rsidRPr="00A305AD">
              <w:rPr>
                <w:rFonts w:ascii="Times New Roman" w:hAnsi="Times New Roman"/>
              </w:rPr>
              <w:t>v(</w:t>
            </w:r>
            <w:proofErr w:type="gramEnd"/>
            <w:r w:rsidR="009D307B" w:rsidRPr="00A305AD">
              <w:rPr>
                <w:rFonts w:ascii="Times New Roman" w:hAnsi="Times New Roman"/>
              </w:rPr>
              <w:t xml:space="preserve">2), </w:t>
            </w:r>
            <w:r w:rsidR="00700184" w:rsidRPr="00A305AD">
              <w:rPr>
                <w:rFonts w:ascii="Times New Roman" w:hAnsi="Times New Roman"/>
              </w:rPr>
              <w:t xml:space="preserve">Article </w:t>
            </w:r>
            <w:r w:rsidR="009D307B" w:rsidRPr="00A305AD">
              <w:rPr>
                <w:rFonts w:ascii="Times New Roman" w:hAnsi="Times New Roman"/>
              </w:rPr>
              <w:t>325</w:t>
            </w:r>
            <w:proofErr w:type="gramStart"/>
            <w:r w:rsidR="009D307B" w:rsidRPr="00A305AD">
              <w:rPr>
                <w:rFonts w:ascii="Times New Roman" w:hAnsi="Times New Roman"/>
              </w:rPr>
              <w:t>x(</w:t>
            </w:r>
            <w:proofErr w:type="gramEnd"/>
            <w:r w:rsidR="009D307B" w:rsidRPr="00A305AD">
              <w:rPr>
                <w:rFonts w:ascii="Times New Roman" w:hAnsi="Times New Roman"/>
              </w:rPr>
              <w:t xml:space="preserve">1), </w:t>
            </w:r>
            <w:r w:rsidR="0074588C" w:rsidRPr="00A305AD">
              <w:rPr>
                <w:rFonts w:ascii="Times New Roman" w:hAnsi="Times New Roman"/>
              </w:rPr>
              <w:t>an</w:t>
            </w:r>
            <w:r w:rsidR="00975BEB" w:rsidRPr="00A305AD">
              <w:rPr>
                <w:rFonts w:ascii="Times New Roman" w:hAnsi="Times New Roman"/>
              </w:rPr>
              <w:t>d</w:t>
            </w:r>
            <w:r w:rsidR="0074588C" w:rsidRPr="00A305AD">
              <w:rPr>
                <w:rFonts w:ascii="Times New Roman" w:hAnsi="Times New Roman"/>
              </w:rPr>
              <w:t xml:space="preserve"> Articles </w:t>
            </w:r>
            <w:r w:rsidR="009D307B" w:rsidRPr="00A305AD">
              <w:rPr>
                <w:rFonts w:ascii="Times New Roman" w:hAnsi="Times New Roman"/>
              </w:rPr>
              <w:t xml:space="preserve">325z and 325ac </w:t>
            </w:r>
            <w:r w:rsidR="009D307B" w:rsidRPr="00A305AD">
              <w:rPr>
                <w:rFonts w:ascii="Times New Roman" w:hAnsi="Times New Roman"/>
                <w:szCs w:val="20"/>
                <w:lang w:eastAsia="de-DE"/>
              </w:rPr>
              <w:t>of Regulation (EU) No 575/2013</w:t>
            </w:r>
          </w:p>
        </w:tc>
        <w:tc>
          <w:tcPr>
            <w:tcW w:w="9781" w:type="dxa"/>
          </w:tcPr>
          <w:p w14:paraId="07E22B58" w14:textId="039E84BC" w:rsidR="009D307B" w:rsidRPr="00A305AD" w:rsidRDefault="003A3E21" w:rsidP="009D307B">
            <w:pPr>
              <w:spacing w:before="0" w:after="0"/>
              <w:rPr>
                <w:rFonts w:ascii="Times New Roman" w:hAnsi="Times New Roman"/>
                <w:szCs w:val="20"/>
                <w:lang w:eastAsia="de-DE"/>
              </w:rPr>
            </w:pPr>
            <w:r w:rsidRPr="00A305AD">
              <w:rPr>
                <w:rFonts w:ascii="Times New Roman" w:hAnsi="Times New Roman"/>
                <w:szCs w:val="20"/>
                <w:lang w:eastAsia="de-DE"/>
              </w:rPr>
              <w:t>Institutions</w:t>
            </w:r>
            <w:r w:rsidR="009D307B" w:rsidRPr="00A305AD">
              <w:rPr>
                <w:rFonts w:ascii="Times New Roman" w:hAnsi="Times New Roman"/>
                <w:szCs w:val="20"/>
                <w:lang w:eastAsia="de-DE"/>
              </w:rPr>
              <w:t xml:space="preserve"> shall report information related to the obligor. Where the risk class reported in column </w:t>
            </w:r>
            <w:r w:rsidR="00CD5665" w:rsidRPr="00A305AD">
              <w:rPr>
                <w:rFonts w:ascii="Times New Roman" w:hAnsi="Times New Roman"/>
                <w:szCs w:val="20"/>
                <w:lang w:eastAsia="de-DE"/>
              </w:rPr>
              <w:t xml:space="preserve">0020 </w:t>
            </w:r>
            <w:r w:rsidR="009D307B" w:rsidRPr="00A305AD">
              <w:rPr>
                <w:rFonts w:ascii="Times New Roman" w:hAnsi="Times New Roman"/>
                <w:szCs w:val="20"/>
                <w:lang w:eastAsia="de-DE"/>
              </w:rPr>
              <w:t>corresponds to</w:t>
            </w:r>
            <w:r w:rsidR="00BF0C4B" w:rsidRPr="00A305AD">
              <w:rPr>
                <w:rFonts w:ascii="Times New Roman" w:hAnsi="Times New Roman"/>
                <w:szCs w:val="20"/>
                <w:lang w:eastAsia="de-DE"/>
              </w:rPr>
              <w:t>:</w:t>
            </w:r>
          </w:p>
          <w:p w14:paraId="0AA57E54" w14:textId="70106EA5" w:rsidR="009D307B" w:rsidRPr="00A305AD" w:rsidRDefault="009D307B" w:rsidP="009D307B">
            <w:pPr>
              <w:pStyle w:val="ListParagraph"/>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w:t>
            </w:r>
            <w:r w:rsidR="00FE153F" w:rsidRPr="00A305AD">
              <w:rPr>
                <w:rFonts w:ascii="Times New Roman" w:hAnsi="Times New Roman"/>
                <w:szCs w:val="20"/>
                <w:lang w:eastAsia="de-DE"/>
              </w:rPr>
              <w:t>Instruments other than securitisation positions</w:t>
            </w:r>
            <w:r w:rsidRPr="00A305AD">
              <w:rPr>
                <w:rFonts w:ascii="Times New Roman" w:hAnsi="Times New Roman"/>
                <w:szCs w:val="20"/>
                <w:lang w:eastAsia="de-DE"/>
              </w:rPr>
              <w:t xml:space="preserve">’, the answer shall be the </w:t>
            </w:r>
            <w:r w:rsidR="00AE3BE3">
              <w:rPr>
                <w:rFonts w:ascii="Times New Roman" w:hAnsi="Times New Roman"/>
                <w:szCs w:val="20"/>
                <w:lang w:eastAsia="de-DE"/>
              </w:rPr>
              <w:t>LEI</w:t>
            </w:r>
            <w:r w:rsidRPr="00A305AD">
              <w:rPr>
                <w:rFonts w:ascii="Times New Roman" w:hAnsi="Times New Roman"/>
                <w:szCs w:val="20"/>
                <w:lang w:eastAsia="de-DE"/>
              </w:rPr>
              <w:t xml:space="preserve"> of the </w:t>
            </w:r>
            <w:proofErr w:type="gramStart"/>
            <w:r w:rsidRPr="00A305AD">
              <w:rPr>
                <w:rFonts w:ascii="Times New Roman" w:hAnsi="Times New Roman"/>
                <w:szCs w:val="20"/>
                <w:lang w:eastAsia="de-DE"/>
              </w:rPr>
              <w:t>obligor</w:t>
            </w:r>
            <w:r w:rsidR="00BF0C4B" w:rsidRPr="00A305AD">
              <w:rPr>
                <w:rFonts w:ascii="Times New Roman" w:hAnsi="Times New Roman"/>
                <w:szCs w:val="20"/>
                <w:lang w:eastAsia="de-DE"/>
              </w:rPr>
              <w:t>;</w:t>
            </w:r>
            <w:proofErr w:type="gramEnd"/>
          </w:p>
          <w:p w14:paraId="09EC0834" w14:textId="1BAB78E5" w:rsidR="009D307B" w:rsidRPr="00A305AD" w:rsidRDefault="009D307B" w:rsidP="009D307B">
            <w:pPr>
              <w:pStyle w:val="ListParagraph"/>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w:t>
            </w:r>
            <w:hyperlink r:id="rId28" w:anchor="1-61" w:history="1">
              <w:r w:rsidRPr="00A305AD">
                <w:rPr>
                  <w:rFonts w:ascii="Times New Roman" w:hAnsi="Times New Roman"/>
                  <w:szCs w:val="20"/>
                  <w:lang w:eastAsia="de-DE"/>
                </w:rPr>
                <w:t>securitisation</w:t>
              </w:r>
              <w:r w:rsidR="00FE153F" w:rsidRPr="00A305AD">
                <w:rPr>
                  <w:rFonts w:ascii="Times New Roman" w:hAnsi="Times New Roman"/>
                  <w:szCs w:val="20"/>
                  <w:lang w:eastAsia="de-DE"/>
                </w:rPr>
                <w:t xml:space="preserve"> position</w:t>
              </w:r>
              <w:r w:rsidRPr="00A305AD">
                <w:rPr>
                  <w:rFonts w:ascii="Times New Roman" w:hAnsi="Times New Roman"/>
                  <w:szCs w:val="20"/>
                  <w:lang w:eastAsia="de-DE"/>
                </w:rPr>
                <w:t>s</w:t>
              </w:r>
            </w:hyperlink>
            <w:r w:rsidRPr="00A305AD">
              <w:rPr>
                <w:rFonts w:ascii="Times New Roman" w:hAnsi="Times New Roman"/>
                <w:szCs w:val="20"/>
                <w:lang w:eastAsia="de-DE"/>
              </w:rPr>
              <w:t> that are not included in the ACTP’, the answer shall be the name of the obligor or a unique identifier denoting the underlying asset pool and tranche</w:t>
            </w:r>
            <w:r w:rsidR="00BF0C4B" w:rsidRPr="00A305AD">
              <w:rPr>
                <w:rFonts w:ascii="Times New Roman" w:hAnsi="Times New Roman"/>
                <w:szCs w:val="20"/>
                <w:lang w:eastAsia="de-DE"/>
              </w:rPr>
              <w:t>;</w:t>
            </w:r>
          </w:p>
          <w:p w14:paraId="3F036265" w14:textId="44C9F86B" w:rsidR="009D307B" w:rsidRPr="00A305AD" w:rsidRDefault="009D307B" w:rsidP="009D307B">
            <w:pPr>
              <w:pStyle w:val="ListParagraph"/>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w:t>
            </w:r>
            <w:hyperlink r:id="rId29" w:anchor="1-61" w:history="1">
              <w:r w:rsidRPr="00A305AD">
                <w:rPr>
                  <w:rFonts w:ascii="Times New Roman" w:hAnsi="Times New Roman"/>
                  <w:szCs w:val="20"/>
                  <w:lang w:eastAsia="de-DE"/>
                </w:rPr>
                <w:t>securitisation</w:t>
              </w:r>
              <w:r w:rsidR="00FE153F" w:rsidRPr="00A305AD">
                <w:rPr>
                  <w:rFonts w:ascii="Times New Roman" w:hAnsi="Times New Roman"/>
                  <w:szCs w:val="20"/>
                  <w:lang w:eastAsia="de-DE"/>
                </w:rPr>
                <w:t xml:space="preserve"> position</w:t>
              </w:r>
              <w:r w:rsidRPr="00A305AD">
                <w:rPr>
                  <w:rFonts w:ascii="Times New Roman" w:hAnsi="Times New Roman"/>
                  <w:szCs w:val="20"/>
                  <w:lang w:eastAsia="de-DE"/>
                </w:rPr>
                <w:t>s</w:t>
              </w:r>
            </w:hyperlink>
            <w:r w:rsidRPr="00A305AD">
              <w:rPr>
                <w:rFonts w:ascii="Times New Roman" w:hAnsi="Times New Roman"/>
                <w:szCs w:val="20"/>
                <w:lang w:eastAsia="de-DE"/>
              </w:rPr>
              <w:t> that are included in the ACTP’, the answer shall be a unique identifier denoting index family, series and tranche.</w:t>
            </w:r>
          </w:p>
        </w:tc>
      </w:tr>
      <w:tr w:rsidR="009D307B" w:rsidRPr="00A305AD" w14:paraId="00543F65" w14:textId="77777777" w:rsidTr="00CD5665">
        <w:tc>
          <w:tcPr>
            <w:tcW w:w="993" w:type="dxa"/>
            <w:shd w:val="clear" w:color="auto" w:fill="auto"/>
          </w:tcPr>
          <w:p w14:paraId="33A16679" w14:textId="7383CFBC" w:rsidR="009D307B" w:rsidRPr="00A305AD" w:rsidRDefault="009D307B" w:rsidP="009D307B">
            <w:pPr>
              <w:spacing w:before="0" w:after="0"/>
              <w:ind w:left="33"/>
              <w:rPr>
                <w:rFonts w:ascii="Times New Roman" w:hAnsi="Times New Roman"/>
              </w:rPr>
            </w:pPr>
            <w:r w:rsidRPr="00A305AD">
              <w:rPr>
                <w:rFonts w:ascii="Times New Roman" w:hAnsi="Times New Roman"/>
              </w:rPr>
              <w:t>0060</w:t>
            </w:r>
          </w:p>
        </w:tc>
        <w:tc>
          <w:tcPr>
            <w:tcW w:w="1701" w:type="dxa"/>
          </w:tcPr>
          <w:p w14:paraId="51E510B0"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Credit quality category</w:t>
            </w:r>
          </w:p>
        </w:tc>
        <w:tc>
          <w:tcPr>
            <w:tcW w:w="1842" w:type="dxa"/>
          </w:tcPr>
          <w:p w14:paraId="5BBE1CE2" w14:textId="22141AC4" w:rsidR="009D307B" w:rsidRPr="00A305AD" w:rsidRDefault="00CF7106" w:rsidP="00597A2B">
            <w:pPr>
              <w:spacing w:before="0" w:after="0"/>
              <w:ind w:left="33"/>
              <w:jc w:val="left"/>
              <w:rPr>
                <w:rFonts w:ascii="Times New Roman" w:hAnsi="Times New Roman"/>
                <w:szCs w:val="20"/>
                <w:lang w:eastAsia="de-DE"/>
              </w:rPr>
            </w:pPr>
            <w:r w:rsidRPr="00A305AD">
              <w:rPr>
                <w:rFonts w:ascii="Times New Roman" w:hAnsi="Times New Roman"/>
                <w:szCs w:val="20"/>
                <w:lang w:eastAsia="de-DE"/>
              </w:rPr>
              <w:t>Article</w:t>
            </w:r>
            <w:r w:rsidR="009D307B" w:rsidRPr="00A305AD">
              <w:rPr>
                <w:rFonts w:ascii="Times New Roman" w:hAnsi="Times New Roman"/>
                <w:szCs w:val="20"/>
                <w:lang w:eastAsia="de-DE"/>
              </w:rPr>
              <w:t xml:space="preserve"> 325</w:t>
            </w:r>
            <w:proofErr w:type="gramStart"/>
            <w:r w:rsidR="009D307B" w:rsidRPr="00A305AD">
              <w:rPr>
                <w:rFonts w:ascii="Times New Roman" w:hAnsi="Times New Roman"/>
                <w:szCs w:val="20"/>
                <w:lang w:eastAsia="de-DE"/>
              </w:rPr>
              <w:t>y(</w:t>
            </w:r>
            <w:proofErr w:type="gramEnd"/>
            <w:r w:rsidR="009D307B" w:rsidRPr="00A305AD">
              <w:rPr>
                <w:rFonts w:ascii="Times New Roman" w:hAnsi="Times New Roman"/>
                <w:szCs w:val="20"/>
                <w:lang w:eastAsia="de-DE"/>
              </w:rPr>
              <w:t>1)</w:t>
            </w:r>
            <w:r w:rsidR="00513E2C" w:rsidRPr="00A305AD">
              <w:rPr>
                <w:rFonts w:ascii="Times New Roman" w:hAnsi="Times New Roman"/>
                <w:szCs w:val="20"/>
                <w:lang w:eastAsia="de-DE"/>
              </w:rPr>
              <w:t xml:space="preserve"> and</w:t>
            </w:r>
            <w:r w:rsidR="002429CB" w:rsidRPr="00A305AD">
              <w:rPr>
                <w:rFonts w:ascii="Times New Roman" w:hAnsi="Times New Roman"/>
                <w:szCs w:val="20"/>
                <w:lang w:eastAsia="de-DE"/>
              </w:rPr>
              <w:t xml:space="preserve"> </w:t>
            </w:r>
            <w:r w:rsidR="009D307B" w:rsidRPr="00A305AD">
              <w:rPr>
                <w:rFonts w:ascii="Times New Roman" w:hAnsi="Times New Roman"/>
                <w:szCs w:val="20"/>
                <w:lang w:eastAsia="de-DE"/>
              </w:rPr>
              <w:t xml:space="preserve">(2), </w:t>
            </w:r>
            <w:r w:rsidR="002429CB" w:rsidRPr="00A305AD">
              <w:rPr>
                <w:rFonts w:ascii="Times New Roman" w:hAnsi="Times New Roman"/>
                <w:szCs w:val="20"/>
                <w:lang w:eastAsia="de-DE"/>
              </w:rPr>
              <w:t xml:space="preserve">Article </w:t>
            </w:r>
            <w:r w:rsidR="009D307B" w:rsidRPr="00A305AD">
              <w:rPr>
                <w:rFonts w:ascii="Times New Roman" w:hAnsi="Times New Roman"/>
                <w:szCs w:val="20"/>
                <w:lang w:eastAsia="de-DE"/>
              </w:rPr>
              <w:t>325</w:t>
            </w:r>
            <w:proofErr w:type="gramStart"/>
            <w:r w:rsidR="009D307B" w:rsidRPr="00A305AD">
              <w:rPr>
                <w:rFonts w:ascii="Times New Roman" w:hAnsi="Times New Roman"/>
                <w:szCs w:val="20"/>
                <w:lang w:eastAsia="de-DE"/>
              </w:rPr>
              <w:t>aa(</w:t>
            </w:r>
            <w:proofErr w:type="gramEnd"/>
            <w:r w:rsidR="00597A2B" w:rsidRPr="00A305AD">
              <w:rPr>
                <w:rFonts w:ascii="Times New Roman" w:hAnsi="Times New Roman"/>
                <w:szCs w:val="20"/>
                <w:lang w:eastAsia="de-DE"/>
              </w:rPr>
              <w:t>1</w:t>
            </w:r>
            <w:r w:rsidR="009D307B" w:rsidRPr="00A305AD">
              <w:rPr>
                <w:rFonts w:ascii="Times New Roman" w:hAnsi="Times New Roman"/>
                <w:szCs w:val="20"/>
                <w:lang w:eastAsia="de-DE"/>
              </w:rPr>
              <w:t xml:space="preserve">) and </w:t>
            </w:r>
            <w:r w:rsidR="002429CB" w:rsidRPr="00A305AD">
              <w:rPr>
                <w:rFonts w:ascii="Times New Roman" w:hAnsi="Times New Roman"/>
                <w:szCs w:val="20"/>
                <w:lang w:eastAsia="de-DE"/>
              </w:rPr>
              <w:t xml:space="preserve">Article </w:t>
            </w:r>
            <w:r w:rsidR="009D307B" w:rsidRPr="00A305AD">
              <w:rPr>
                <w:rFonts w:ascii="Times New Roman" w:hAnsi="Times New Roman"/>
                <w:szCs w:val="20"/>
                <w:lang w:eastAsia="de-DE"/>
              </w:rPr>
              <w:t>325</w:t>
            </w:r>
            <w:proofErr w:type="gramStart"/>
            <w:r w:rsidR="009D307B" w:rsidRPr="00A305AD">
              <w:rPr>
                <w:rFonts w:ascii="Times New Roman" w:hAnsi="Times New Roman"/>
                <w:szCs w:val="20"/>
                <w:lang w:eastAsia="de-DE"/>
              </w:rPr>
              <w:t>ad(</w:t>
            </w:r>
            <w:proofErr w:type="gramEnd"/>
            <w:r w:rsidR="009D307B" w:rsidRPr="00A305AD">
              <w:rPr>
                <w:rFonts w:ascii="Times New Roman" w:hAnsi="Times New Roman"/>
                <w:szCs w:val="20"/>
                <w:lang w:eastAsia="de-DE"/>
              </w:rPr>
              <w:t>1) of Regulation (EU) No 575/2013</w:t>
            </w:r>
          </w:p>
        </w:tc>
        <w:tc>
          <w:tcPr>
            <w:tcW w:w="9781" w:type="dxa"/>
          </w:tcPr>
          <w:p w14:paraId="2766E7FD" w14:textId="77777777" w:rsidR="009D307B" w:rsidRPr="00A305AD" w:rsidRDefault="009D307B" w:rsidP="009D307B">
            <w:pPr>
              <w:spacing w:before="0" w:after="0"/>
              <w:rPr>
                <w:rFonts w:ascii="Times New Roman" w:hAnsi="Times New Roman"/>
                <w:szCs w:val="20"/>
                <w:lang w:eastAsia="de-DE"/>
              </w:rPr>
            </w:pPr>
            <w:r w:rsidRPr="00A305AD">
              <w:rPr>
                <w:rFonts w:ascii="Times New Roman" w:hAnsi="Times New Roman"/>
                <w:szCs w:val="20"/>
                <w:lang w:eastAsia="de-DE"/>
              </w:rPr>
              <w:t>Institutions shall report the credit quality. The answer shall be one of the following:</w:t>
            </w:r>
          </w:p>
          <w:p w14:paraId="31DE9F3D" w14:textId="77777777" w:rsidR="009D307B" w:rsidRPr="00A305AD" w:rsidRDefault="009D307B" w:rsidP="009D307B">
            <w:pPr>
              <w:spacing w:before="0" w:after="0"/>
              <w:rPr>
                <w:rFonts w:ascii="Times New Roman" w:hAnsi="Times New Roman"/>
                <w:szCs w:val="20"/>
                <w:lang w:eastAsia="de-DE"/>
              </w:rPr>
            </w:pPr>
          </w:p>
          <w:p w14:paraId="448FC831" w14:textId="7853917D" w:rsidR="009D307B"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w:t>
            </w:r>
            <w:proofErr w:type="gramStart"/>
            <w:r w:rsidRPr="00A305AD">
              <w:rPr>
                <w:rFonts w:ascii="Times New Roman" w:hAnsi="Times New Roman"/>
                <w:szCs w:val="20"/>
                <w:lang w:eastAsia="de-DE"/>
              </w:rPr>
              <w:t>’;</w:t>
            </w:r>
            <w:proofErr w:type="gramEnd"/>
          </w:p>
          <w:p w14:paraId="5AFFE241" w14:textId="390162C5" w:rsidR="009D307B"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2</w:t>
            </w:r>
            <w:proofErr w:type="gramStart"/>
            <w:r w:rsidRPr="00A305AD">
              <w:rPr>
                <w:rFonts w:ascii="Times New Roman" w:hAnsi="Times New Roman"/>
                <w:szCs w:val="20"/>
                <w:lang w:eastAsia="de-DE"/>
              </w:rPr>
              <w:t>’;</w:t>
            </w:r>
            <w:proofErr w:type="gramEnd"/>
          </w:p>
          <w:p w14:paraId="2597CB61" w14:textId="0536EAE0" w:rsidR="009D307B"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3</w:t>
            </w:r>
            <w:proofErr w:type="gramStart"/>
            <w:r w:rsidRPr="00A305AD">
              <w:rPr>
                <w:rFonts w:ascii="Times New Roman" w:hAnsi="Times New Roman"/>
                <w:szCs w:val="20"/>
                <w:lang w:eastAsia="de-DE"/>
              </w:rPr>
              <w:t>’;</w:t>
            </w:r>
            <w:proofErr w:type="gramEnd"/>
          </w:p>
          <w:p w14:paraId="4B621411" w14:textId="26DD358B" w:rsidR="009D307B"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4</w:t>
            </w:r>
            <w:proofErr w:type="gramStart"/>
            <w:r w:rsidRPr="00A305AD">
              <w:rPr>
                <w:rFonts w:ascii="Times New Roman" w:hAnsi="Times New Roman"/>
                <w:szCs w:val="20"/>
                <w:lang w:eastAsia="de-DE"/>
              </w:rPr>
              <w:t>’;</w:t>
            </w:r>
            <w:proofErr w:type="gramEnd"/>
          </w:p>
          <w:p w14:paraId="0CA8A320" w14:textId="0F5BE8BF" w:rsidR="009D307B"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5</w:t>
            </w:r>
            <w:proofErr w:type="gramStart"/>
            <w:r w:rsidRPr="00A305AD">
              <w:rPr>
                <w:rFonts w:ascii="Times New Roman" w:hAnsi="Times New Roman"/>
                <w:szCs w:val="20"/>
                <w:lang w:eastAsia="de-DE"/>
              </w:rPr>
              <w:t>’;</w:t>
            </w:r>
            <w:proofErr w:type="gramEnd"/>
          </w:p>
          <w:p w14:paraId="3C86B906" w14:textId="53FC934B" w:rsidR="009D307B"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6</w:t>
            </w:r>
            <w:proofErr w:type="gramStart"/>
            <w:r w:rsidRPr="00A305AD">
              <w:rPr>
                <w:rFonts w:ascii="Times New Roman" w:hAnsi="Times New Roman"/>
                <w:szCs w:val="20"/>
                <w:lang w:eastAsia="de-DE"/>
              </w:rPr>
              <w:t>’;</w:t>
            </w:r>
            <w:proofErr w:type="gramEnd"/>
          </w:p>
          <w:p w14:paraId="1774F014" w14:textId="1BAB8F05" w:rsidR="009D307B"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C214E6" w:rsidRPr="00A305AD">
              <w:rPr>
                <w:rFonts w:ascii="Times New Roman" w:hAnsi="Times New Roman"/>
                <w:szCs w:val="20"/>
                <w:lang w:eastAsia="de-DE"/>
              </w:rPr>
              <w:t>No CQS assigned (unrated)</w:t>
            </w:r>
            <w:proofErr w:type="gramStart"/>
            <w:r w:rsidRPr="00A305AD">
              <w:rPr>
                <w:rFonts w:ascii="Times New Roman" w:hAnsi="Times New Roman"/>
                <w:szCs w:val="20"/>
                <w:lang w:eastAsia="de-DE"/>
              </w:rPr>
              <w:t>’;</w:t>
            </w:r>
            <w:proofErr w:type="gramEnd"/>
          </w:p>
          <w:p w14:paraId="7C2ADB05" w14:textId="3888AFDB" w:rsidR="009D307B"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C214E6" w:rsidRPr="00A305AD">
              <w:rPr>
                <w:rFonts w:ascii="Times New Roman" w:hAnsi="Times New Roman"/>
                <w:szCs w:val="20"/>
                <w:lang w:eastAsia="de-DE"/>
              </w:rPr>
              <w:t>No CQS assigned (</w:t>
            </w:r>
            <w:r w:rsidR="00620132" w:rsidRPr="00A305AD">
              <w:rPr>
                <w:rFonts w:ascii="Times New Roman" w:hAnsi="Times New Roman"/>
                <w:szCs w:val="20"/>
                <w:lang w:eastAsia="de-DE"/>
              </w:rPr>
              <w:t>defaulted</w:t>
            </w:r>
            <w:r w:rsidR="00C214E6" w:rsidRPr="00A305AD">
              <w:rPr>
                <w:rFonts w:ascii="Times New Roman" w:hAnsi="Times New Roman"/>
                <w:szCs w:val="20"/>
                <w:lang w:eastAsia="de-DE"/>
              </w:rPr>
              <w:t>)</w:t>
            </w:r>
            <w:proofErr w:type="gramStart"/>
            <w:r w:rsidRPr="00A305AD">
              <w:rPr>
                <w:rFonts w:ascii="Times New Roman" w:hAnsi="Times New Roman"/>
                <w:szCs w:val="20"/>
                <w:lang w:eastAsia="de-DE"/>
              </w:rPr>
              <w:t>’;</w:t>
            </w:r>
            <w:proofErr w:type="gramEnd"/>
          </w:p>
          <w:p w14:paraId="2B7F8DFC" w14:textId="7BF84148" w:rsidR="00CD5665" w:rsidRPr="00A305AD" w:rsidRDefault="009D307B"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620132" w:rsidRPr="00A305AD">
              <w:rPr>
                <w:rFonts w:ascii="Times New Roman" w:hAnsi="Times New Roman"/>
                <w:szCs w:val="20"/>
                <w:lang w:eastAsia="de-DE"/>
              </w:rPr>
              <w:t>No CQS assigned (</w:t>
            </w:r>
            <w:r w:rsidRPr="00A305AD">
              <w:rPr>
                <w:rFonts w:ascii="Times New Roman" w:hAnsi="Times New Roman"/>
                <w:szCs w:val="20"/>
                <w:lang w:eastAsia="de-DE"/>
              </w:rPr>
              <w:t>0 % risk-weight’</w:t>
            </w:r>
            <w:r w:rsidR="00620132" w:rsidRPr="00A305AD">
              <w:rPr>
                <w:rFonts w:ascii="Times New Roman" w:hAnsi="Times New Roman"/>
                <w:szCs w:val="20"/>
                <w:lang w:eastAsia="de-DE"/>
              </w:rPr>
              <w:t>)</w:t>
            </w:r>
            <w:r w:rsidRPr="00A305AD">
              <w:rPr>
                <w:rFonts w:ascii="Times New Roman" w:hAnsi="Times New Roman"/>
                <w:szCs w:val="20"/>
                <w:lang w:eastAsia="de-DE"/>
              </w:rPr>
              <w:t>.</w:t>
            </w:r>
          </w:p>
          <w:p w14:paraId="79CD3CE9" w14:textId="469083D5" w:rsidR="00B63605" w:rsidRPr="00A305AD" w:rsidRDefault="00B63605" w:rsidP="00B63605">
            <w:pPr>
              <w:spacing w:before="0" w:after="0"/>
              <w:rPr>
                <w:rFonts w:ascii="Times New Roman" w:hAnsi="Times New Roman"/>
                <w:szCs w:val="20"/>
                <w:lang w:eastAsia="de-DE"/>
              </w:rPr>
            </w:pPr>
          </w:p>
          <w:p w14:paraId="311E6D3A" w14:textId="59EC9828" w:rsidR="00B63605" w:rsidRPr="00A305AD" w:rsidRDefault="00B63605" w:rsidP="00B63605">
            <w:pPr>
              <w:spacing w:before="0" w:after="0"/>
              <w:rPr>
                <w:rFonts w:ascii="Times New Roman" w:hAnsi="Times New Roman"/>
                <w:szCs w:val="20"/>
                <w:lang w:eastAsia="de-DE"/>
              </w:rPr>
            </w:pPr>
            <w:r w:rsidRPr="00A305AD">
              <w:rPr>
                <w:rFonts w:ascii="Times New Roman" w:hAnsi="Times New Roman"/>
                <w:szCs w:val="20"/>
                <w:lang w:eastAsia="de-DE"/>
              </w:rPr>
              <w:t>Where the risk class reported in column 0020 corresponds to ‘</w:t>
            </w:r>
            <w:hyperlink r:id="rId30" w:anchor="1-61" w:history="1">
              <w:r w:rsidRPr="00A305AD">
                <w:rPr>
                  <w:rFonts w:ascii="Times New Roman" w:hAnsi="Times New Roman"/>
                  <w:szCs w:val="20"/>
                  <w:lang w:eastAsia="de-DE"/>
                </w:rPr>
                <w:t>securitisations</w:t>
              </w:r>
            </w:hyperlink>
            <w:r w:rsidRPr="00A305AD">
              <w:rPr>
                <w:rFonts w:ascii="Times New Roman" w:hAnsi="Times New Roman"/>
                <w:szCs w:val="20"/>
                <w:lang w:eastAsia="de-DE"/>
              </w:rPr>
              <w:t> that are included in the ACTP’ or ‘</w:t>
            </w:r>
            <w:hyperlink r:id="rId31" w:anchor="1-61" w:history="1">
              <w:r w:rsidRPr="00A305AD">
                <w:rPr>
                  <w:rFonts w:ascii="Times New Roman" w:hAnsi="Times New Roman"/>
                  <w:szCs w:val="20"/>
                  <w:lang w:eastAsia="de-DE"/>
                </w:rPr>
                <w:t>Securitisations</w:t>
              </w:r>
            </w:hyperlink>
            <w:r w:rsidRPr="00A305AD">
              <w:rPr>
                <w:rFonts w:ascii="Times New Roman" w:hAnsi="Times New Roman"/>
                <w:szCs w:val="20"/>
                <w:lang w:eastAsia="de-DE"/>
              </w:rPr>
              <w:t> that are not included in the ACTP’, the answer shall be one of the above or the following:</w:t>
            </w:r>
          </w:p>
          <w:p w14:paraId="6E17B62D" w14:textId="6ECF3A0D"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7</w:t>
            </w:r>
            <w:proofErr w:type="gramStart"/>
            <w:r w:rsidRPr="00A305AD">
              <w:rPr>
                <w:rFonts w:ascii="Times New Roman" w:hAnsi="Times New Roman"/>
                <w:szCs w:val="20"/>
                <w:lang w:eastAsia="de-DE"/>
              </w:rPr>
              <w:t>’;</w:t>
            </w:r>
            <w:proofErr w:type="gramEnd"/>
          </w:p>
          <w:p w14:paraId="1C6F1472" w14:textId="1EF2E83B"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8</w:t>
            </w:r>
            <w:proofErr w:type="gramStart"/>
            <w:r w:rsidRPr="00A305AD">
              <w:rPr>
                <w:rFonts w:ascii="Times New Roman" w:hAnsi="Times New Roman"/>
                <w:szCs w:val="20"/>
                <w:lang w:eastAsia="de-DE"/>
              </w:rPr>
              <w:t>’;</w:t>
            </w:r>
            <w:proofErr w:type="gramEnd"/>
          </w:p>
          <w:p w14:paraId="125131ED" w14:textId="67C3DB4D"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9</w:t>
            </w:r>
            <w:proofErr w:type="gramStart"/>
            <w:r w:rsidRPr="00A305AD">
              <w:rPr>
                <w:rFonts w:ascii="Times New Roman" w:hAnsi="Times New Roman"/>
                <w:szCs w:val="20"/>
                <w:lang w:eastAsia="de-DE"/>
              </w:rPr>
              <w:t>’;</w:t>
            </w:r>
            <w:proofErr w:type="gramEnd"/>
          </w:p>
          <w:p w14:paraId="72E317C9" w14:textId="5FC0F7D5"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10</w:t>
            </w:r>
            <w:proofErr w:type="gramStart"/>
            <w:r w:rsidRPr="00A305AD">
              <w:rPr>
                <w:rFonts w:ascii="Times New Roman" w:hAnsi="Times New Roman"/>
                <w:szCs w:val="20"/>
                <w:lang w:eastAsia="de-DE"/>
              </w:rPr>
              <w:t>’;</w:t>
            </w:r>
            <w:proofErr w:type="gramEnd"/>
          </w:p>
          <w:p w14:paraId="33D21DBB" w14:textId="08F07E93"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11</w:t>
            </w:r>
            <w:proofErr w:type="gramStart"/>
            <w:r w:rsidRPr="00A305AD">
              <w:rPr>
                <w:rFonts w:ascii="Times New Roman" w:hAnsi="Times New Roman"/>
                <w:szCs w:val="20"/>
                <w:lang w:eastAsia="de-DE"/>
              </w:rPr>
              <w:t>’;</w:t>
            </w:r>
            <w:proofErr w:type="gramEnd"/>
          </w:p>
          <w:p w14:paraId="09D63D00" w14:textId="0D3478DD"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12</w:t>
            </w:r>
            <w:proofErr w:type="gramStart"/>
            <w:r w:rsidRPr="00A305AD">
              <w:rPr>
                <w:rFonts w:ascii="Times New Roman" w:hAnsi="Times New Roman"/>
                <w:szCs w:val="20"/>
                <w:lang w:eastAsia="de-DE"/>
              </w:rPr>
              <w:t>’;</w:t>
            </w:r>
            <w:proofErr w:type="gramEnd"/>
          </w:p>
          <w:p w14:paraId="6048D9EB" w14:textId="310D7740"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13</w:t>
            </w:r>
            <w:proofErr w:type="gramStart"/>
            <w:r w:rsidRPr="00A305AD">
              <w:rPr>
                <w:rFonts w:ascii="Times New Roman" w:hAnsi="Times New Roman"/>
                <w:szCs w:val="20"/>
                <w:lang w:eastAsia="de-DE"/>
              </w:rPr>
              <w:t>’;</w:t>
            </w:r>
            <w:proofErr w:type="gramEnd"/>
          </w:p>
          <w:p w14:paraId="6A38A83F" w14:textId="6CA4983B"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14</w:t>
            </w:r>
            <w:proofErr w:type="gramStart"/>
            <w:r w:rsidRPr="00A305AD">
              <w:rPr>
                <w:rFonts w:ascii="Times New Roman" w:hAnsi="Times New Roman"/>
                <w:szCs w:val="20"/>
                <w:lang w:eastAsia="de-DE"/>
              </w:rPr>
              <w:t>’;</w:t>
            </w:r>
            <w:proofErr w:type="gramEnd"/>
          </w:p>
          <w:p w14:paraId="0A690F7C" w14:textId="0171024E"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15</w:t>
            </w:r>
            <w:proofErr w:type="gramStart"/>
            <w:r w:rsidRPr="00A305AD">
              <w:rPr>
                <w:rFonts w:ascii="Times New Roman" w:hAnsi="Times New Roman"/>
                <w:szCs w:val="20"/>
                <w:lang w:eastAsia="de-DE"/>
              </w:rPr>
              <w:t>’;</w:t>
            </w:r>
            <w:proofErr w:type="gramEnd"/>
          </w:p>
          <w:p w14:paraId="2D9BDAEE" w14:textId="677208FB"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16</w:t>
            </w:r>
            <w:proofErr w:type="gramStart"/>
            <w:r w:rsidRPr="00A305AD">
              <w:rPr>
                <w:rFonts w:ascii="Times New Roman" w:hAnsi="Times New Roman"/>
                <w:szCs w:val="20"/>
                <w:lang w:eastAsia="de-DE"/>
              </w:rPr>
              <w:t>’;</w:t>
            </w:r>
            <w:proofErr w:type="gramEnd"/>
          </w:p>
          <w:p w14:paraId="17042650" w14:textId="1CCF6A31" w:rsidR="00597A2B"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t>‘</w:t>
            </w:r>
            <w:r w:rsidR="0083783F" w:rsidRPr="00A305AD">
              <w:rPr>
                <w:rFonts w:ascii="Times New Roman" w:hAnsi="Times New Roman"/>
                <w:szCs w:val="20"/>
                <w:lang w:eastAsia="de-DE"/>
              </w:rPr>
              <w:t>CQS</w:t>
            </w:r>
            <w:r w:rsidRPr="00A305AD">
              <w:rPr>
                <w:rFonts w:ascii="Times New Roman" w:hAnsi="Times New Roman"/>
                <w:szCs w:val="20"/>
                <w:lang w:eastAsia="de-DE"/>
              </w:rPr>
              <w:t xml:space="preserve"> 17</w:t>
            </w:r>
            <w:proofErr w:type="gramStart"/>
            <w:r w:rsidRPr="00A305AD">
              <w:rPr>
                <w:rFonts w:ascii="Times New Roman" w:hAnsi="Times New Roman"/>
                <w:szCs w:val="20"/>
                <w:lang w:eastAsia="de-DE"/>
              </w:rPr>
              <w:t>’;</w:t>
            </w:r>
            <w:proofErr w:type="gramEnd"/>
          </w:p>
          <w:p w14:paraId="13215205" w14:textId="5C29930B" w:rsidR="00CD5665" w:rsidRPr="00A305AD" w:rsidRDefault="00CD5665" w:rsidP="00F7756E">
            <w:pPr>
              <w:numPr>
                <w:ilvl w:val="0"/>
                <w:numId w:val="54"/>
              </w:numPr>
              <w:spacing w:before="0" w:after="0"/>
              <w:rPr>
                <w:rFonts w:ascii="Times New Roman" w:hAnsi="Times New Roman"/>
                <w:szCs w:val="20"/>
                <w:lang w:eastAsia="de-DE"/>
              </w:rPr>
            </w:pPr>
            <w:r w:rsidRPr="00A305AD">
              <w:rPr>
                <w:rFonts w:ascii="Times New Roman" w:hAnsi="Times New Roman"/>
                <w:szCs w:val="20"/>
                <w:lang w:eastAsia="de-DE"/>
              </w:rPr>
              <w:lastRenderedPageBreak/>
              <w:t>‘</w:t>
            </w:r>
            <w:r w:rsidR="005158DF" w:rsidRPr="00A305AD">
              <w:rPr>
                <w:rFonts w:ascii="Times New Roman" w:hAnsi="Times New Roman"/>
                <w:szCs w:val="20"/>
                <w:lang w:eastAsia="de-DE"/>
              </w:rPr>
              <w:t>CQS</w:t>
            </w:r>
            <w:r w:rsidRPr="00A305AD">
              <w:rPr>
                <w:rFonts w:ascii="Times New Roman" w:hAnsi="Times New Roman"/>
                <w:szCs w:val="20"/>
                <w:lang w:eastAsia="de-DE"/>
              </w:rPr>
              <w:t xml:space="preserve"> All Other’;</w:t>
            </w:r>
          </w:p>
        </w:tc>
      </w:tr>
      <w:tr w:rsidR="009D307B" w:rsidRPr="00A305AD" w14:paraId="5C5483D3" w14:textId="77777777" w:rsidTr="00CD5665">
        <w:tc>
          <w:tcPr>
            <w:tcW w:w="993" w:type="dxa"/>
            <w:shd w:val="clear" w:color="auto" w:fill="auto"/>
          </w:tcPr>
          <w:p w14:paraId="3B10B44C" w14:textId="604CD10B" w:rsidR="009D307B" w:rsidRPr="00A305AD" w:rsidRDefault="009D307B" w:rsidP="009D307B">
            <w:pPr>
              <w:spacing w:before="0" w:after="0"/>
              <w:ind w:left="33"/>
              <w:rPr>
                <w:rFonts w:ascii="Times New Roman" w:hAnsi="Times New Roman"/>
              </w:rPr>
            </w:pPr>
            <w:r w:rsidRPr="00A305AD">
              <w:rPr>
                <w:rFonts w:ascii="Times New Roman" w:hAnsi="Times New Roman"/>
              </w:rPr>
              <w:lastRenderedPageBreak/>
              <w:t>0070</w:t>
            </w:r>
          </w:p>
        </w:tc>
        <w:tc>
          <w:tcPr>
            <w:tcW w:w="1701" w:type="dxa"/>
          </w:tcPr>
          <w:p w14:paraId="0AE1A0B4"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Default risk weight</w:t>
            </w:r>
          </w:p>
        </w:tc>
        <w:tc>
          <w:tcPr>
            <w:tcW w:w="1842" w:type="dxa"/>
          </w:tcPr>
          <w:p w14:paraId="0CDEDA22" w14:textId="7DFC8628" w:rsidR="009D307B" w:rsidRPr="00A305AD" w:rsidRDefault="009D307B" w:rsidP="009D307B">
            <w:pPr>
              <w:spacing w:before="0" w:after="0"/>
              <w:ind w:left="33"/>
              <w:rPr>
                <w:rFonts w:ascii="Times New Roman" w:hAnsi="Times New Roman"/>
                <w:szCs w:val="20"/>
                <w:lang w:eastAsia="de-DE"/>
              </w:rPr>
            </w:pPr>
            <w:r w:rsidRPr="00A305AD">
              <w:rPr>
                <w:rFonts w:ascii="Times New Roman" w:hAnsi="Times New Roman"/>
              </w:rPr>
              <w:t>Article 325</w:t>
            </w:r>
            <w:proofErr w:type="gramStart"/>
            <w:r w:rsidRPr="00A305AD">
              <w:rPr>
                <w:rFonts w:ascii="Times New Roman" w:hAnsi="Times New Roman"/>
              </w:rPr>
              <w:t>v(</w:t>
            </w:r>
            <w:proofErr w:type="gramEnd"/>
            <w:r w:rsidRPr="00A305AD">
              <w:rPr>
                <w:rFonts w:ascii="Times New Roman" w:hAnsi="Times New Roman"/>
              </w:rPr>
              <w:t>1)</w:t>
            </w:r>
            <w:r w:rsidR="00F32498" w:rsidRPr="00A305AD">
              <w:rPr>
                <w:rFonts w:ascii="Times New Roman" w:hAnsi="Times New Roman"/>
              </w:rPr>
              <w:t xml:space="preserve">, point </w:t>
            </w:r>
            <w:r w:rsidRPr="00A305AD">
              <w:rPr>
                <w:rFonts w:ascii="Times New Roman" w:hAnsi="Times New Roman"/>
              </w:rPr>
              <w:t xml:space="preserve">(f), </w:t>
            </w:r>
            <w:r w:rsidR="00DF7A93" w:rsidRPr="00A305AD">
              <w:rPr>
                <w:rFonts w:ascii="Times New Roman" w:hAnsi="Times New Roman"/>
              </w:rPr>
              <w:t xml:space="preserve">Article </w:t>
            </w:r>
            <w:r w:rsidRPr="00A305AD">
              <w:rPr>
                <w:rFonts w:ascii="Times New Roman" w:hAnsi="Times New Roman"/>
              </w:rPr>
              <w:t>325</w:t>
            </w:r>
            <w:proofErr w:type="gramStart"/>
            <w:r w:rsidRPr="00A305AD">
              <w:rPr>
                <w:rFonts w:ascii="Times New Roman" w:hAnsi="Times New Roman"/>
              </w:rPr>
              <w:t>y(</w:t>
            </w:r>
            <w:proofErr w:type="gramEnd"/>
            <w:r w:rsidRPr="00A305AD">
              <w:rPr>
                <w:rFonts w:ascii="Times New Roman" w:hAnsi="Times New Roman"/>
              </w:rPr>
              <w:t>1)</w:t>
            </w:r>
            <w:r w:rsidR="005B0BB0" w:rsidRPr="00A305AD">
              <w:rPr>
                <w:rFonts w:ascii="Times New Roman" w:hAnsi="Times New Roman"/>
              </w:rPr>
              <w:t xml:space="preserve"> and </w:t>
            </w:r>
            <w:r w:rsidRPr="00A305AD">
              <w:rPr>
                <w:rFonts w:ascii="Times New Roman" w:hAnsi="Times New Roman"/>
              </w:rPr>
              <w:t xml:space="preserve">(2), </w:t>
            </w:r>
            <w:r w:rsidR="005B0BB0" w:rsidRPr="00A305AD">
              <w:rPr>
                <w:rFonts w:ascii="Times New Roman" w:hAnsi="Times New Roman"/>
              </w:rPr>
              <w:t xml:space="preserve">Article </w:t>
            </w:r>
            <w:r w:rsidRPr="00A305AD">
              <w:rPr>
                <w:rFonts w:ascii="Times New Roman" w:hAnsi="Times New Roman"/>
              </w:rPr>
              <w:t>325</w:t>
            </w:r>
            <w:proofErr w:type="gramStart"/>
            <w:r w:rsidRPr="00A305AD">
              <w:rPr>
                <w:rFonts w:ascii="Times New Roman" w:hAnsi="Times New Roman"/>
              </w:rPr>
              <w:t>aa(</w:t>
            </w:r>
            <w:proofErr w:type="gramEnd"/>
            <w:r w:rsidRPr="00A305AD">
              <w:rPr>
                <w:rFonts w:ascii="Times New Roman" w:hAnsi="Times New Roman"/>
              </w:rPr>
              <w:t xml:space="preserve">1) and </w:t>
            </w:r>
            <w:r w:rsidR="005B0BB0" w:rsidRPr="00A305AD">
              <w:rPr>
                <w:rFonts w:ascii="Times New Roman" w:hAnsi="Times New Roman"/>
              </w:rPr>
              <w:t xml:space="preserve">Article </w:t>
            </w:r>
            <w:r w:rsidRPr="00A305AD">
              <w:rPr>
                <w:rFonts w:ascii="Times New Roman" w:hAnsi="Times New Roman"/>
              </w:rPr>
              <w:t>325</w:t>
            </w:r>
            <w:proofErr w:type="gramStart"/>
            <w:r w:rsidRPr="00A305AD">
              <w:rPr>
                <w:rFonts w:ascii="Times New Roman" w:hAnsi="Times New Roman"/>
              </w:rPr>
              <w:t>ad(</w:t>
            </w:r>
            <w:proofErr w:type="gramEnd"/>
            <w:r w:rsidRPr="00A305AD">
              <w:rPr>
                <w:rFonts w:ascii="Times New Roman" w:hAnsi="Times New Roman"/>
              </w:rPr>
              <w:t>1)</w:t>
            </w:r>
            <w:r w:rsidR="00F62AF6" w:rsidRPr="00A305AD">
              <w:rPr>
                <w:rFonts w:ascii="Times New Roman" w:hAnsi="Times New Roman"/>
              </w:rPr>
              <w:t xml:space="preserve"> </w:t>
            </w:r>
            <w:r w:rsidR="00F62AF6" w:rsidRPr="00A305AD">
              <w:rPr>
                <w:rFonts w:ascii="Times New Roman" w:hAnsi="Times New Roman"/>
                <w:szCs w:val="20"/>
                <w:lang w:eastAsia="de-DE"/>
              </w:rPr>
              <w:t>of Regulation (EU) No 575/2013</w:t>
            </w:r>
          </w:p>
        </w:tc>
        <w:tc>
          <w:tcPr>
            <w:tcW w:w="9781" w:type="dxa"/>
          </w:tcPr>
          <w:p w14:paraId="5C62FB6E" w14:textId="138EC2E1" w:rsidR="009D307B" w:rsidRPr="00A305AD" w:rsidRDefault="009D307B" w:rsidP="009D307B">
            <w:pPr>
              <w:spacing w:before="0" w:after="0"/>
              <w:rPr>
                <w:rFonts w:ascii="Times New Roman" w:hAnsi="Times New Roman"/>
                <w:szCs w:val="20"/>
                <w:lang w:eastAsia="de-DE"/>
              </w:rPr>
            </w:pPr>
            <w:r w:rsidRPr="00A305AD">
              <w:rPr>
                <w:rFonts w:ascii="Times New Roman" w:hAnsi="Times New Roman"/>
              </w:rPr>
              <w:t>Institutions shall report the relevant risk weight. Risk weights applied to securitisation exposures shall be reported after multiplication by 8</w:t>
            </w:r>
            <w:r w:rsidR="003A3E21" w:rsidRPr="00A305AD">
              <w:rPr>
                <w:rFonts w:ascii="Times New Roman" w:hAnsi="Times New Roman"/>
              </w:rPr>
              <w:t> </w:t>
            </w:r>
            <w:r w:rsidRPr="00A305AD">
              <w:rPr>
                <w:rFonts w:ascii="Times New Roman" w:hAnsi="Times New Roman"/>
              </w:rPr>
              <w:t xml:space="preserve">% in accordance with </w:t>
            </w:r>
            <w:r w:rsidR="00CF7106" w:rsidRPr="00A305AD">
              <w:rPr>
                <w:rFonts w:ascii="Times New Roman" w:hAnsi="Times New Roman"/>
              </w:rPr>
              <w:t>Article</w:t>
            </w:r>
            <w:r w:rsidRPr="00A305AD">
              <w:rPr>
                <w:rFonts w:ascii="Times New Roman" w:hAnsi="Times New Roman"/>
              </w:rPr>
              <w:t xml:space="preserve"> 325</w:t>
            </w:r>
            <w:proofErr w:type="gramStart"/>
            <w:r w:rsidRPr="00A305AD">
              <w:rPr>
                <w:rFonts w:ascii="Times New Roman" w:hAnsi="Times New Roman"/>
              </w:rPr>
              <w:t>aa(</w:t>
            </w:r>
            <w:proofErr w:type="gramEnd"/>
            <w:r w:rsidRPr="00A305AD">
              <w:rPr>
                <w:rFonts w:ascii="Times New Roman" w:hAnsi="Times New Roman"/>
              </w:rPr>
              <w:t>1)</w:t>
            </w:r>
            <w:r w:rsidR="00F62AF6" w:rsidRPr="00A305AD">
              <w:rPr>
                <w:rFonts w:ascii="Times New Roman" w:hAnsi="Times New Roman"/>
              </w:rPr>
              <w:t xml:space="preserve"> </w:t>
            </w:r>
            <w:r w:rsidR="00F62AF6" w:rsidRPr="00A305AD">
              <w:rPr>
                <w:rFonts w:ascii="Times New Roman" w:hAnsi="Times New Roman"/>
                <w:szCs w:val="20"/>
                <w:lang w:eastAsia="de-DE"/>
              </w:rPr>
              <w:t>of Regulation (EU) No 575/2013</w:t>
            </w:r>
            <w:r w:rsidRPr="00A305AD">
              <w:rPr>
                <w:rFonts w:ascii="Times New Roman" w:hAnsi="Times New Roman"/>
              </w:rPr>
              <w:t xml:space="preserve">. </w:t>
            </w:r>
          </w:p>
        </w:tc>
      </w:tr>
      <w:tr w:rsidR="009D307B" w:rsidRPr="00A305AD" w14:paraId="2EBC714D" w14:textId="77777777" w:rsidTr="00CD5665">
        <w:tc>
          <w:tcPr>
            <w:tcW w:w="993" w:type="dxa"/>
            <w:shd w:val="clear" w:color="auto" w:fill="auto"/>
          </w:tcPr>
          <w:p w14:paraId="31521FD4" w14:textId="1801CDF2" w:rsidR="009D307B" w:rsidRPr="00A305AD" w:rsidRDefault="009D307B" w:rsidP="009D307B">
            <w:pPr>
              <w:spacing w:before="0" w:after="0"/>
              <w:ind w:left="33"/>
              <w:rPr>
                <w:rFonts w:ascii="Times New Roman" w:hAnsi="Times New Roman"/>
              </w:rPr>
            </w:pPr>
            <w:r w:rsidRPr="00A305AD">
              <w:rPr>
                <w:rFonts w:ascii="Times New Roman" w:hAnsi="Times New Roman"/>
              </w:rPr>
              <w:t>0080</w:t>
            </w:r>
          </w:p>
        </w:tc>
        <w:tc>
          <w:tcPr>
            <w:tcW w:w="1701" w:type="dxa"/>
          </w:tcPr>
          <w:p w14:paraId="369BCA41"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Seniority</w:t>
            </w:r>
          </w:p>
        </w:tc>
        <w:tc>
          <w:tcPr>
            <w:tcW w:w="1842" w:type="dxa"/>
          </w:tcPr>
          <w:p w14:paraId="11AAE8F9" w14:textId="18467051" w:rsidR="009D307B" w:rsidRPr="00A305AD" w:rsidRDefault="00CF7106" w:rsidP="009D307B">
            <w:pPr>
              <w:spacing w:before="0" w:after="0"/>
              <w:ind w:left="33"/>
              <w:rPr>
                <w:rFonts w:ascii="Times New Roman" w:hAnsi="Times New Roman"/>
                <w:szCs w:val="20"/>
                <w:lang w:eastAsia="de-DE"/>
              </w:rPr>
            </w:pPr>
            <w:r w:rsidRPr="00A305AD">
              <w:rPr>
                <w:rFonts w:ascii="Times New Roman" w:hAnsi="Times New Roman"/>
                <w:szCs w:val="20"/>
                <w:lang w:eastAsia="de-DE"/>
              </w:rPr>
              <w:t>Article</w:t>
            </w:r>
            <w:r w:rsidR="009D307B" w:rsidRPr="00A305AD">
              <w:rPr>
                <w:rFonts w:ascii="Times New Roman" w:hAnsi="Times New Roman"/>
                <w:szCs w:val="20"/>
                <w:lang w:eastAsia="de-DE"/>
              </w:rPr>
              <w:t xml:space="preserve"> 325</w:t>
            </w:r>
            <w:proofErr w:type="gramStart"/>
            <w:r w:rsidR="009D307B" w:rsidRPr="00A305AD">
              <w:rPr>
                <w:rFonts w:ascii="Times New Roman" w:hAnsi="Times New Roman"/>
                <w:szCs w:val="20"/>
                <w:lang w:eastAsia="de-DE"/>
              </w:rPr>
              <w:t>w(</w:t>
            </w:r>
            <w:proofErr w:type="gramEnd"/>
            <w:r w:rsidR="009D307B" w:rsidRPr="00A305AD">
              <w:rPr>
                <w:rFonts w:ascii="Times New Roman" w:hAnsi="Times New Roman"/>
                <w:szCs w:val="20"/>
                <w:lang w:eastAsia="de-DE"/>
              </w:rPr>
              <w:t>3) and (6) of Regulation (EU) No 575/2013</w:t>
            </w:r>
          </w:p>
        </w:tc>
        <w:tc>
          <w:tcPr>
            <w:tcW w:w="9781" w:type="dxa"/>
          </w:tcPr>
          <w:p w14:paraId="64B84543" w14:textId="55E8BE33" w:rsidR="009D307B" w:rsidRPr="00A305AD" w:rsidRDefault="009D307B" w:rsidP="009D307B">
            <w:pPr>
              <w:spacing w:before="0" w:after="0"/>
              <w:rPr>
                <w:rFonts w:ascii="Times New Roman" w:hAnsi="Times New Roman"/>
                <w:szCs w:val="20"/>
                <w:lang w:eastAsia="de-DE"/>
              </w:rPr>
            </w:pPr>
            <w:r w:rsidRPr="00A305AD">
              <w:rPr>
                <w:rFonts w:ascii="Times New Roman" w:hAnsi="Times New Roman"/>
                <w:szCs w:val="20"/>
                <w:lang w:eastAsia="de-DE"/>
              </w:rPr>
              <w:t xml:space="preserve">The seniority of the exposure shall be reported. 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r w:rsidR="001D57C7" w:rsidRPr="00A305AD">
              <w:rPr>
                <w:rFonts w:ascii="Times New Roman" w:hAnsi="Times New Roman"/>
                <w:szCs w:val="20"/>
                <w:lang w:eastAsia="de-DE"/>
              </w:rPr>
              <w:t>Instruments other than securitisation positions</w:t>
            </w:r>
            <w:r w:rsidRPr="00A305AD">
              <w:rPr>
                <w:rFonts w:ascii="Times New Roman" w:hAnsi="Times New Roman"/>
                <w:szCs w:val="20"/>
                <w:lang w:eastAsia="de-DE"/>
              </w:rPr>
              <w:t>’ or ‘securitisation</w:t>
            </w:r>
            <w:r w:rsidR="001D57C7" w:rsidRPr="00A305AD">
              <w:rPr>
                <w:rFonts w:ascii="Times New Roman" w:hAnsi="Times New Roman"/>
                <w:szCs w:val="20"/>
                <w:lang w:eastAsia="de-DE"/>
              </w:rPr>
              <w:t xml:space="preserve"> position</w:t>
            </w:r>
            <w:r w:rsidRPr="00A305AD">
              <w:rPr>
                <w:rFonts w:ascii="Times New Roman" w:hAnsi="Times New Roman"/>
                <w:szCs w:val="20"/>
                <w:lang w:eastAsia="de-DE"/>
              </w:rPr>
              <w:t>s that are not included in the ACTP’, the answer shall be one of the following:</w:t>
            </w:r>
          </w:p>
          <w:p w14:paraId="0C460D02" w14:textId="77777777" w:rsidR="009D307B" w:rsidRPr="00A305AD" w:rsidRDefault="009D307B" w:rsidP="009D307B">
            <w:pPr>
              <w:spacing w:before="0" w:after="0"/>
              <w:rPr>
                <w:rFonts w:ascii="Times New Roman" w:hAnsi="Times New Roman"/>
                <w:szCs w:val="20"/>
                <w:lang w:eastAsia="de-DE"/>
              </w:rPr>
            </w:pPr>
          </w:p>
          <w:p w14:paraId="766DCE41" w14:textId="4B4FDFA9" w:rsidR="009D307B" w:rsidRPr="00A305AD" w:rsidRDefault="009D307B" w:rsidP="00F7756E">
            <w:pPr>
              <w:numPr>
                <w:ilvl w:val="0"/>
                <w:numId w:val="48"/>
              </w:numPr>
              <w:spacing w:before="0" w:after="0"/>
              <w:rPr>
                <w:rFonts w:ascii="Times New Roman" w:hAnsi="Times New Roman"/>
                <w:szCs w:val="20"/>
                <w:lang w:eastAsia="de-DE"/>
              </w:rPr>
            </w:pPr>
            <w:r w:rsidRPr="00A305AD">
              <w:rPr>
                <w:rFonts w:ascii="Times New Roman" w:hAnsi="Times New Roman"/>
                <w:szCs w:val="20"/>
                <w:lang w:eastAsia="de-DE"/>
              </w:rPr>
              <w:t xml:space="preserve">‘Equity </w:t>
            </w:r>
            <w:proofErr w:type="gramStart"/>
            <w:r w:rsidRPr="00A305AD">
              <w:rPr>
                <w:rFonts w:ascii="Times New Roman" w:hAnsi="Times New Roman"/>
                <w:szCs w:val="20"/>
                <w:lang w:eastAsia="de-DE"/>
              </w:rPr>
              <w:t>instruments’;</w:t>
            </w:r>
            <w:proofErr w:type="gramEnd"/>
          </w:p>
          <w:p w14:paraId="6D8E8D38" w14:textId="524429DD" w:rsidR="009D307B" w:rsidRPr="00A305AD" w:rsidRDefault="009D307B" w:rsidP="00F7756E">
            <w:pPr>
              <w:numPr>
                <w:ilvl w:val="0"/>
                <w:numId w:val="48"/>
              </w:numPr>
              <w:spacing w:before="0" w:after="0"/>
              <w:rPr>
                <w:rFonts w:ascii="Times New Roman" w:hAnsi="Times New Roman"/>
                <w:szCs w:val="20"/>
                <w:lang w:eastAsia="de-DE"/>
              </w:rPr>
            </w:pPr>
            <w:r w:rsidRPr="00A305AD">
              <w:rPr>
                <w:rFonts w:ascii="Times New Roman" w:hAnsi="Times New Roman"/>
                <w:szCs w:val="20"/>
                <w:lang w:eastAsia="de-DE"/>
              </w:rPr>
              <w:t xml:space="preserve">‘Non-senior debt </w:t>
            </w:r>
            <w:proofErr w:type="gramStart"/>
            <w:r w:rsidRPr="00A305AD">
              <w:rPr>
                <w:rFonts w:ascii="Times New Roman" w:hAnsi="Times New Roman"/>
                <w:szCs w:val="20"/>
                <w:lang w:eastAsia="de-DE"/>
              </w:rPr>
              <w:t>instruments’;</w:t>
            </w:r>
            <w:proofErr w:type="gramEnd"/>
          </w:p>
          <w:p w14:paraId="10CC960E" w14:textId="1C06EA77" w:rsidR="009D307B" w:rsidRPr="00A305AD" w:rsidRDefault="009D307B" w:rsidP="00F7756E">
            <w:pPr>
              <w:numPr>
                <w:ilvl w:val="0"/>
                <w:numId w:val="48"/>
              </w:numPr>
              <w:spacing w:before="0" w:after="0"/>
              <w:rPr>
                <w:rFonts w:ascii="Times New Roman" w:hAnsi="Times New Roman"/>
                <w:szCs w:val="20"/>
                <w:lang w:eastAsia="de-DE"/>
              </w:rPr>
            </w:pPr>
            <w:r w:rsidRPr="00A305AD">
              <w:rPr>
                <w:rFonts w:ascii="Times New Roman" w:hAnsi="Times New Roman"/>
                <w:szCs w:val="20"/>
                <w:lang w:eastAsia="de-DE"/>
              </w:rPr>
              <w:t xml:space="preserve">‘Senior debt </w:t>
            </w:r>
            <w:proofErr w:type="gramStart"/>
            <w:r w:rsidRPr="00A305AD">
              <w:rPr>
                <w:rFonts w:ascii="Times New Roman" w:hAnsi="Times New Roman"/>
                <w:szCs w:val="20"/>
                <w:lang w:eastAsia="de-DE"/>
              </w:rPr>
              <w:t>instruments’;</w:t>
            </w:r>
            <w:proofErr w:type="gramEnd"/>
          </w:p>
          <w:p w14:paraId="13A5628B" w14:textId="505D8F47" w:rsidR="009D307B" w:rsidRPr="00A305AD" w:rsidRDefault="009D307B" w:rsidP="00F7756E">
            <w:pPr>
              <w:numPr>
                <w:ilvl w:val="0"/>
                <w:numId w:val="48"/>
              </w:numPr>
              <w:spacing w:before="0" w:after="0"/>
              <w:rPr>
                <w:rFonts w:ascii="Times New Roman" w:hAnsi="Times New Roman"/>
                <w:szCs w:val="20"/>
                <w:lang w:eastAsia="de-DE"/>
              </w:rPr>
            </w:pPr>
            <w:r w:rsidRPr="00A305AD">
              <w:rPr>
                <w:rFonts w:ascii="Times New Roman" w:hAnsi="Times New Roman"/>
                <w:szCs w:val="20"/>
                <w:lang w:eastAsia="de-DE"/>
              </w:rPr>
              <w:t xml:space="preserve">‘Covered </w:t>
            </w:r>
            <w:proofErr w:type="gramStart"/>
            <w:r w:rsidRPr="00A305AD">
              <w:rPr>
                <w:rFonts w:ascii="Times New Roman" w:hAnsi="Times New Roman"/>
                <w:szCs w:val="20"/>
                <w:lang w:eastAsia="de-DE"/>
              </w:rPr>
              <w:t>bonds’</w:t>
            </w:r>
            <w:proofErr w:type="gramEnd"/>
            <w:r w:rsidRPr="00A305AD">
              <w:rPr>
                <w:rFonts w:ascii="Times New Roman" w:hAnsi="Times New Roman"/>
                <w:szCs w:val="20"/>
                <w:lang w:eastAsia="de-DE"/>
              </w:rPr>
              <w:t>.</w:t>
            </w:r>
          </w:p>
          <w:p w14:paraId="4AC21E9A" w14:textId="77777777" w:rsidR="009D307B" w:rsidRPr="00A305AD" w:rsidRDefault="009D307B" w:rsidP="009D307B">
            <w:pPr>
              <w:spacing w:before="0" w:after="0"/>
              <w:rPr>
                <w:rFonts w:ascii="Times New Roman" w:hAnsi="Times New Roman"/>
                <w:szCs w:val="20"/>
                <w:lang w:eastAsia="de-DE"/>
              </w:rPr>
            </w:pPr>
          </w:p>
          <w:p w14:paraId="141CC4F4" w14:textId="2EB6367E" w:rsidR="009D307B" w:rsidRPr="00A305AD" w:rsidRDefault="009D307B" w:rsidP="009D307B">
            <w:pPr>
              <w:spacing w:before="0" w:after="0"/>
              <w:rPr>
                <w:rFonts w:ascii="Times New Roman" w:hAnsi="Times New Roman"/>
                <w:szCs w:val="20"/>
                <w:lang w:eastAsia="de-DE"/>
              </w:rPr>
            </w:pPr>
            <w:r w:rsidRPr="00A305AD">
              <w:rPr>
                <w:rFonts w:ascii="Times New Roman" w:hAnsi="Times New Roman"/>
                <w:szCs w:val="20"/>
                <w:lang w:eastAsia="de-DE"/>
              </w:rPr>
              <w:t>The cell shall be left blank where none of th</w:t>
            </w:r>
            <w:r w:rsidR="00224121" w:rsidRPr="00A305AD">
              <w:rPr>
                <w:rFonts w:ascii="Times New Roman" w:hAnsi="Times New Roman"/>
                <w:szCs w:val="20"/>
                <w:lang w:eastAsia="de-DE"/>
              </w:rPr>
              <w:t>ose</w:t>
            </w:r>
            <w:r w:rsidRPr="00A305AD">
              <w:rPr>
                <w:rFonts w:ascii="Times New Roman" w:hAnsi="Times New Roman"/>
                <w:szCs w:val="20"/>
                <w:lang w:eastAsia="de-DE"/>
              </w:rPr>
              <w:t xml:space="preserve"> cases applies.</w:t>
            </w:r>
          </w:p>
        </w:tc>
      </w:tr>
      <w:tr w:rsidR="009D307B" w:rsidRPr="00A305AD" w14:paraId="1017684C" w14:textId="77777777" w:rsidTr="00CD5665">
        <w:tc>
          <w:tcPr>
            <w:tcW w:w="993" w:type="dxa"/>
            <w:shd w:val="clear" w:color="auto" w:fill="auto"/>
          </w:tcPr>
          <w:p w14:paraId="0E535458" w14:textId="614F9E21" w:rsidR="009D307B" w:rsidRPr="00A305AD" w:rsidRDefault="009D307B" w:rsidP="009D307B">
            <w:pPr>
              <w:spacing w:before="0" w:after="0"/>
              <w:ind w:left="33"/>
              <w:rPr>
                <w:rFonts w:ascii="Times New Roman" w:hAnsi="Times New Roman"/>
              </w:rPr>
            </w:pPr>
            <w:r w:rsidRPr="00A305AD">
              <w:rPr>
                <w:rFonts w:ascii="Times New Roman" w:hAnsi="Times New Roman"/>
              </w:rPr>
              <w:t>0090</w:t>
            </w:r>
          </w:p>
        </w:tc>
        <w:tc>
          <w:tcPr>
            <w:tcW w:w="1701" w:type="dxa"/>
          </w:tcPr>
          <w:p w14:paraId="2DD75E61"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Maturity</w:t>
            </w:r>
          </w:p>
        </w:tc>
        <w:tc>
          <w:tcPr>
            <w:tcW w:w="1842" w:type="dxa"/>
          </w:tcPr>
          <w:p w14:paraId="3A4C81BC" w14:textId="46723580" w:rsidR="009D307B" w:rsidRPr="00A305AD" w:rsidRDefault="00CF7106" w:rsidP="009D307B">
            <w:pPr>
              <w:spacing w:before="0" w:after="0"/>
              <w:ind w:left="33"/>
              <w:rPr>
                <w:rFonts w:ascii="Times New Roman" w:hAnsi="Times New Roman"/>
              </w:rPr>
            </w:pPr>
            <w:r w:rsidRPr="00A305AD">
              <w:rPr>
                <w:rFonts w:ascii="Times New Roman" w:hAnsi="Times New Roman"/>
              </w:rPr>
              <w:t>Article</w:t>
            </w:r>
            <w:r w:rsidR="000A0EA5" w:rsidRPr="00A305AD">
              <w:rPr>
                <w:rFonts w:ascii="Times New Roman" w:hAnsi="Times New Roman"/>
              </w:rPr>
              <w:t>s</w:t>
            </w:r>
            <w:r w:rsidR="009D307B" w:rsidRPr="00A305AD">
              <w:rPr>
                <w:rFonts w:ascii="Times New Roman" w:hAnsi="Times New Roman"/>
              </w:rPr>
              <w:t xml:space="preserve"> 325x, 325z and 325ac </w:t>
            </w:r>
            <w:r w:rsidR="009D307B" w:rsidRPr="00A305AD">
              <w:rPr>
                <w:rFonts w:ascii="Times New Roman" w:hAnsi="Times New Roman"/>
                <w:szCs w:val="20"/>
                <w:lang w:eastAsia="de-DE"/>
              </w:rPr>
              <w:t>of Regulation (EU) No 575/2013</w:t>
            </w:r>
            <w:r w:rsidR="009D307B" w:rsidRPr="00A305AD">
              <w:rPr>
                <w:rFonts w:ascii="Times New Roman" w:hAnsi="Times New Roman"/>
              </w:rPr>
              <w:t xml:space="preserve"> </w:t>
            </w:r>
          </w:p>
        </w:tc>
        <w:tc>
          <w:tcPr>
            <w:tcW w:w="9781" w:type="dxa"/>
          </w:tcPr>
          <w:p w14:paraId="2419E29D" w14:textId="77777777" w:rsidR="009D307B" w:rsidRPr="00A305AD" w:rsidRDefault="009D307B" w:rsidP="009D307B">
            <w:pPr>
              <w:spacing w:before="0" w:after="0"/>
              <w:rPr>
                <w:rFonts w:ascii="Times New Roman" w:hAnsi="Times New Roman"/>
              </w:rPr>
            </w:pPr>
            <w:r w:rsidRPr="00A305AD">
              <w:rPr>
                <w:rFonts w:ascii="Times New Roman" w:hAnsi="Times New Roman"/>
              </w:rPr>
              <w:t xml:space="preserve">The maturity date of the exposure shall be reported. </w:t>
            </w:r>
            <w:r w:rsidRPr="00A305AD">
              <w:rPr>
                <w:rFonts w:ascii="Times New Roman" w:hAnsi="Times New Roman"/>
                <w:szCs w:val="20"/>
                <w:lang w:eastAsia="de-DE"/>
              </w:rPr>
              <w:t>The ‘dd/mm/</w:t>
            </w:r>
            <w:proofErr w:type="spellStart"/>
            <w:r w:rsidRPr="00A305AD">
              <w:rPr>
                <w:rFonts w:ascii="Times New Roman" w:hAnsi="Times New Roman"/>
                <w:szCs w:val="20"/>
                <w:lang w:eastAsia="de-DE"/>
              </w:rPr>
              <w:t>yyyy</w:t>
            </w:r>
            <w:proofErr w:type="spellEnd"/>
            <w:r w:rsidRPr="00A305AD">
              <w:rPr>
                <w:rFonts w:ascii="Times New Roman" w:hAnsi="Times New Roman"/>
                <w:szCs w:val="20"/>
                <w:lang w:eastAsia="de-DE"/>
              </w:rPr>
              <w:t>’ convention shall be adopted to report the date.</w:t>
            </w:r>
          </w:p>
        </w:tc>
      </w:tr>
      <w:tr w:rsidR="009D307B" w:rsidRPr="00A305AD" w14:paraId="0A39B439" w14:textId="77777777" w:rsidTr="00CD5665">
        <w:tc>
          <w:tcPr>
            <w:tcW w:w="993" w:type="dxa"/>
            <w:shd w:val="clear" w:color="auto" w:fill="auto"/>
          </w:tcPr>
          <w:p w14:paraId="6D08D51E" w14:textId="267B3D5A" w:rsidR="009D307B" w:rsidRPr="00A305AD" w:rsidRDefault="009D307B" w:rsidP="009D307B">
            <w:pPr>
              <w:spacing w:before="0" w:after="0"/>
              <w:ind w:left="33"/>
              <w:rPr>
                <w:rFonts w:ascii="Times New Roman" w:hAnsi="Times New Roman"/>
              </w:rPr>
            </w:pPr>
            <w:r w:rsidRPr="00A305AD">
              <w:rPr>
                <w:rFonts w:ascii="Times New Roman" w:hAnsi="Times New Roman"/>
              </w:rPr>
              <w:t>0100</w:t>
            </w:r>
          </w:p>
        </w:tc>
        <w:tc>
          <w:tcPr>
            <w:tcW w:w="1701" w:type="dxa"/>
          </w:tcPr>
          <w:p w14:paraId="06E4D1DE" w14:textId="08D8FE14" w:rsidR="009D307B" w:rsidRPr="00A305AD" w:rsidRDefault="00DE6C7A" w:rsidP="009D307B">
            <w:pPr>
              <w:spacing w:before="0" w:after="0"/>
              <w:ind w:left="33"/>
              <w:jc w:val="left"/>
              <w:rPr>
                <w:rFonts w:ascii="Times New Roman" w:hAnsi="Times New Roman"/>
              </w:rPr>
            </w:pPr>
            <w:r w:rsidRPr="00A305AD">
              <w:rPr>
                <w:rFonts w:ascii="Times New Roman" w:hAnsi="Times New Roman"/>
              </w:rPr>
              <w:t>Recovery rate</w:t>
            </w:r>
          </w:p>
        </w:tc>
        <w:tc>
          <w:tcPr>
            <w:tcW w:w="1842" w:type="dxa"/>
          </w:tcPr>
          <w:p w14:paraId="1353EFC4" w14:textId="60ED74F8" w:rsidR="009D307B" w:rsidRPr="00A305AD" w:rsidRDefault="00CF7106" w:rsidP="009D307B">
            <w:pPr>
              <w:spacing w:before="0" w:after="0"/>
              <w:ind w:left="33"/>
              <w:rPr>
                <w:rFonts w:ascii="Times New Roman" w:hAnsi="Times New Roman"/>
              </w:rPr>
            </w:pPr>
            <w:r w:rsidRPr="00A305AD">
              <w:rPr>
                <w:rFonts w:ascii="Times New Roman" w:hAnsi="Times New Roman"/>
              </w:rPr>
              <w:t>Article</w:t>
            </w:r>
            <w:r w:rsidR="009D307B" w:rsidRPr="00A305AD">
              <w:rPr>
                <w:rFonts w:ascii="Times New Roman" w:hAnsi="Times New Roman"/>
              </w:rPr>
              <w:t xml:space="preserve"> 325</w:t>
            </w:r>
            <w:proofErr w:type="gramStart"/>
            <w:r w:rsidR="009D307B" w:rsidRPr="00A305AD">
              <w:rPr>
                <w:rFonts w:ascii="Times New Roman" w:hAnsi="Times New Roman"/>
              </w:rPr>
              <w:t>v(</w:t>
            </w:r>
            <w:proofErr w:type="gramEnd"/>
            <w:r w:rsidR="009D307B" w:rsidRPr="00A305AD">
              <w:rPr>
                <w:rFonts w:ascii="Times New Roman" w:hAnsi="Times New Roman"/>
              </w:rPr>
              <w:t>1)</w:t>
            </w:r>
            <w:r w:rsidR="0019391E" w:rsidRPr="00A305AD">
              <w:rPr>
                <w:rFonts w:ascii="Times New Roman" w:hAnsi="Times New Roman"/>
              </w:rPr>
              <w:t xml:space="preserve">, point </w:t>
            </w:r>
            <w:r w:rsidR="009D307B" w:rsidRPr="00A305AD">
              <w:rPr>
                <w:rFonts w:ascii="Times New Roman" w:hAnsi="Times New Roman"/>
              </w:rPr>
              <w:t>(e)</w:t>
            </w:r>
            <w:r w:rsidR="0019391E" w:rsidRPr="00A305AD">
              <w:rPr>
                <w:rFonts w:ascii="Times New Roman" w:hAnsi="Times New Roman"/>
              </w:rPr>
              <w:t>,</w:t>
            </w:r>
            <w:r w:rsidR="009D307B" w:rsidRPr="00A305AD">
              <w:rPr>
                <w:rFonts w:ascii="Times New Roman" w:hAnsi="Times New Roman"/>
              </w:rPr>
              <w:t xml:space="preserve"> </w:t>
            </w:r>
            <w:r w:rsidR="009D307B" w:rsidRPr="00A305AD">
              <w:rPr>
                <w:rFonts w:ascii="Times New Roman" w:hAnsi="Times New Roman"/>
                <w:szCs w:val="20"/>
                <w:lang w:eastAsia="de-DE"/>
              </w:rPr>
              <w:t>of Regulation (EU) No 575/2013</w:t>
            </w:r>
          </w:p>
        </w:tc>
        <w:tc>
          <w:tcPr>
            <w:tcW w:w="9781" w:type="dxa"/>
          </w:tcPr>
          <w:p w14:paraId="1621FBEF" w14:textId="186C08E1" w:rsidR="009D307B" w:rsidRPr="00A305AD" w:rsidRDefault="009D307B" w:rsidP="009D307B">
            <w:pPr>
              <w:spacing w:before="0" w:after="0"/>
              <w:ind w:left="33"/>
              <w:rPr>
                <w:rFonts w:ascii="Times New Roman" w:hAnsi="Times New Roman"/>
              </w:rPr>
            </w:pPr>
            <w:r w:rsidRPr="00A305AD">
              <w:rPr>
                <w:rFonts w:ascii="Times New Roman" w:hAnsi="Times New Roman"/>
              </w:rPr>
              <w:t xml:space="preserve">Institutions shall report the </w:t>
            </w:r>
            <w:r w:rsidR="00DE6C7A" w:rsidRPr="00A305AD">
              <w:rPr>
                <w:rFonts w:ascii="Times New Roman" w:hAnsi="Times New Roman"/>
              </w:rPr>
              <w:t xml:space="preserve">recovery rate. The recovery rate shall be calculated using the applicable </w:t>
            </w:r>
            <w:r w:rsidRPr="00A305AD">
              <w:rPr>
                <w:rFonts w:ascii="Times New Roman" w:hAnsi="Times New Roman"/>
              </w:rPr>
              <w:t>loss given default (LG</w:t>
            </w:r>
            <w:r w:rsidR="006A486E" w:rsidRPr="00A305AD">
              <w:rPr>
                <w:rFonts w:ascii="Times New Roman" w:hAnsi="Times New Roman"/>
              </w:rPr>
              <w:t>D</w:t>
            </w:r>
            <w:r w:rsidRPr="00A305AD">
              <w:rPr>
                <w:rFonts w:ascii="Times New Roman" w:hAnsi="Times New Roman"/>
              </w:rPr>
              <w:t>)</w:t>
            </w:r>
            <w:r w:rsidR="00DE6C7A" w:rsidRPr="00A305AD">
              <w:rPr>
                <w:rFonts w:ascii="Times New Roman" w:hAnsi="Times New Roman"/>
              </w:rPr>
              <w:t xml:space="preserve"> as recovery rate = 1 - LGD</w:t>
            </w:r>
            <w:r w:rsidRPr="00A305AD">
              <w:rPr>
                <w:rFonts w:ascii="Times New Roman" w:hAnsi="Times New Roman"/>
              </w:rPr>
              <w:t>.</w:t>
            </w:r>
          </w:p>
          <w:p w14:paraId="30CACF79" w14:textId="07980389" w:rsidR="009D307B" w:rsidRPr="00A305AD" w:rsidRDefault="009D307B" w:rsidP="009D307B">
            <w:pPr>
              <w:spacing w:before="0" w:after="0"/>
              <w:rPr>
                <w:rFonts w:ascii="Times New Roman" w:hAnsi="Times New Roman"/>
                <w:szCs w:val="20"/>
                <w:lang w:eastAsia="de-DE"/>
              </w:rPr>
            </w:pPr>
            <w:r w:rsidRPr="00A305AD">
              <w:rPr>
                <w:rFonts w:ascii="Times New Roman" w:hAnsi="Times New Roman"/>
                <w:szCs w:val="20"/>
                <w:lang w:eastAsia="de-DE"/>
              </w:rPr>
              <w:t xml:space="preserve">The </w:t>
            </w:r>
            <w:r w:rsidR="00DE6C7A" w:rsidRPr="00A305AD">
              <w:rPr>
                <w:rFonts w:ascii="Times New Roman" w:hAnsi="Times New Roman"/>
                <w:szCs w:val="20"/>
                <w:lang w:eastAsia="de-DE"/>
              </w:rPr>
              <w:t xml:space="preserve">recovery rate </w:t>
            </w:r>
            <w:r w:rsidRPr="00A305AD">
              <w:rPr>
                <w:rFonts w:ascii="Times New Roman" w:hAnsi="Times New Roman"/>
                <w:szCs w:val="20"/>
                <w:lang w:eastAsia="de-DE"/>
              </w:rPr>
              <w:t>reported figure shall be expressed as a decimal</w:t>
            </w:r>
            <w:r w:rsidR="006A486E" w:rsidRPr="00A305AD">
              <w:rPr>
                <w:rFonts w:ascii="Times New Roman" w:hAnsi="Times New Roman"/>
                <w:szCs w:val="20"/>
                <w:lang w:eastAsia="de-DE"/>
              </w:rPr>
              <w:t xml:space="preserve"> value, between 0 and 1, </w:t>
            </w:r>
            <w:r w:rsidRPr="00A305AD">
              <w:rPr>
                <w:rFonts w:ascii="Times New Roman" w:hAnsi="Times New Roman"/>
                <w:szCs w:val="20"/>
                <w:lang w:eastAsia="de-DE"/>
              </w:rPr>
              <w:t>with a minimum precision of four decimal places.</w:t>
            </w:r>
          </w:p>
          <w:p w14:paraId="6F863204" w14:textId="77777777" w:rsidR="009D307B" w:rsidRPr="00A305AD" w:rsidRDefault="009D307B" w:rsidP="009D307B">
            <w:pPr>
              <w:spacing w:before="0" w:after="0"/>
              <w:ind w:left="33"/>
              <w:rPr>
                <w:rFonts w:ascii="Times New Roman" w:hAnsi="Times New Roman"/>
              </w:rPr>
            </w:pPr>
          </w:p>
        </w:tc>
      </w:tr>
      <w:tr w:rsidR="009D307B" w:rsidRPr="00A305AD" w14:paraId="54888C0D" w14:textId="77777777" w:rsidTr="00CD5665">
        <w:tc>
          <w:tcPr>
            <w:tcW w:w="993" w:type="dxa"/>
            <w:shd w:val="clear" w:color="auto" w:fill="auto"/>
          </w:tcPr>
          <w:p w14:paraId="62C3B06B" w14:textId="7F5694AF" w:rsidR="009D307B" w:rsidRPr="00A305AD" w:rsidRDefault="009D307B" w:rsidP="009D307B">
            <w:pPr>
              <w:spacing w:before="0" w:after="0"/>
              <w:ind w:left="33"/>
              <w:rPr>
                <w:rFonts w:ascii="Times New Roman" w:hAnsi="Times New Roman"/>
              </w:rPr>
            </w:pPr>
            <w:r w:rsidRPr="00A305AD">
              <w:rPr>
                <w:rFonts w:ascii="Times New Roman" w:hAnsi="Times New Roman"/>
              </w:rPr>
              <w:t>0110</w:t>
            </w:r>
          </w:p>
        </w:tc>
        <w:tc>
          <w:tcPr>
            <w:tcW w:w="1701" w:type="dxa"/>
          </w:tcPr>
          <w:p w14:paraId="0853DE2E"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Direction</w:t>
            </w:r>
          </w:p>
        </w:tc>
        <w:tc>
          <w:tcPr>
            <w:tcW w:w="1842" w:type="dxa"/>
          </w:tcPr>
          <w:p w14:paraId="147F2E01" w14:textId="3792ED85" w:rsidR="009D307B" w:rsidRPr="00A305AD" w:rsidRDefault="00CF7106" w:rsidP="009D307B">
            <w:pPr>
              <w:spacing w:before="0" w:after="0"/>
              <w:ind w:left="33"/>
              <w:rPr>
                <w:rFonts w:ascii="Times New Roman" w:hAnsi="Times New Roman"/>
              </w:rPr>
            </w:pPr>
            <w:r w:rsidRPr="00A305AD">
              <w:rPr>
                <w:rFonts w:ascii="Times New Roman" w:hAnsi="Times New Roman"/>
              </w:rPr>
              <w:t>Article</w:t>
            </w:r>
            <w:r w:rsidR="009D307B" w:rsidRPr="00A305AD">
              <w:rPr>
                <w:rFonts w:ascii="Times New Roman" w:hAnsi="Times New Roman"/>
              </w:rPr>
              <w:t xml:space="preserve"> 325</w:t>
            </w:r>
            <w:proofErr w:type="gramStart"/>
            <w:r w:rsidR="009D307B" w:rsidRPr="00A305AD">
              <w:rPr>
                <w:rFonts w:ascii="Times New Roman" w:hAnsi="Times New Roman"/>
              </w:rPr>
              <w:t>v(</w:t>
            </w:r>
            <w:proofErr w:type="gramEnd"/>
            <w:r w:rsidR="009D307B" w:rsidRPr="00A305AD">
              <w:rPr>
                <w:rFonts w:ascii="Times New Roman" w:hAnsi="Times New Roman"/>
              </w:rPr>
              <w:t>1)</w:t>
            </w:r>
            <w:r w:rsidR="0019391E" w:rsidRPr="00A305AD">
              <w:rPr>
                <w:rFonts w:ascii="Times New Roman" w:hAnsi="Times New Roman"/>
              </w:rPr>
              <w:t xml:space="preserve">, points </w:t>
            </w:r>
            <w:r w:rsidR="009D307B" w:rsidRPr="00A305AD">
              <w:rPr>
                <w:rFonts w:ascii="Times New Roman" w:hAnsi="Times New Roman"/>
              </w:rPr>
              <w:t>(a) and (b)</w:t>
            </w:r>
            <w:r w:rsidR="0019391E" w:rsidRPr="00A305AD">
              <w:rPr>
                <w:rFonts w:ascii="Times New Roman" w:hAnsi="Times New Roman"/>
              </w:rPr>
              <w:t>,</w:t>
            </w:r>
            <w:r w:rsidR="009D307B" w:rsidRPr="00A305AD">
              <w:rPr>
                <w:rFonts w:ascii="Times New Roman" w:hAnsi="Times New Roman"/>
              </w:rPr>
              <w:t xml:space="preserve"> </w:t>
            </w:r>
            <w:r w:rsidR="009D307B" w:rsidRPr="00A305AD">
              <w:rPr>
                <w:rFonts w:ascii="Times New Roman" w:hAnsi="Times New Roman"/>
                <w:szCs w:val="20"/>
                <w:lang w:eastAsia="de-DE"/>
              </w:rPr>
              <w:t>of Regulation (EU) No 575/2013</w:t>
            </w:r>
          </w:p>
        </w:tc>
        <w:tc>
          <w:tcPr>
            <w:tcW w:w="9781" w:type="dxa"/>
          </w:tcPr>
          <w:p w14:paraId="6E14A50B" w14:textId="1AAEC92E" w:rsidR="009D307B" w:rsidRPr="00A305AD" w:rsidRDefault="009D307B" w:rsidP="009D307B">
            <w:pPr>
              <w:spacing w:before="0" w:after="0"/>
              <w:ind w:left="33"/>
              <w:rPr>
                <w:rFonts w:ascii="Times New Roman" w:hAnsi="Times New Roman"/>
                <w:szCs w:val="20"/>
                <w:lang w:eastAsia="de-DE"/>
              </w:rPr>
            </w:pPr>
            <w:r w:rsidRPr="00A305AD">
              <w:rPr>
                <w:rFonts w:ascii="Times New Roman" w:hAnsi="Times New Roman"/>
              </w:rPr>
              <w:t xml:space="preserve">Institutions shall report the direction of the exposure in accordance with the definitions of </w:t>
            </w:r>
            <w:r w:rsidR="00CF7106" w:rsidRPr="00A305AD">
              <w:rPr>
                <w:rFonts w:ascii="Times New Roman" w:hAnsi="Times New Roman"/>
              </w:rPr>
              <w:t>Article</w:t>
            </w:r>
            <w:r w:rsidRPr="00A305AD">
              <w:rPr>
                <w:rFonts w:ascii="Times New Roman" w:hAnsi="Times New Roman"/>
              </w:rPr>
              <w:t xml:space="preserve"> 325</w:t>
            </w:r>
            <w:proofErr w:type="gramStart"/>
            <w:r w:rsidRPr="00A305AD">
              <w:rPr>
                <w:rFonts w:ascii="Times New Roman" w:hAnsi="Times New Roman"/>
              </w:rPr>
              <w:t>v(</w:t>
            </w:r>
            <w:proofErr w:type="gramEnd"/>
            <w:r w:rsidRPr="00A305AD">
              <w:rPr>
                <w:rFonts w:ascii="Times New Roman" w:hAnsi="Times New Roman"/>
              </w:rPr>
              <w:t>1)</w:t>
            </w:r>
            <w:r w:rsidR="007D29B6" w:rsidRPr="00A305AD">
              <w:rPr>
                <w:rFonts w:ascii="Times New Roman" w:hAnsi="Times New Roman"/>
              </w:rPr>
              <w:t xml:space="preserve">, points </w:t>
            </w:r>
            <w:r w:rsidRPr="00A305AD">
              <w:rPr>
                <w:rFonts w:ascii="Times New Roman" w:hAnsi="Times New Roman"/>
              </w:rPr>
              <w:t>(a) and (b)</w:t>
            </w:r>
            <w:r w:rsidR="007D29B6" w:rsidRPr="00A305AD">
              <w:rPr>
                <w:rFonts w:ascii="Times New Roman" w:hAnsi="Times New Roman"/>
              </w:rPr>
              <w:t>,</w:t>
            </w:r>
            <w:r w:rsidRPr="00A305AD">
              <w:rPr>
                <w:rFonts w:ascii="Times New Roman" w:hAnsi="Times New Roman"/>
              </w:rPr>
              <w:t xml:space="preserve"> of </w:t>
            </w:r>
            <w:r w:rsidRPr="00A305AD">
              <w:rPr>
                <w:rFonts w:ascii="Times New Roman" w:hAnsi="Times New Roman"/>
                <w:szCs w:val="20"/>
                <w:lang w:eastAsia="de-DE"/>
              </w:rPr>
              <w:t>Regulation (EU) No 575/2013. The answer shall be one of the following:</w:t>
            </w:r>
          </w:p>
          <w:p w14:paraId="290C782E" w14:textId="77777777" w:rsidR="009D307B" w:rsidRPr="00A305AD" w:rsidRDefault="009D307B" w:rsidP="00F7756E">
            <w:pPr>
              <w:numPr>
                <w:ilvl w:val="0"/>
                <w:numId w:val="52"/>
              </w:numPr>
              <w:spacing w:before="0" w:after="0"/>
              <w:rPr>
                <w:rFonts w:ascii="Times New Roman" w:hAnsi="Times New Roman"/>
              </w:rPr>
            </w:pPr>
            <w:r w:rsidRPr="00A305AD">
              <w:rPr>
                <w:rFonts w:ascii="Times New Roman" w:hAnsi="Times New Roman"/>
                <w:szCs w:val="20"/>
                <w:lang w:eastAsia="de-DE"/>
              </w:rPr>
              <w:t>‘</w:t>
            </w:r>
            <w:r w:rsidRPr="00A305AD">
              <w:rPr>
                <w:rFonts w:ascii="Times New Roman" w:hAnsi="Times New Roman"/>
              </w:rPr>
              <w:t>Short exposure</w:t>
            </w:r>
            <w:proofErr w:type="gramStart"/>
            <w:r w:rsidRPr="00A305AD">
              <w:rPr>
                <w:rFonts w:ascii="Times New Roman" w:hAnsi="Times New Roman"/>
                <w:szCs w:val="20"/>
                <w:lang w:eastAsia="de-DE"/>
              </w:rPr>
              <w:t>’;</w:t>
            </w:r>
            <w:proofErr w:type="gramEnd"/>
          </w:p>
          <w:p w14:paraId="5E6B46D0" w14:textId="77777777" w:rsidR="009D307B" w:rsidRPr="00A305AD" w:rsidRDefault="009D307B" w:rsidP="00F7756E">
            <w:pPr>
              <w:numPr>
                <w:ilvl w:val="0"/>
                <w:numId w:val="52"/>
              </w:numPr>
              <w:spacing w:before="0" w:after="0"/>
              <w:rPr>
                <w:rFonts w:ascii="Times New Roman" w:hAnsi="Times New Roman"/>
              </w:rPr>
            </w:pPr>
            <w:r w:rsidRPr="00A305AD">
              <w:rPr>
                <w:rFonts w:ascii="Times New Roman" w:hAnsi="Times New Roman"/>
                <w:szCs w:val="20"/>
                <w:lang w:eastAsia="de-DE"/>
              </w:rPr>
              <w:t>‘</w:t>
            </w:r>
            <w:r w:rsidRPr="00A305AD">
              <w:rPr>
                <w:rFonts w:ascii="Times New Roman" w:hAnsi="Times New Roman"/>
              </w:rPr>
              <w:t>Long exposure</w:t>
            </w:r>
            <w:r w:rsidRPr="00A305AD">
              <w:rPr>
                <w:rFonts w:ascii="Times New Roman" w:hAnsi="Times New Roman"/>
                <w:szCs w:val="20"/>
                <w:lang w:eastAsia="de-DE"/>
              </w:rPr>
              <w:t>’.</w:t>
            </w:r>
          </w:p>
        </w:tc>
      </w:tr>
      <w:tr w:rsidR="009D307B" w:rsidRPr="00A305AD" w14:paraId="0E63A9B6" w14:textId="77777777" w:rsidTr="00CD5665">
        <w:tc>
          <w:tcPr>
            <w:tcW w:w="993" w:type="dxa"/>
            <w:shd w:val="clear" w:color="auto" w:fill="auto"/>
          </w:tcPr>
          <w:p w14:paraId="1571BD8B" w14:textId="3E68B696" w:rsidR="009D307B" w:rsidRPr="00A305AD" w:rsidRDefault="009D307B" w:rsidP="009D307B">
            <w:pPr>
              <w:spacing w:before="0" w:after="0"/>
              <w:ind w:left="33"/>
              <w:rPr>
                <w:rFonts w:ascii="Times New Roman" w:hAnsi="Times New Roman"/>
              </w:rPr>
            </w:pPr>
            <w:r w:rsidRPr="00A305AD">
              <w:rPr>
                <w:rFonts w:ascii="Times New Roman" w:hAnsi="Times New Roman"/>
              </w:rPr>
              <w:t>0120</w:t>
            </w:r>
          </w:p>
        </w:tc>
        <w:tc>
          <w:tcPr>
            <w:tcW w:w="1701" w:type="dxa"/>
          </w:tcPr>
          <w:p w14:paraId="478149C6" w14:textId="7A81B91F" w:rsidR="009D307B" w:rsidRPr="00A305AD" w:rsidRDefault="009D307B" w:rsidP="009D307B">
            <w:pPr>
              <w:spacing w:before="0" w:after="0"/>
              <w:ind w:left="33"/>
              <w:jc w:val="left"/>
              <w:rPr>
                <w:rFonts w:ascii="Times New Roman" w:hAnsi="Times New Roman"/>
              </w:rPr>
            </w:pPr>
            <w:r w:rsidRPr="00A305AD">
              <w:rPr>
                <w:rFonts w:ascii="Times New Roman" w:hAnsi="Times New Roman"/>
              </w:rPr>
              <w:t>Attachment</w:t>
            </w:r>
            <w:r w:rsidR="001D57C7" w:rsidRPr="00A305AD">
              <w:rPr>
                <w:rFonts w:ascii="Times New Roman" w:hAnsi="Times New Roman"/>
              </w:rPr>
              <w:t xml:space="preserve"> point (%)</w:t>
            </w:r>
          </w:p>
        </w:tc>
        <w:tc>
          <w:tcPr>
            <w:tcW w:w="1842" w:type="dxa"/>
          </w:tcPr>
          <w:p w14:paraId="45F80752" w14:textId="52318044" w:rsidR="009D307B" w:rsidRPr="00A305AD" w:rsidRDefault="00CF7106" w:rsidP="009D307B">
            <w:pPr>
              <w:spacing w:before="0" w:after="0"/>
              <w:ind w:left="33"/>
              <w:rPr>
                <w:rFonts w:ascii="Times New Roman" w:hAnsi="Times New Roman"/>
              </w:rPr>
            </w:pPr>
            <w:r w:rsidRPr="00A305AD">
              <w:rPr>
                <w:rFonts w:ascii="Times New Roman" w:hAnsi="Times New Roman"/>
              </w:rPr>
              <w:t>Article</w:t>
            </w:r>
            <w:r w:rsidR="0019391E" w:rsidRPr="00A305AD">
              <w:rPr>
                <w:rFonts w:ascii="Times New Roman" w:hAnsi="Times New Roman"/>
              </w:rPr>
              <w:t>s</w:t>
            </w:r>
            <w:r w:rsidR="009D307B" w:rsidRPr="00A305AD">
              <w:rPr>
                <w:rFonts w:ascii="Times New Roman" w:hAnsi="Times New Roman"/>
              </w:rPr>
              <w:t xml:space="preserve"> 325aa and 325ad </w:t>
            </w:r>
            <w:r w:rsidR="009D307B" w:rsidRPr="00A305AD">
              <w:rPr>
                <w:rFonts w:ascii="Times New Roman" w:hAnsi="Times New Roman"/>
                <w:szCs w:val="20"/>
                <w:lang w:eastAsia="de-DE"/>
              </w:rPr>
              <w:t>of Regulation (EU) No 575/2013</w:t>
            </w:r>
          </w:p>
        </w:tc>
        <w:tc>
          <w:tcPr>
            <w:tcW w:w="9781" w:type="dxa"/>
          </w:tcPr>
          <w:p w14:paraId="573DBF30" w14:textId="77777777" w:rsidR="009D307B" w:rsidRPr="00A305AD" w:rsidRDefault="009D307B" w:rsidP="009D307B">
            <w:pPr>
              <w:spacing w:before="0" w:after="0"/>
              <w:ind w:left="33"/>
              <w:rPr>
                <w:rFonts w:ascii="Times New Roman" w:hAnsi="Times New Roman"/>
              </w:rPr>
            </w:pPr>
            <w:r w:rsidRPr="00A305AD">
              <w:rPr>
                <w:rFonts w:ascii="Times New Roman" w:hAnsi="Times New Roman"/>
              </w:rPr>
              <w:t>Where the reported exposure refers to a tranche, institutions shall report the attachment point of the tranche.</w:t>
            </w:r>
          </w:p>
          <w:p w14:paraId="76DC6B93" w14:textId="77777777" w:rsidR="009D307B" w:rsidRPr="00A305AD" w:rsidRDefault="009D307B" w:rsidP="009D307B">
            <w:pPr>
              <w:spacing w:before="0" w:after="0"/>
              <w:rPr>
                <w:rFonts w:ascii="Times New Roman" w:hAnsi="Times New Roman"/>
                <w:szCs w:val="20"/>
                <w:lang w:eastAsia="de-DE"/>
              </w:rPr>
            </w:pPr>
            <w:r w:rsidRPr="00A305AD">
              <w:rPr>
                <w:rFonts w:ascii="Times New Roman" w:hAnsi="Times New Roman"/>
                <w:szCs w:val="20"/>
                <w:lang w:eastAsia="de-DE"/>
              </w:rPr>
              <w:t>The reported figure shall be expressed as a decimal with a minimum precision of four decimal places.</w:t>
            </w:r>
          </w:p>
          <w:p w14:paraId="0117F020" w14:textId="77777777" w:rsidR="009D307B" w:rsidRPr="00A305AD" w:rsidRDefault="009D307B" w:rsidP="009D307B">
            <w:pPr>
              <w:spacing w:before="0" w:after="0"/>
              <w:ind w:left="33"/>
              <w:rPr>
                <w:rFonts w:ascii="Times New Roman" w:hAnsi="Times New Roman"/>
              </w:rPr>
            </w:pPr>
          </w:p>
        </w:tc>
      </w:tr>
      <w:tr w:rsidR="009D307B" w:rsidRPr="00A305AD" w14:paraId="0D68E41E" w14:textId="77777777" w:rsidTr="00CD5665">
        <w:tc>
          <w:tcPr>
            <w:tcW w:w="993" w:type="dxa"/>
            <w:shd w:val="clear" w:color="auto" w:fill="auto"/>
          </w:tcPr>
          <w:p w14:paraId="2072536F" w14:textId="75A40246" w:rsidR="009D307B" w:rsidRPr="00A305AD" w:rsidRDefault="009D307B" w:rsidP="009D307B">
            <w:pPr>
              <w:spacing w:before="0" w:after="0"/>
              <w:ind w:left="33"/>
              <w:rPr>
                <w:rFonts w:ascii="Times New Roman" w:hAnsi="Times New Roman"/>
              </w:rPr>
            </w:pPr>
            <w:r w:rsidRPr="00A305AD">
              <w:rPr>
                <w:rFonts w:ascii="Times New Roman" w:hAnsi="Times New Roman"/>
              </w:rPr>
              <w:t>0130</w:t>
            </w:r>
          </w:p>
        </w:tc>
        <w:tc>
          <w:tcPr>
            <w:tcW w:w="1701" w:type="dxa"/>
          </w:tcPr>
          <w:p w14:paraId="5CF77DA9" w14:textId="5520E66E" w:rsidR="009D307B" w:rsidRPr="00A305AD" w:rsidRDefault="009D307B" w:rsidP="009D307B">
            <w:pPr>
              <w:spacing w:before="0" w:after="0"/>
              <w:ind w:left="33"/>
              <w:jc w:val="left"/>
              <w:rPr>
                <w:rFonts w:ascii="Times New Roman" w:hAnsi="Times New Roman"/>
              </w:rPr>
            </w:pPr>
            <w:r w:rsidRPr="00A305AD">
              <w:rPr>
                <w:rFonts w:ascii="Times New Roman" w:hAnsi="Times New Roman"/>
              </w:rPr>
              <w:t>Detachment</w:t>
            </w:r>
            <w:r w:rsidR="001D57C7" w:rsidRPr="00A305AD">
              <w:rPr>
                <w:rFonts w:ascii="Times New Roman" w:hAnsi="Times New Roman"/>
              </w:rPr>
              <w:t xml:space="preserve"> point (%)</w:t>
            </w:r>
          </w:p>
        </w:tc>
        <w:tc>
          <w:tcPr>
            <w:tcW w:w="1842" w:type="dxa"/>
          </w:tcPr>
          <w:p w14:paraId="1D9CA4A9" w14:textId="2FF824FA" w:rsidR="009D307B" w:rsidRPr="00A305AD" w:rsidRDefault="00CF7106" w:rsidP="009D307B">
            <w:pPr>
              <w:spacing w:before="0" w:after="0"/>
              <w:ind w:left="33"/>
              <w:rPr>
                <w:rFonts w:ascii="Times New Roman" w:hAnsi="Times New Roman"/>
              </w:rPr>
            </w:pPr>
            <w:r w:rsidRPr="00A305AD">
              <w:rPr>
                <w:rFonts w:ascii="Times New Roman" w:hAnsi="Times New Roman"/>
              </w:rPr>
              <w:t>Article</w:t>
            </w:r>
            <w:r w:rsidR="0019391E" w:rsidRPr="00A305AD">
              <w:rPr>
                <w:rFonts w:ascii="Times New Roman" w:hAnsi="Times New Roman"/>
              </w:rPr>
              <w:t>s</w:t>
            </w:r>
            <w:r w:rsidR="009D307B" w:rsidRPr="00A305AD">
              <w:rPr>
                <w:rFonts w:ascii="Times New Roman" w:hAnsi="Times New Roman"/>
              </w:rPr>
              <w:t xml:space="preserve"> 325aa and 325ad </w:t>
            </w:r>
            <w:r w:rsidR="009D307B" w:rsidRPr="00A305AD">
              <w:rPr>
                <w:rFonts w:ascii="Times New Roman" w:hAnsi="Times New Roman"/>
                <w:szCs w:val="20"/>
                <w:lang w:eastAsia="de-DE"/>
              </w:rPr>
              <w:t xml:space="preserve">of </w:t>
            </w:r>
            <w:r w:rsidR="009D307B" w:rsidRPr="00A305AD">
              <w:rPr>
                <w:rFonts w:ascii="Times New Roman" w:hAnsi="Times New Roman"/>
                <w:szCs w:val="20"/>
                <w:lang w:eastAsia="de-DE"/>
              </w:rPr>
              <w:lastRenderedPageBreak/>
              <w:t>Regulation (EU) No 575/2013</w:t>
            </w:r>
          </w:p>
        </w:tc>
        <w:tc>
          <w:tcPr>
            <w:tcW w:w="9781" w:type="dxa"/>
          </w:tcPr>
          <w:p w14:paraId="1D65A48A" w14:textId="77777777" w:rsidR="009D307B" w:rsidRPr="00A305AD" w:rsidRDefault="009D307B" w:rsidP="009D307B">
            <w:pPr>
              <w:spacing w:before="0" w:after="0"/>
              <w:rPr>
                <w:rFonts w:ascii="Times New Roman" w:hAnsi="Times New Roman"/>
              </w:rPr>
            </w:pPr>
            <w:r w:rsidRPr="00A305AD">
              <w:rPr>
                <w:rFonts w:ascii="Times New Roman" w:hAnsi="Times New Roman"/>
              </w:rPr>
              <w:lastRenderedPageBreak/>
              <w:t xml:space="preserve">Where the reported exposure refers to a tranche, institutions shall report the detachment point of the tranche. </w:t>
            </w:r>
          </w:p>
          <w:p w14:paraId="5F65FE00" w14:textId="77777777" w:rsidR="009D307B" w:rsidRPr="00A305AD" w:rsidRDefault="009D307B" w:rsidP="009D307B">
            <w:pPr>
              <w:spacing w:before="0" w:after="0"/>
              <w:rPr>
                <w:rFonts w:ascii="Times New Roman" w:hAnsi="Times New Roman"/>
                <w:szCs w:val="20"/>
                <w:lang w:eastAsia="de-DE"/>
              </w:rPr>
            </w:pPr>
            <w:r w:rsidRPr="00A305AD">
              <w:rPr>
                <w:rFonts w:ascii="Times New Roman" w:hAnsi="Times New Roman"/>
                <w:szCs w:val="20"/>
                <w:lang w:eastAsia="de-DE"/>
              </w:rPr>
              <w:t>The reported figure shall be expressed as a decimal with a minimum precision of four decimal places.</w:t>
            </w:r>
          </w:p>
          <w:p w14:paraId="66CE24DB" w14:textId="77777777" w:rsidR="009D307B" w:rsidRPr="00A305AD" w:rsidRDefault="009D307B" w:rsidP="009D307B">
            <w:pPr>
              <w:spacing w:before="0" w:after="0"/>
              <w:ind w:left="33"/>
              <w:rPr>
                <w:rFonts w:ascii="Times New Roman" w:hAnsi="Times New Roman"/>
              </w:rPr>
            </w:pPr>
          </w:p>
        </w:tc>
      </w:tr>
      <w:tr w:rsidR="009D307B" w:rsidRPr="00A305AD" w14:paraId="44F41E97" w14:textId="77777777" w:rsidTr="00CD5665">
        <w:tc>
          <w:tcPr>
            <w:tcW w:w="993" w:type="dxa"/>
            <w:shd w:val="clear" w:color="auto" w:fill="auto"/>
          </w:tcPr>
          <w:p w14:paraId="0C03FE5C" w14:textId="2A319609" w:rsidR="009D307B" w:rsidRPr="00A305AD" w:rsidRDefault="009D307B" w:rsidP="009D307B">
            <w:pPr>
              <w:spacing w:before="0" w:after="0"/>
              <w:ind w:left="33"/>
              <w:rPr>
                <w:rFonts w:ascii="Times New Roman" w:hAnsi="Times New Roman"/>
              </w:rPr>
            </w:pPr>
            <w:r w:rsidRPr="00A305AD">
              <w:rPr>
                <w:rFonts w:ascii="Times New Roman" w:hAnsi="Times New Roman"/>
              </w:rPr>
              <w:t>01</w:t>
            </w:r>
            <w:r w:rsidR="00F00268" w:rsidRPr="00A305AD">
              <w:rPr>
                <w:rFonts w:ascii="Times New Roman" w:hAnsi="Times New Roman"/>
              </w:rPr>
              <w:t>4</w:t>
            </w:r>
            <w:r w:rsidRPr="00A305AD">
              <w:rPr>
                <w:rFonts w:ascii="Times New Roman" w:hAnsi="Times New Roman"/>
              </w:rPr>
              <w:t>0</w:t>
            </w:r>
            <w:r w:rsidR="00F00268" w:rsidRPr="00A305AD">
              <w:rPr>
                <w:rFonts w:ascii="Times New Roman" w:hAnsi="Times New Roman"/>
              </w:rPr>
              <w:t>-0170</w:t>
            </w:r>
          </w:p>
        </w:tc>
        <w:tc>
          <w:tcPr>
            <w:tcW w:w="1701" w:type="dxa"/>
          </w:tcPr>
          <w:p w14:paraId="1041D063"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Reporting currency results</w:t>
            </w:r>
          </w:p>
        </w:tc>
        <w:tc>
          <w:tcPr>
            <w:tcW w:w="1842" w:type="dxa"/>
          </w:tcPr>
          <w:p w14:paraId="47E42BF3" w14:textId="77777777" w:rsidR="009D307B" w:rsidRPr="00A305AD" w:rsidRDefault="009D307B" w:rsidP="009D307B">
            <w:pPr>
              <w:spacing w:before="0" w:after="0"/>
              <w:ind w:left="33"/>
              <w:rPr>
                <w:rFonts w:ascii="Times New Roman" w:hAnsi="Times New Roman"/>
              </w:rPr>
            </w:pPr>
          </w:p>
        </w:tc>
        <w:tc>
          <w:tcPr>
            <w:tcW w:w="9781" w:type="dxa"/>
          </w:tcPr>
          <w:p w14:paraId="1776D5C8" w14:textId="6DCC5012" w:rsidR="009D307B" w:rsidRPr="00A305AD" w:rsidRDefault="009D307B" w:rsidP="009D307B">
            <w:pPr>
              <w:spacing w:before="0" w:after="0"/>
              <w:ind w:left="33"/>
              <w:rPr>
                <w:rFonts w:ascii="Times New Roman" w:hAnsi="Times New Roman"/>
                <w:szCs w:val="20"/>
                <w:lang w:eastAsia="de-DE"/>
              </w:rPr>
            </w:pPr>
            <w:r w:rsidRPr="00A305AD">
              <w:rPr>
                <w:rFonts w:ascii="Times New Roman" w:hAnsi="Times New Roman"/>
                <w:szCs w:val="20"/>
                <w:lang w:eastAsia="de-DE"/>
              </w:rPr>
              <w:t>The values shall be reported referring to the institution’s reporting currency</w:t>
            </w:r>
            <w:r w:rsidRPr="00A305AD">
              <w:rPr>
                <w:rFonts w:ascii="Times New Roman" w:hAnsi="Times New Roman"/>
                <w:szCs w:val="20"/>
                <w:lang w:val="en-US" w:eastAsia="de-DE"/>
              </w:rPr>
              <w:t xml:space="preserve"> and</w:t>
            </w:r>
            <w:r w:rsidRPr="00A305AD">
              <w:rPr>
                <w:rFonts w:ascii="Times New Roman" w:hAnsi="Times New Roman"/>
                <w:szCs w:val="20"/>
                <w:lang w:eastAsia="de-DE"/>
              </w:rPr>
              <w:t xml:space="preserve"> shall be expressed with a minimum precision of </w:t>
            </w:r>
            <w:r w:rsidR="004F14C4" w:rsidRPr="00A305AD">
              <w:rPr>
                <w:rFonts w:ascii="Times New Roman" w:hAnsi="Times New Roman"/>
                <w:szCs w:val="20"/>
                <w:lang w:eastAsia="de-DE"/>
              </w:rPr>
              <w:t xml:space="preserve">two </w:t>
            </w:r>
            <w:r w:rsidRPr="00A305AD">
              <w:rPr>
                <w:rFonts w:ascii="Times New Roman" w:hAnsi="Times New Roman"/>
                <w:szCs w:val="20"/>
                <w:lang w:eastAsia="de-DE"/>
              </w:rPr>
              <w:t>decimal places where applicable.</w:t>
            </w:r>
          </w:p>
        </w:tc>
      </w:tr>
      <w:tr w:rsidR="009D307B" w:rsidRPr="00A305AD" w14:paraId="2993727C" w14:textId="77777777" w:rsidTr="00CD5665">
        <w:tc>
          <w:tcPr>
            <w:tcW w:w="993" w:type="dxa"/>
            <w:shd w:val="clear" w:color="auto" w:fill="auto"/>
          </w:tcPr>
          <w:p w14:paraId="644664E3" w14:textId="4B55B30E" w:rsidR="009D307B" w:rsidRPr="00A305AD" w:rsidRDefault="009D307B" w:rsidP="009D307B">
            <w:pPr>
              <w:spacing w:before="0" w:after="0"/>
              <w:ind w:left="33"/>
              <w:rPr>
                <w:rFonts w:ascii="Times New Roman" w:hAnsi="Times New Roman"/>
              </w:rPr>
            </w:pPr>
            <w:r w:rsidRPr="00A305AD">
              <w:rPr>
                <w:rFonts w:ascii="Times New Roman" w:hAnsi="Times New Roman"/>
              </w:rPr>
              <w:t>0140</w:t>
            </w:r>
          </w:p>
        </w:tc>
        <w:tc>
          <w:tcPr>
            <w:tcW w:w="1701" w:type="dxa"/>
          </w:tcPr>
          <w:p w14:paraId="7B995717"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Notional</w:t>
            </w:r>
          </w:p>
        </w:tc>
        <w:tc>
          <w:tcPr>
            <w:tcW w:w="1842" w:type="dxa"/>
          </w:tcPr>
          <w:p w14:paraId="44AF0C82" w14:textId="31C30D7C" w:rsidR="009D307B" w:rsidRPr="00A305AD" w:rsidRDefault="00CF7106" w:rsidP="009D307B">
            <w:pPr>
              <w:spacing w:before="0" w:after="0"/>
              <w:ind w:left="33"/>
              <w:jc w:val="left"/>
              <w:rPr>
                <w:rFonts w:ascii="Times New Roman" w:hAnsi="Times New Roman"/>
              </w:rPr>
            </w:pPr>
            <w:r w:rsidRPr="00A305AD">
              <w:rPr>
                <w:rFonts w:ascii="Times New Roman" w:hAnsi="Times New Roman"/>
              </w:rPr>
              <w:t>Article</w:t>
            </w:r>
            <w:r w:rsidR="009D307B" w:rsidRPr="00A305AD">
              <w:rPr>
                <w:rFonts w:ascii="Times New Roman" w:hAnsi="Times New Roman"/>
              </w:rPr>
              <w:t xml:space="preserve"> 325</w:t>
            </w:r>
            <w:proofErr w:type="gramStart"/>
            <w:r w:rsidR="009D307B" w:rsidRPr="00A305AD">
              <w:rPr>
                <w:rFonts w:ascii="Times New Roman" w:hAnsi="Times New Roman"/>
              </w:rPr>
              <w:t>w(</w:t>
            </w:r>
            <w:proofErr w:type="gramEnd"/>
            <w:r w:rsidR="009D307B" w:rsidRPr="00A305AD">
              <w:rPr>
                <w:rFonts w:ascii="Times New Roman" w:hAnsi="Times New Roman"/>
              </w:rPr>
              <w:t xml:space="preserve">1), (2) and (5) </w:t>
            </w:r>
            <w:r w:rsidR="009D307B" w:rsidRPr="00A305AD">
              <w:rPr>
                <w:rFonts w:ascii="Times New Roman" w:hAnsi="Times New Roman"/>
                <w:szCs w:val="20"/>
                <w:lang w:eastAsia="de-DE"/>
              </w:rPr>
              <w:t>of Regulation (EU) No 575/2013</w:t>
            </w:r>
          </w:p>
        </w:tc>
        <w:tc>
          <w:tcPr>
            <w:tcW w:w="9781" w:type="dxa"/>
          </w:tcPr>
          <w:p w14:paraId="0A7FBA83" w14:textId="7E00A495" w:rsidR="009D307B" w:rsidRPr="00A305AD" w:rsidRDefault="009D307B" w:rsidP="009D307B">
            <w:pPr>
              <w:spacing w:before="0" w:after="0"/>
              <w:ind w:left="33"/>
              <w:rPr>
                <w:rFonts w:ascii="Times New Roman" w:hAnsi="Times New Roman"/>
              </w:rPr>
            </w:pPr>
            <w:r w:rsidRPr="00A305AD">
              <w:rPr>
                <w:rFonts w:ascii="Times New Roman" w:hAnsi="Times New Roman"/>
                <w:szCs w:val="20"/>
                <w:lang w:eastAsia="de-DE"/>
              </w:rPr>
              <w:t xml:space="preserve">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r w:rsidR="001D57C7" w:rsidRPr="00A305AD">
              <w:rPr>
                <w:rFonts w:ascii="Times New Roman" w:hAnsi="Times New Roman"/>
                <w:szCs w:val="20"/>
                <w:lang w:eastAsia="de-DE"/>
              </w:rPr>
              <w:t>Instruments other than securitisation positions</w:t>
            </w:r>
            <w:r w:rsidRPr="00A305AD">
              <w:rPr>
                <w:rFonts w:ascii="Times New Roman" w:hAnsi="Times New Roman"/>
                <w:szCs w:val="20"/>
                <w:lang w:eastAsia="de-DE"/>
              </w:rPr>
              <w:t>’, i</w:t>
            </w:r>
            <w:r w:rsidRPr="00A305AD">
              <w:rPr>
                <w:rFonts w:ascii="Times New Roman" w:hAnsi="Times New Roman"/>
              </w:rPr>
              <w:t xml:space="preserve">nstitutions shall report the notional amount of the instrument. The value shall correspond to the term </w:t>
            </w:r>
            <w:proofErr w:type="spellStart"/>
            <w:r w:rsidRPr="00A305AD">
              <w:rPr>
                <w:rFonts w:ascii="Times New Roman" w:hAnsi="Times New Roman"/>
              </w:rPr>
              <w:t>V</w:t>
            </w:r>
            <w:r w:rsidRPr="00A305AD">
              <w:rPr>
                <w:rFonts w:ascii="Times New Roman" w:hAnsi="Times New Roman"/>
                <w:vertAlign w:val="subscript"/>
              </w:rPr>
              <w:t>notional</w:t>
            </w:r>
            <w:proofErr w:type="spellEnd"/>
            <w:r w:rsidRPr="00A305AD">
              <w:rPr>
                <w:rFonts w:ascii="Times New Roman" w:hAnsi="Times New Roman"/>
                <w:vertAlign w:val="subscript"/>
              </w:rPr>
              <w:t xml:space="preserve"> </w:t>
            </w:r>
            <w:r w:rsidRPr="00A305AD">
              <w:rPr>
                <w:rFonts w:ascii="Times New Roman" w:hAnsi="Times New Roman"/>
              </w:rPr>
              <w:t xml:space="preserve">in </w:t>
            </w:r>
            <w:r w:rsidR="00CF7106" w:rsidRPr="00A305AD">
              <w:rPr>
                <w:rFonts w:ascii="Times New Roman" w:hAnsi="Times New Roman"/>
              </w:rPr>
              <w:t>Article</w:t>
            </w:r>
            <w:r w:rsidRPr="00A305AD">
              <w:rPr>
                <w:rFonts w:ascii="Times New Roman" w:hAnsi="Times New Roman"/>
              </w:rPr>
              <w:t xml:space="preserve"> 325</w:t>
            </w:r>
            <w:proofErr w:type="gramStart"/>
            <w:r w:rsidRPr="00A305AD">
              <w:rPr>
                <w:rFonts w:ascii="Times New Roman" w:hAnsi="Times New Roman"/>
              </w:rPr>
              <w:t>w(</w:t>
            </w:r>
            <w:proofErr w:type="gramEnd"/>
            <w:r w:rsidRPr="00A305AD">
              <w:rPr>
                <w:rFonts w:ascii="Times New Roman" w:hAnsi="Times New Roman"/>
              </w:rPr>
              <w:t xml:space="preserve">1) and (2) of </w:t>
            </w:r>
            <w:r w:rsidRPr="00A305AD">
              <w:rPr>
                <w:rFonts w:ascii="Times New Roman" w:hAnsi="Times New Roman"/>
                <w:szCs w:val="20"/>
                <w:lang w:eastAsia="de-DE"/>
              </w:rPr>
              <w:t xml:space="preserve">Regulation (EU) No 575/2013 or the term V in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w(</w:t>
            </w:r>
            <w:proofErr w:type="gramEnd"/>
            <w:r w:rsidRPr="00A305AD">
              <w:rPr>
                <w:rFonts w:ascii="Times New Roman" w:hAnsi="Times New Roman"/>
                <w:szCs w:val="20"/>
                <w:lang w:eastAsia="de-DE"/>
              </w:rPr>
              <w:t>5) of</w:t>
            </w:r>
            <w:r w:rsidR="00F62AF6" w:rsidRPr="00A305AD">
              <w:rPr>
                <w:rFonts w:ascii="Times New Roman" w:hAnsi="Times New Roman"/>
                <w:szCs w:val="20"/>
                <w:lang w:eastAsia="de-DE"/>
              </w:rPr>
              <w:t xml:space="preserve"> that</w:t>
            </w:r>
            <w:r w:rsidRPr="00A305AD">
              <w:rPr>
                <w:rFonts w:ascii="Times New Roman" w:hAnsi="Times New Roman"/>
                <w:szCs w:val="20"/>
                <w:lang w:eastAsia="de-DE"/>
              </w:rPr>
              <w:t xml:space="preserve"> Regulation, depending on the type of exposure.</w:t>
            </w:r>
          </w:p>
          <w:p w14:paraId="6122DA8D" w14:textId="77777777" w:rsidR="009D307B" w:rsidRPr="00A305AD" w:rsidRDefault="009D307B" w:rsidP="009D307B">
            <w:pPr>
              <w:spacing w:before="0" w:after="0"/>
              <w:ind w:left="33"/>
              <w:rPr>
                <w:rFonts w:ascii="Times New Roman" w:hAnsi="Times New Roman"/>
              </w:rPr>
            </w:pPr>
          </w:p>
          <w:p w14:paraId="11273E73" w14:textId="34604CD7" w:rsidR="009D307B" w:rsidRPr="00A305AD" w:rsidRDefault="00917A70" w:rsidP="00B63605">
            <w:pPr>
              <w:spacing w:before="0" w:after="0"/>
              <w:rPr>
                <w:rFonts w:ascii="Times New Roman" w:hAnsi="Times New Roman"/>
                <w:lang w:val="en-US"/>
              </w:rPr>
            </w:pPr>
            <w:r w:rsidRPr="00A305AD">
              <w:rPr>
                <w:rFonts w:ascii="Times New Roman" w:hAnsi="Times New Roman"/>
                <w:szCs w:val="20"/>
                <w:lang w:eastAsia="de-DE"/>
              </w:rPr>
              <w:t>The cell shall be left blank where none of th</w:t>
            </w:r>
            <w:r w:rsidR="00224121" w:rsidRPr="00A305AD">
              <w:rPr>
                <w:rFonts w:ascii="Times New Roman" w:hAnsi="Times New Roman"/>
                <w:szCs w:val="20"/>
                <w:lang w:eastAsia="de-DE"/>
              </w:rPr>
              <w:t>ose</w:t>
            </w:r>
            <w:r w:rsidRPr="00A305AD">
              <w:rPr>
                <w:rFonts w:ascii="Times New Roman" w:hAnsi="Times New Roman"/>
                <w:szCs w:val="20"/>
                <w:lang w:eastAsia="de-DE"/>
              </w:rPr>
              <w:t xml:space="preserve"> cases applies or where the institution does not explicitly calculate or use the amount to be reported in this column </w:t>
            </w:r>
            <w:proofErr w:type="gramStart"/>
            <w:r w:rsidRPr="00A305AD">
              <w:rPr>
                <w:rFonts w:ascii="Times New Roman" w:hAnsi="Times New Roman"/>
                <w:szCs w:val="20"/>
                <w:lang w:eastAsia="de-DE"/>
              </w:rPr>
              <w:t>in order to</w:t>
            </w:r>
            <w:proofErr w:type="gramEnd"/>
            <w:r w:rsidRPr="00A305AD">
              <w:rPr>
                <w:rFonts w:ascii="Times New Roman" w:hAnsi="Times New Roman"/>
                <w:szCs w:val="20"/>
                <w:lang w:eastAsia="de-DE"/>
              </w:rPr>
              <w:t xml:space="preserve"> estimate the Gross</w:t>
            </w:r>
            <w:r w:rsidR="00CB70F5" w:rsidRPr="00A305AD">
              <w:t xml:space="preserve"> </w:t>
            </w:r>
            <w:r w:rsidR="00CB70F5" w:rsidRPr="00A305AD">
              <w:rPr>
                <w:rFonts w:ascii="Times New Roman" w:hAnsi="Times New Roman"/>
                <w:szCs w:val="20"/>
                <w:lang w:eastAsia="de-DE"/>
              </w:rPr>
              <w:t>jump-to-default</w:t>
            </w:r>
            <w:r w:rsidRPr="00A305AD">
              <w:rPr>
                <w:rFonts w:ascii="Times New Roman" w:hAnsi="Times New Roman"/>
                <w:szCs w:val="20"/>
                <w:lang w:eastAsia="de-DE"/>
              </w:rPr>
              <w:t xml:space="preserve"> </w:t>
            </w:r>
            <w:r w:rsidR="00CB70F5" w:rsidRPr="00A305AD">
              <w:rPr>
                <w:rFonts w:ascii="Times New Roman" w:hAnsi="Times New Roman"/>
                <w:szCs w:val="20"/>
                <w:lang w:eastAsia="de-DE"/>
              </w:rPr>
              <w:t>(</w:t>
            </w:r>
            <w:r w:rsidRPr="00A305AD">
              <w:rPr>
                <w:rFonts w:ascii="Times New Roman" w:hAnsi="Times New Roman"/>
                <w:szCs w:val="20"/>
                <w:lang w:eastAsia="de-DE"/>
              </w:rPr>
              <w:t>JTD</w:t>
            </w:r>
            <w:r w:rsidR="00CB70F5" w:rsidRPr="00A305AD">
              <w:rPr>
                <w:rFonts w:ascii="Times New Roman" w:hAnsi="Times New Roman"/>
                <w:szCs w:val="20"/>
                <w:lang w:eastAsia="de-DE"/>
              </w:rPr>
              <w:t>)</w:t>
            </w:r>
            <w:r w:rsidRPr="00A305AD">
              <w:rPr>
                <w:rFonts w:ascii="Times New Roman" w:hAnsi="Times New Roman"/>
                <w:szCs w:val="20"/>
                <w:lang w:eastAsia="de-DE"/>
              </w:rPr>
              <w:t xml:space="preserve"> amount.</w:t>
            </w:r>
          </w:p>
        </w:tc>
      </w:tr>
      <w:tr w:rsidR="009D307B" w:rsidRPr="00A305AD" w14:paraId="3BE08208" w14:textId="77777777" w:rsidTr="00CD5665">
        <w:tc>
          <w:tcPr>
            <w:tcW w:w="993" w:type="dxa"/>
            <w:shd w:val="clear" w:color="auto" w:fill="auto"/>
          </w:tcPr>
          <w:p w14:paraId="189BB513" w14:textId="612C477E" w:rsidR="009D307B" w:rsidRPr="00A305AD" w:rsidRDefault="009D307B" w:rsidP="009D307B">
            <w:pPr>
              <w:spacing w:before="0" w:after="0"/>
              <w:ind w:left="33"/>
              <w:rPr>
                <w:rFonts w:ascii="Times New Roman" w:hAnsi="Times New Roman"/>
              </w:rPr>
            </w:pPr>
            <w:r w:rsidRPr="00A305AD">
              <w:rPr>
                <w:rFonts w:ascii="Times New Roman" w:hAnsi="Times New Roman"/>
              </w:rPr>
              <w:t>0150</w:t>
            </w:r>
          </w:p>
        </w:tc>
        <w:tc>
          <w:tcPr>
            <w:tcW w:w="1701" w:type="dxa"/>
          </w:tcPr>
          <w:p w14:paraId="287E4BF5"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P&amp;L + Adjustment</w:t>
            </w:r>
          </w:p>
        </w:tc>
        <w:tc>
          <w:tcPr>
            <w:tcW w:w="1842" w:type="dxa"/>
          </w:tcPr>
          <w:p w14:paraId="1034B65F" w14:textId="7ABF97FE" w:rsidR="009D307B" w:rsidRPr="00A305AD" w:rsidRDefault="00CF7106" w:rsidP="009D307B">
            <w:pPr>
              <w:spacing w:before="0" w:after="0"/>
              <w:ind w:left="33"/>
              <w:jc w:val="left"/>
              <w:rPr>
                <w:rFonts w:ascii="Times New Roman" w:hAnsi="Times New Roman"/>
              </w:rPr>
            </w:pPr>
            <w:r w:rsidRPr="00A305AD">
              <w:rPr>
                <w:rFonts w:ascii="Times New Roman" w:hAnsi="Times New Roman"/>
              </w:rPr>
              <w:t>Article</w:t>
            </w:r>
            <w:r w:rsidR="009D307B" w:rsidRPr="00A305AD">
              <w:rPr>
                <w:rFonts w:ascii="Times New Roman" w:hAnsi="Times New Roman"/>
              </w:rPr>
              <w:t xml:space="preserve"> 325</w:t>
            </w:r>
            <w:proofErr w:type="gramStart"/>
            <w:r w:rsidR="009D307B" w:rsidRPr="00A305AD">
              <w:rPr>
                <w:rFonts w:ascii="Times New Roman" w:hAnsi="Times New Roman"/>
              </w:rPr>
              <w:t>w(</w:t>
            </w:r>
            <w:proofErr w:type="gramEnd"/>
            <w:r w:rsidR="009D307B" w:rsidRPr="00A305AD">
              <w:rPr>
                <w:rFonts w:ascii="Times New Roman" w:hAnsi="Times New Roman"/>
              </w:rPr>
              <w:t xml:space="preserve">1), (2) and (5) </w:t>
            </w:r>
            <w:r w:rsidR="009D307B" w:rsidRPr="00A305AD">
              <w:rPr>
                <w:rFonts w:ascii="Times New Roman" w:hAnsi="Times New Roman"/>
                <w:szCs w:val="20"/>
                <w:lang w:eastAsia="de-DE"/>
              </w:rPr>
              <w:t>of Regulation (EU) No 575/2013</w:t>
            </w:r>
          </w:p>
        </w:tc>
        <w:tc>
          <w:tcPr>
            <w:tcW w:w="9781" w:type="dxa"/>
          </w:tcPr>
          <w:p w14:paraId="51450F1C" w14:textId="77777777" w:rsidR="009D307B" w:rsidRPr="00A305AD" w:rsidRDefault="009D307B" w:rsidP="009D307B">
            <w:pPr>
              <w:spacing w:before="0" w:after="0"/>
              <w:ind w:left="33"/>
              <w:rPr>
                <w:rFonts w:ascii="Times New Roman" w:hAnsi="Times New Roman"/>
                <w:szCs w:val="20"/>
                <w:lang w:eastAsia="de-DE"/>
              </w:rPr>
            </w:pPr>
            <w:r w:rsidRPr="00A305AD">
              <w:rPr>
                <w:rFonts w:ascii="Times New Roman" w:hAnsi="Times New Roman"/>
                <w:szCs w:val="20"/>
                <w:lang w:eastAsia="de-DE"/>
              </w:rPr>
              <w:t>Institutions shall report the sum of P&amp;L and Adjustment for each exposure:</w:t>
            </w:r>
          </w:p>
          <w:p w14:paraId="616192A4" w14:textId="77777777" w:rsidR="009D307B" w:rsidRPr="00A305AD" w:rsidRDefault="009D307B" w:rsidP="009D307B">
            <w:pPr>
              <w:spacing w:before="0" w:after="0"/>
              <w:ind w:left="33"/>
              <w:rPr>
                <w:rFonts w:ascii="Times New Roman" w:hAnsi="Times New Roman"/>
                <w:szCs w:val="20"/>
                <w:lang w:eastAsia="de-DE"/>
              </w:rPr>
            </w:pPr>
          </w:p>
          <w:p w14:paraId="774385E0" w14:textId="759D6D32" w:rsidR="009D307B" w:rsidRPr="00A305AD" w:rsidRDefault="009D307B" w:rsidP="009D307B">
            <w:pPr>
              <w:pStyle w:val="ListParagraph"/>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r w:rsidR="001D57C7" w:rsidRPr="00A305AD">
              <w:rPr>
                <w:rFonts w:ascii="Times New Roman" w:hAnsi="Times New Roman"/>
                <w:szCs w:val="20"/>
                <w:lang w:eastAsia="de-DE"/>
              </w:rPr>
              <w:t xml:space="preserve">Instruments other than securitisation </w:t>
            </w:r>
            <w:proofErr w:type="gramStart"/>
            <w:r w:rsidR="001D57C7" w:rsidRPr="00A305AD">
              <w:rPr>
                <w:rFonts w:ascii="Times New Roman" w:hAnsi="Times New Roman"/>
                <w:szCs w:val="20"/>
                <w:lang w:eastAsia="de-DE"/>
              </w:rPr>
              <w:t>positions</w:t>
            </w:r>
            <w:r w:rsidRPr="00A305AD">
              <w:rPr>
                <w:rFonts w:ascii="Times New Roman" w:hAnsi="Times New Roman"/>
                <w:szCs w:val="20"/>
                <w:lang w:eastAsia="de-DE"/>
              </w:rPr>
              <w:t>’</w:t>
            </w:r>
            <w:proofErr w:type="gramEnd"/>
            <w:r w:rsidRPr="00A305AD">
              <w:rPr>
                <w:rFonts w:ascii="Times New Roman" w:hAnsi="Times New Roman"/>
                <w:szCs w:val="20"/>
                <w:lang w:eastAsia="de-DE"/>
              </w:rPr>
              <w:t xml:space="preserve"> and the reported exposure is a long exposure, institutions shall report the sum of </w:t>
            </w:r>
            <w:proofErr w:type="spellStart"/>
            <w:r w:rsidRPr="00A305AD">
              <w:rPr>
                <w:rFonts w:ascii="Times New Roman" w:hAnsi="Times New Roman"/>
                <w:szCs w:val="20"/>
                <w:lang w:eastAsia="de-DE"/>
              </w:rPr>
              <w:t>P&amp;L</w:t>
            </w:r>
            <w:r w:rsidRPr="00A305AD">
              <w:rPr>
                <w:rFonts w:ascii="Times New Roman" w:hAnsi="Times New Roman"/>
                <w:szCs w:val="20"/>
                <w:vertAlign w:val="subscript"/>
                <w:lang w:eastAsia="de-DE"/>
              </w:rPr>
              <w:t>long</w:t>
            </w:r>
            <w:proofErr w:type="spellEnd"/>
            <w:r w:rsidRPr="00A305AD">
              <w:rPr>
                <w:rFonts w:ascii="Times New Roman" w:hAnsi="Times New Roman"/>
                <w:szCs w:val="20"/>
                <w:vertAlign w:val="subscript"/>
                <w:lang w:eastAsia="de-DE"/>
              </w:rPr>
              <w:t xml:space="preserve"> </w:t>
            </w:r>
            <w:r w:rsidRPr="00A305AD">
              <w:rPr>
                <w:rFonts w:ascii="Times New Roman" w:hAnsi="Times New Roman"/>
                <w:szCs w:val="20"/>
                <w:lang w:eastAsia="de-DE"/>
              </w:rPr>
              <w:t xml:space="preserve">and </w:t>
            </w:r>
            <w:proofErr w:type="spellStart"/>
            <w:r w:rsidRPr="00A305AD">
              <w:rPr>
                <w:rFonts w:ascii="Times New Roman" w:hAnsi="Times New Roman"/>
                <w:szCs w:val="20"/>
                <w:lang w:eastAsia="de-DE"/>
              </w:rPr>
              <w:t>Adjustment</w:t>
            </w:r>
            <w:r w:rsidRPr="00A305AD">
              <w:rPr>
                <w:rFonts w:ascii="Times New Roman" w:hAnsi="Times New Roman"/>
                <w:szCs w:val="20"/>
                <w:vertAlign w:val="subscript"/>
                <w:lang w:eastAsia="de-DE"/>
              </w:rPr>
              <w:t>long</w:t>
            </w:r>
            <w:proofErr w:type="spellEnd"/>
            <w:r w:rsidRPr="00A305AD">
              <w:rPr>
                <w:rFonts w:ascii="Times New Roman" w:hAnsi="Times New Roman"/>
                <w:szCs w:val="20"/>
                <w:lang w:eastAsia="de-DE"/>
              </w:rPr>
              <w:t xml:space="preserve"> in accordance with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w(</w:t>
            </w:r>
            <w:proofErr w:type="gramEnd"/>
            <w:r w:rsidRPr="00A305AD">
              <w:rPr>
                <w:rFonts w:ascii="Times New Roman" w:hAnsi="Times New Roman"/>
                <w:szCs w:val="20"/>
                <w:lang w:eastAsia="de-DE"/>
              </w:rPr>
              <w:t>1) of Regulation (EU) No 575/2013.</w:t>
            </w:r>
          </w:p>
          <w:p w14:paraId="7473DC95" w14:textId="5E5D6509" w:rsidR="009D307B" w:rsidRPr="00A305AD" w:rsidRDefault="009D307B" w:rsidP="009D307B">
            <w:pPr>
              <w:pStyle w:val="ListParagraph"/>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r w:rsidR="001D57C7" w:rsidRPr="00A305AD">
              <w:rPr>
                <w:rFonts w:ascii="Times New Roman" w:hAnsi="Times New Roman"/>
                <w:szCs w:val="20"/>
                <w:lang w:eastAsia="de-DE"/>
              </w:rPr>
              <w:t xml:space="preserve">Instruments other than securitisation </w:t>
            </w:r>
            <w:proofErr w:type="gramStart"/>
            <w:r w:rsidR="001D57C7" w:rsidRPr="00A305AD">
              <w:rPr>
                <w:rFonts w:ascii="Times New Roman" w:hAnsi="Times New Roman"/>
                <w:szCs w:val="20"/>
                <w:lang w:eastAsia="de-DE"/>
              </w:rPr>
              <w:t>positions</w:t>
            </w:r>
            <w:r w:rsidRPr="00A305AD">
              <w:rPr>
                <w:rFonts w:ascii="Times New Roman" w:hAnsi="Times New Roman"/>
                <w:szCs w:val="20"/>
                <w:lang w:eastAsia="de-DE"/>
              </w:rPr>
              <w:t>’</w:t>
            </w:r>
            <w:proofErr w:type="gramEnd"/>
            <w:r w:rsidRPr="00A305AD">
              <w:rPr>
                <w:rFonts w:ascii="Times New Roman" w:hAnsi="Times New Roman"/>
                <w:szCs w:val="20"/>
                <w:lang w:eastAsia="de-DE"/>
              </w:rPr>
              <w:t xml:space="preserve"> and the reported exposure is a short exposure, institutions shall report the sum of </w:t>
            </w:r>
            <w:proofErr w:type="spellStart"/>
            <w:r w:rsidRPr="00A305AD">
              <w:rPr>
                <w:rFonts w:ascii="Times New Roman" w:hAnsi="Times New Roman"/>
                <w:szCs w:val="20"/>
                <w:lang w:eastAsia="de-DE"/>
              </w:rPr>
              <w:t>P&amp;L</w:t>
            </w:r>
            <w:r w:rsidRPr="00A305AD">
              <w:rPr>
                <w:rFonts w:ascii="Times New Roman" w:hAnsi="Times New Roman"/>
                <w:szCs w:val="20"/>
                <w:vertAlign w:val="subscript"/>
                <w:lang w:eastAsia="de-DE"/>
              </w:rPr>
              <w:t>short</w:t>
            </w:r>
            <w:proofErr w:type="spellEnd"/>
            <w:r w:rsidRPr="00A305AD">
              <w:rPr>
                <w:rFonts w:ascii="Times New Roman" w:hAnsi="Times New Roman"/>
                <w:szCs w:val="20"/>
                <w:lang w:eastAsia="de-DE"/>
              </w:rPr>
              <w:t xml:space="preserve"> and </w:t>
            </w:r>
            <w:proofErr w:type="spellStart"/>
            <w:r w:rsidRPr="00A305AD">
              <w:rPr>
                <w:rFonts w:ascii="Times New Roman" w:hAnsi="Times New Roman"/>
                <w:szCs w:val="20"/>
                <w:lang w:eastAsia="de-DE"/>
              </w:rPr>
              <w:t>Adjustment</w:t>
            </w:r>
            <w:r w:rsidRPr="00A305AD">
              <w:rPr>
                <w:rFonts w:ascii="Times New Roman" w:hAnsi="Times New Roman"/>
                <w:szCs w:val="20"/>
                <w:vertAlign w:val="subscript"/>
                <w:lang w:eastAsia="de-DE"/>
              </w:rPr>
              <w:t>short</w:t>
            </w:r>
            <w:proofErr w:type="spellEnd"/>
            <w:r w:rsidRPr="00A305AD">
              <w:rPr>
                <w:rFonts w:ascii="Times New Roman" w:hAnsi="Times New Roman"/>
                <w:szCs w:val="20"/>
                <w:lang w:eastAsia="de-DE"/>
              </w:rPr>
              <w:t xml:space="preserve"> in accordance with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w(</w:t>
            </w:r>
            <w:proofErr w:type="gramEnd"/>
            <w:r w:rsidRPr="00A305AD">
              <w:rPr>
                <w:rFonts w:ascii="Times New Roman" w:hAnsi="Times New Roman"/>
                <w:szCs w:val="20"/>
                <w:lang w:eastAsia="de-DE"/>
              </w:rPr>
              <w:t xml:space="preserve">2) of </w:t>
            </w:r>
            <w:r w:rsidR="009D4E1A" w:rsidRPr="00A305AD">
              <w:rPr>
                <w:rFonts w:ascii="Times New Roman" w:hAnsi="Times New Roman"/>
                <w:szCs w:val="20"/>
                <w:lang w:eastAsia="de-DE"/>
              </w:rPr>
              <w:t xml:space="preserve">that </w:t>
            </w:r>
            <w:r w:rsidRPr="00A305AD">
              <w:rPr>
                <w:rFonts w:ascii="Times New Roman" w:hAnsi="Times New Roman"/>
                <w:szCs w:val="20"/>
                <w:lang w:eastAsia="de-DE"/>
              </w:rPr>
              <w:t>Regulation.</w:t>
            </w:r>
          </w:p>
          <w:p w14:paraId="1BE223DC" w14:textId="77777777" w:rsidR="009D307B" w:rsidRPr="00A305AD" w:rsidRDefault="009D307B" w:rsidP="009D307B">
            <w:pPr>
              <w:spacing w:before="0" w:after="0"/>
              <w:rPr>
                <w:rFonts w:ascii="Times New Roman" w:hAnsi="Times New Roman"/>
                <w:szCs w:val="20"/>
                <w:lang w:eastAsia="de-DE"/>
              </w:rPr>
            </w:pPr>
          </w:p>
          <w:p w14:paraId="4D867FC5" w14:textId="2AE52804" w:rsidR="009D307B" w:rsidRPr="00A305AD" w:rsidRDefault="00917A70" w:rsidP="00B63605">
            <w:pPr>
              <w:spacing w:before="0" w:after="0"/>
              <w:ind w:left="33"/>
              <w:rPr>
                <w:rFonts w:ascii="Times New Roman" w:hAnsi="Times New Roman"/>
                <w:lang w:val="en-US"/>
              </w:rPr>
            </w:pPr>
            <w:r w:rsidRPr="00A305AD">
              <w:rPr>
                <w:rFonts w:ascii="Times New Roman" w:hAnsi="Times New Roman"/>
                <w:szCs w:val="20"/>
                <w:lang w:eastAsia="de-DE"/>
              </w:rPr>
              <w:t>The cell shall be left blank where none of th</w:t>
            </w:r>
            <w:r w:rsidR="00224121" w:rsidRPr="00A305AD">
              <w:rPr>
                <w:rFonts w:ascii="Times New Roman" w:hAnsi="Times New Roman"/>
                <w:szCs w:val="20"/>
                <w:lang w:eastAsia="de-DE"/>
              </w:rPr>
              <w:t>ose</w:t>
            </w:r>
            <w:r w:rsidRPr="00A305AD">
              <w:rPr>
                <w:rFonts w:ascii="Times New Roman" w:hAnsi="Times New Roman"/>
                <w:szCs w:val="20"/>
                <w:lang w:eastAsia="de-DE"/>
              </w:rPr>
              <w:t xml:space="preserve"> cases applies or where the institution does not explicitly calculate or use the amount to be reported in this column </w:t>
            </w:r>
            <w:proofErr w:type="gramStart"/>
            <w:r w:rsidRPr="00A305AD">
              <w:rPr>
                <w:rFonts w:ascii="Times New Roman" w:hAnsi="Times New Roman"/>
                <w:szCs w:val="20"/>
                <w:lang w:eastAsia="de-DE"/>
              </w:rPr>
              <w:t>in order to</w:t>
            </w:r>
            <w:proofErr w:type="gramEnd"/>
            <w:r w:rsidRPr="00A305AD">
              <w:rPr>
                <w:rFonts w:ascii="Times New Roman" w:hAnsi="Times New Roman"/>
                <w:szCs w:val="20"/>
                <w:lang w:eastAsia="de-DE"/>
              </w:rPr>
              <w:t xml:space="preserve"> estimate the Gross JTD amount.</w:t>
            </w:r>
          </w:p>
        </w:tc>
      </w:tr>
      <w:tr w:rsidR="009D307B" w:rsidRPr="00A305AD" w14:paraId="4CA9C0C1" w14:textId="77777777" w:rsidTr="00CD5665">
        <w:trPr>
          <w:trHeight w:val="54"/>
        </w:trPr>
        <w:tc>
          <w:tcPr>
            <w:tcW w:w="993" w:type="dxa"/>
            <w:shd w:val="clear" w:color="auto" w:fill="auto"/>
          </w:tcPr>
          <w:p w14:paraId="2EE9421A" w14:textId="1E4A6144" w:rsidR="009D307B" w:rsidRPr="00A305AD" w:rsidRDefault="009D307B" w:rsidP="009D307B">
            <w:pPr>
              <w:spacing w:before="0" w:after="0"/>
              <w:ind w:left="33"/>
              <w:rPr>
                <w:rFonts w:ascii="Times New Roman" w:hAnsi="Times New Roman"/>
              </w:rPr>
            </w:pPr>
            <w:r w:rsidRPr="00A305AD">
              <w:rPr>
                <w:rFonts w:ascii="Times New Roman" w:hAnsi="Times New Roman"/>
              </w:rPr>
              <w:t>0160</w:t>
            </w:r>
          </w:p>
        </w:tc>
        <w:tc>
          <w:tcPr>
            <w:tcW w:w="1701" w:type="dxa"/>
          </w:tcPr>
          <w:p w14:paraId="4599A714"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Gross JTD amount</w:t>
            </w:r>
          </w:p>
        </w:tc>
        <w:tc>
          <w:tcPr>
            <w:tcW w:w="1842" w:type="dxa"/>
          </w:tcPr>
          <w:p w14:paraId="32AB769E" w14:textId="10B1E743" w:rsidR="009D307B" w:rsidRPr="00A305AD" w:rsidRDefault="00CF7106" w:rsidP="009D307B">
            <w:pPr>
              <w:spacing w:before="0" w:after="0"/>
              <w:ind w:left="33"/>
              <w:jc w:val="left"/>
              <w:rPr>
                <w:rFonts w:ascii="Times New Roman" w:hAnsi="Times New Roman"/>
              </w:rPr>
            </w:pPr>
            <w:r w:rsidRPr="00A305AD">
              <w:rPr>
                <w:rFonts w:ascii="Times New Roman" w:hAnsi="Times New Roman"/>
              </w:rPr>
              <w:t>Article</w:t>
            </w:r>
            <w:r w:rsidR="009D307B" w:rsidRPr="00A305AD">
              <w:rPr>
                <w:rFonts w:ascii="Times New Roman" w:hAnsi="Times New Roman"/>
              </w:rPr>
              <w:t xml:space="preserve"> 325</w:t>
            </w:r>
            <w:proofErr w:type="gramStart"/>
            <w:r w:rsidR="009D307B" w:rsidRPr="00A305AD">
              <w:rPr>
                <w:rFonts w:ascii="Times New Roman" w:hAnsi="Times New Roman"/>
              </w:rPr>
              <w:t>v(</w:t>
            </w:r>
            <w:proofErr w:type="gramEnd"/>
            <w:r w:rsidR="009D307B" w:rsidRPr="00A305AD">
              <w:rPr>
                <w:rFonts w:ascii="Times New Roman" w:hAnsi="Times New Roman"/>
              </w:rPr>
              <w:t>1)</w:t>
            </w:r>
            <w:r w:rsidR="00EF71E9" w:rsidRPr="00A305AD">
              <w:rPr>
                <w:rFonts w:ascii="Times New Roman" w:hAnsi="Times New Roman"/>
              </w:rPr>
              <w:t xml:space="preserve">, point </w:t>
            </w:r>
            <w:r w:rsidR="009D307B" w:rsidRPr="00A305AD">
              <w:rPr>
                <w:rFonts w:ascii="Times New Roman" w:hAnsi="Times New Roman"/>
              </w:rPr>
              <w:t xml:space="preserve">(c), </w:t>
            </w:r>
            <w:r w:rsidR="00EF71E9" w:rsidRPr="00A305AD">
              <w:rPr>
                <w:rFonts w:ascii="Times New Roman" w:hAnsi="Times New Roman"/>
              </w:rPr>
              <w:t xml:space="preserve">Article </w:t>
            </w:r>
            <w:r w:rsidR="009D307B" w:rsidRPr="00A305AD">
              <w:rPr>
                <w:rFonts w:ascii="Times New Roman" w:hAnsi="Times New Roman"/>
              </w:rPr>
              <w:t>325</w:t>
            </w:r>
            <w:proofErr w:type="gramStart"/>
            <w:r w:rsidR="009D307B" w:rsidRPr="00A305AD">
              <w:rPr>
                <w:rFonts w:ascii="Times New Roman" w:hAnsi="Times New Roman"/>
              </w:rPr>
              <w:t>w(</w:t>
            </w:r>
            <w:proofErr w:type="gramEnd"/>
            <w:r w:rsidR="009D307B" w:rsidRPr="00A305AD">
              <w:rPr>
                <w:rFonts w:ascii="Times New Roman" w:hAnsi="Times New Roman"/>
              </w:rPr>
              <w:t>1), (2)</w:t>
            </w:r>
            <w:r w:rsidR="001F38DE" w:rsidRPr="00A305AD">
              <w:rPr>
                <w:rFonts w:ascii="Times New Roman" w:hAnsi="Times New Roman"/>
              </w:rPr>
              <w:t xml:space="preserve"> and </w:t>
            </w:r>
            <w:r w:rsidR="009D307B" w:rsidRPr="00A305AD">
              <w:rPr>
                <w:rFonts w:ascii="Times New Roman" w:hAnsi="Times New Roman"/>
              </w:rPr>
              <w:t xml:space="preserve">(5), </w:t>
            </w:r>
            <w:r w:rsidR="001F38DE" w:rsidRPr="00A305AD">
              <w:rPr>
                <w:rFonts w:ascii="Times New Roman" w:hAnsi="Times New Roman"/>
              </w:rPr>
              <w:t xml:space="preserve">Article </w:t>
            </w:r>
            <w:r w:rsidR="009D307B" w:rsidRPr="00A305AD">
              <w:rPr>
                <w:rFonts w:ascii="Times New Roman" w:hAnsi="Times New Roman"/>
              </w:rPr>
              <w:t>325</w:t>
            </w:r>
            <w:proofErr w:type="gramStart"/>
            <w:r w:rsidR="009D307B" w:rsidRPr="00A305AD">
              <w:rPr>
                <w:rFonts w:ascii="Times New Roman" w:hAnsi="Times New Roman"/>
              </w:rPr>
              <w:t>z(</w:t>
            </w:r>
            <w:proofErr w:type="gramEnd"/>
            <w:r w:rsidR="009D307B" w:rsidRPr="00A305AD">
              <w:rPr>
                <w:rFonts w:ascii="Times New Roman" w:hAnsi="Times New Roman"/>
              </w:rPr>
              <w:t xml:space="preserve">1) and </w:t>
            </w:r>
            <w:r w:rsidR="001F38DE" w:rsidRPr="00A305AD">
              <w:rPr>
                <w:rFonts w:ascii="Times New Roman" w:hAnsi="Times New Roman"/>
              </w:rPr>
              <w:t xml:space="preserve">Article </w:t>
            </w:r>
            <w:r w:rsidR="009D307B" w:rsidRPr="00A305AD">
              <w:rPr>
                <w:rFonts w:ascii="Times New Roman" w:hAnsi="Times New Roman"/>
              </w:rPr>
              <w:t>325</w:t>
            </w:r>
            <w:proofErr w:type="gramStart"/>
            <w:r w:rsidR="009D307B" w:rsidRPr="00A305AD">
              <w:rPr>
                <w:rFonts w:ascii="Times New Roman" w:hAnsi="Times New Roman"/>
              </w:rPr>
              <w:t>ac(</w:t>
            </w:r>
            <w:proofErr w:type="gramEnd"/>
            <w:r w:rsidR="009D307B" w:rsidRPr="00A305AD">
              <w:rPr>
                <w:rFonts w:ascii="Times New Roman" w:hAnsi="Times New Roman"/>
              </w:rPr>
              <w:t xml:space="preserve">2) </w:t>
            </w:r>
            <w:r w:rsidR="009D307B" w:rsidRPr="00A305AD">
              <w:rPr>
                <w:rFonts w:ascii="Times New Roman" w:hAnsi="Times New Roman"/>
                <w:szCs w:val="20"/>
                <w:lang w:eastAsia="de-DE"/>
              </w:rPr>
              <w:t>of Regulation (EU) No 575/2013</w:t>
            </w:r>
          </w:p>
        </w:tc>
        <w:tc>
          <w:tcPr>
            <w:tcW w:w="9781" w:type="dxa"/>
          </w:tcPr>
          <w:p w14:paraId="76F268C2" w14:textId="1F598243" w:rsidR="009D307B" w:rsidRPr="00A305AD" w:rsidRDefault="009D307B" w:rsidP="009D307B">
            <w:pPr>
              <w:spacing w:before="0" w:after="0"/>
              <w:ind w:left="33"/>
              <w:rPr>
                <w:rFonts w:ascii="Times New Roman" w:hAnsi="Times New Roman"/>
              </w:rPr>
            </w:pPr>
            <w:r w:rsidRPr="00A305AD">
              <w:rPr>
                <w:rFonts w:ascii="Times New Roman" w:hAnsi="Times New Roman"/>
              </w:rPr>
              <w:t>Institutions shall report the gross JTD amount for the specific exposure.</w:t>
            </w:r>
          </w:p>
        </w:tc>
      </w:tr>
      <w:tr w:rsidR="009D307B" w:rsidRPr="00A305AD" w14:paraId="0FE479B4" w14:textId="77777777" w:rsidTr="00CD5665">
        <w:tc>
          <w:tcPr>
            <w:tcW w:w="993" w:type="dxa"/>
            <w:shd w:val="clear" w:color="auto" w:fill="auto"/>
          </w:tcPr>
          <w:p w14:paraId="275483B5" w14:textId="1E5FEF7B" w:rsidR="009D307B" w:rsidRPr="00A305AD" w:rsidRDefault="009D307B" w:rsidP="009D307B">
            <w:pPr>
              <w:spacing w:before="0" w:after="0"/>
              <w:ind w:left="33"/>
              <w:rPr>
                <w:rFonts w:ascii="Times New Roman" w:hAnsi="Times New Roman"/>
              </w:rPr>
            </w:pPr>
            <w:r w:rsidRPr="00A305AD">
              <w:rPr>
                <w:rFonts w:ascii="Times New Roman" w:hAnsi="Times New Roman"/>
              </w:rPr>
              <w:t>0170</w:t>
            </w:r>
          </w:p>
        </w:tc>
        <w:tc>
          <w:tcPr>
            <w:tcW w:w="1701" w:type="dxa"/>
          </w:tcPr>
          <w:p w14:paraId="704D7731"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Currency</w:t>
            </w:r>
          </w:p>
        </w:tc>
        <w:tc>
          <w:tcPr>
            <w:tcW w:w="1842" w:type="dxa"/>
          </w:tcPr>
          <w:p w14:paraId="66E274BB" w14:textId="77777777" w:rsidR="009D307B" w:rsidRPr="00A305AD" w:rsidRDefault="009D307B" w:rsidP="009D307B">
            <w:pPr>
              <w:spacing w:before="0" w:after="0"/>
              <w:ind w:left="33"/>
              <w:jc w:val="left"/>
              <w:rPr>
                <w:rFonts w:ascii="Times New Roman" w:hAnsi="Times New Roman"/>
              </w:rPr>
            </w:pPr>
          </w:p>
        </w:tc>
        <w:tc>
          <w:tcPr>
            <w:tcW w:w="9781" w:type="dxa"/>
          </w:tcPr>
          <w:p w14:paraId="18A5135C" w14:textId="77777777" w:rsidR="009D307B" w:rsidRPr="00A305AD" w:rsidRDefault="009D307B" w:rsidP="009D307B">
            <w:pPr>
              <w:spacing w:before="0" w:after="0"/>
              <w:ind w:left="33"/>
              <w:rPr>
                <w:rFonts w:ascii="Times New Roman" w:hAnsi="Times New Roman"/>
              </w:rPr>
            </w:pPr>
            <w:r w:rsidRPr="00A305AD">
              <w:rPr>
                <w:rFonts w:ascii="Times New Roman" w:hAnsi="Times New Roman"/>
                <w:szCs w:val="20"/>
                <w:lang w:eastAsia="de-DE"/>
              </w:rPr>
              <w:t>The reporting currency of the institution shall be reported (the reported value shall follow the ISO 4217 currency designation).</w:t>
            </w:r>
          </w:p>
        </w:tc>
      </w:tr>
      <w:tr w:rsidR="009D307B" w:rsidRPr="00A305AD" w14:paraId="65BB66DB" w14:textId="77777777" w:rsidTr="00CD5665">
        <w:tc>
          <w:tcPr>
            <w:tcW w:w="993" w:type="dxa"/>
            <w:shd w:val="clear" w:color="auto" w:fill="auto"/>
          </w:tcPr>
          <w:p w14:paraId="4B1DBA98" w14:textId="136A699A" w:rsidR="009D307B" w:rsidRPr="00A305AD" w:rsidRDefault="009D307B" w:rsidP="009D307B">
            <w:pPr>
              <w:spacing w:before="0" w:after="0"/>
              <w:ind w:left="33"/>
              <w:rPr>
                <w:rFonts w:ascii="Times New Roman" w:hAnsi="Times New Roman"/>
              </w:rPr>
            </w:pPr>
            <w:r w:rsidRPr="00A305AD">
              <w:rPr>
                <w:rFonts w:ascii="Times New Roman" w:hAnsi="Times New Roman"/>
              </w:rPr>
              <w:t>01</w:t>
            </w:r>
            <w:r w:rsidR="00F00268" w:rsidRPr="00A305AD">
              <w:rPr>
                <w:rFonts w:ascii="Times New Roman" w:hAnsi="Times New Roman"/>
              </w:rPr>
              <w:t>80-0200</w:t>
            </w:r>
          </w:p>
        </w:tc>
        <w:tc>
          <w:tcPr>
            <w:tcW w:w="1701" w:type="dxa"/>
          </w:tcPr>
          <w:p w14:paraId="4E8C28A4"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EBA portfolio currency results</w:t>
            </w:r>
          </w:p>
        </w:tc>
        <w:tc>
          <w:tcPr>
            <w:tcW w:w="1842" w:type="dxa"/>
          </w:tcPr>
          <w:p w14:paraId="72000A18" w14:textId="372A6B4E" w:rsidR="009D307B" w:rsidRPr="00A305AD" w:rsidRDefault="00CB70F5" w:rsidP="009D307B">
            <w:pPr>
              <w:spacing w:before="0" w:after="0"/>
              <w:ind w:left="33"/>
              <w:jc w:val="left"/>
              <w:rPr>
                <w:rFonts w:ascii="Times New Roman" w:hAnsi="Times New Roman"/>
              </w:rPr>
            </w:pPr>
            <w:r w:rsidRPr="00A305AD">
              <w:rPr>
                <w:rFonts w:ascii="Times New Roman" w:hAnsi="Times New Roman"/>
                <w:szCs w:val="20"/>
                <w:lang w:eastAsia="de-DE"/>
              </w:rPr>
              <w:t xml:space="preserve">Sections 3 and 4 of </w:t>
            </w:r>
            <w:r w:rsidR="009D307B" w:rsidRPr="00A305AD">
              <w:rPr>
                <w:rFonts w:ascii="Times New Roman" w:hAnsi="Times New Roman"/>
                <w:szCs w:val="20"/>
                <w:lang w:eastAsia="de-DE"/>
              </w:rPr>
              <w:t>Annex </w:t>
            </w:r>
            <w:proofErr w:type="gramStart"/>
            <w:r w:rsidR="009D307B" w:rsidRPr="00A305AD">
              <w:rPr>
                <w:rFonts w:ascii="Times New Roman" w:hAnsi="Times New Roman"/>
                <w:szCs w:val="20"/>
                <w:lang w:eastAsia="de-DE"/>
              </w:rPr>
              <w:t xml:space="preserve">V </w:t>
            </w:r>
            <w:r w:rsidR="00821C3D" w:rsidRPr="00A305AD">
              <w:rPr>
                <w:rFonts w:ascii="Times New Roman" w:hAnsi="Times New Roman"/>
                <w:szCs w:val="20"/>
                <w:lang w:eastAsia="de-DE"/>
              </w:rPr>
              <w:t xml:space="preserve"> </w:t>
            </w:r>
            <w:r w:rsidR="009D307B" w:rsidRPr="00A305AD">
              <w:rPr>
                <w:rFonts w:ascii="Times New Roman" w:hAnsi="Times New Roman"/>
                <w:szCs w:val="20"/>
                <w:lang w:eastAsia="de-DE"/>
              </w:rPr>
              <w:t>to</w:t>
            </w:r>
            <w:proofErr w:type="gramEnd"/>
            <w:r w:rsidR="009D307B" w:rsidRPr="00A305AD">
              <w:rPr>
                <w:rFonts w:ascii="Times New Roman" w:hAnsi="Times New Roman"/>
                <w:szCs w:val="20"/>
                <w:lang w:eastAsia="de-DE"/>
              </w:rPr>
              <w:t xml:space="preserve"> this Regulation and Article</w:t>
            </w:r>
            <w:r w:rsidR="00F74369" w:rsidRPr="00A305AD">
              <w:rPr>
                <w:rFonts w:ascii="Times New Roman" w:hAnsi="Times New Roman"/>
                <w:szCs w:val="20"/>
                <w:lang w:eastAsia="de-DE"/>
              </w:rPr>
              <w:t>s</w:t>
            </w:r>
            <w:r w:rsidR="009D307B" w:rsidRPr="00A305AD">
              <w:rPr>
                <w:rFonts w:ascii="Times New Roman" w:hAnsi="Times New Roman"/>
                <w:szCs w:val="20"/>
                <w:lang w:eastAsia="de-DE"/>
              </w:rPr>
              <w:t xml:space="preserve"> 325y, 325</w:t>
            </w:r>
            <w:r w:rsidR="00934036" w:rsidRPr="00A305AD">
              <w:rPr>
                <w:rFonts w:ascii="Times New Roman" w:hAnsi="Times New Roman"/>
                <w:szCs w:val="20"/>
                <w:lang w:eastAsia="de-DE"/>
              </w:rPr>
              <w:t>aa</w:t>
            </w:r>
            <w:r w:rsidR="009D307B" w:rsidRPr="00A305AD">
              <w:rPr>
                <w:rFonts w:ascii="Times New Roman" w:hAnsi="Times New Roman"/>
                <w:szCs w:val="20"/>
                <w:lang w:eastAsia="de-DE"/>
              </w:rPr>
              <w:t xml:space="preserve"> and 325a</w:t>
            </w:r>
            <w:r w:rsidR="00934036" w:rsidRPr="00A305AD">
              <w:rPr>
                <w:rFonts w:ascii="Times New Roman" w:hAnsi="Times New Roman"/>
                <w:szCs w:val="20"/>
                <w:lang w:eastAsia="de-DE"/>
              </w:rPr>
              <w:t>d</w:t>
            </w:r>
            <w:r w:rsidR="009D307B" w:rsidRPr="00A305AD">
              <w:rPr>
                <w:rFonts w:ascii="Times New Roman" w:hAnsi="Times New Roman"/>
                <w:szCs w:val="20"/>
                <w:lang w:eastAsia="de-DE"/>
              </w:rPr>
              <w:t xml:space="preserve"> of </w:t>
            </w:r>
            <w:r w:rsidR="009D307B" w:rsidRPr="00A305AD">
              <w:rPr>
                <w:rFonts w:ascii="Times New Roman" w:hAnsi="Times New Roman"/>
                <w:szCs w:val="20"/>
                <w:lang w:eastAsia="de-DE"/>
              </w:rPr>
              <w:lastRenderedPageBreak/>
              <w:t>Regulation (EU) No 575/2013</w:t>
            </w:r>
          </w:p>
        </w:tc>
        <w:tc>
          <w:tcPr>
            <w:tcW w:w="9781" w:type="dxa"/>
          </w:tcPr>
          <w:p w14:paraId="069037DA" w14:textId="7163704A" w:rsidR="009D307B" w:rsidRPr="00A305AD" w:rsidRDefault="009D307B" w:rsidP="009D307B">
            <w:pPr>
              <w:spacing w:before="0" w:after="0"/>
              <w:ind w:left="33"/>
              <w:rPr>
                <w:rFonts w:ascii="Times New Roman" w:hAnsi="Times New Roman"/>
              </w:rPr>
            </w:pPr>
            <w:r w:rsidRPr="00A305AD">
              <w:rPr>
                <w:rFonts w:ascii="Times New Roman" w:hAnsi="Times New Roman"/>
                <w:szCs w:val="20"/>
                <w:lang w:eastAsia="de-DE"/>
              </w:rPr>
              <w:lastRenderedPageBreak/>
              <w:t xml:space="preserve">The values shall be reported following the instructions for column 0030 but translated at the </w:t>
            </w:r>
            <w:r w:rsidR="009D1EDE" w:rsidRPr="00A305AD">
              <w:rPr>
                <w:rFonts w:ascii="Times New Roman" w:hAnsi="Times New Roman"/>
                <w:szCs w:val="20"/>
                <w:lang w:eastAsia="de-DE"/>
              </w:rPr>
              <w:t xml:space="preserve">ECB </w:t>
            </w:r>
            <w:r w:rsidRPr="00A305AD">
              <w:rPr>
                <w:rFonts w:ascii="Times New Roman" w:hAnsi="Times New Roman"/>
                <w:szCs w:val="20"/>
                <w:lang w:eastAsia="de-DE"/>
              </w:rPr>
              <w:t xml:space="preserve">spot exchange rate associated with the currency of the portfolio as defined in Sections 3 and 4 </w:t>
            </w:r>
            <w:r w:rsidR="00CB70F5" w:rsidRPr="00A305AD">
              <w:rPr>
                <w:rFonts w:ascii="Times New Roman" w:hAnsi="Times New Roman"/>
                <w:szCs w:val="20"/>
                <w:lang w:eastAsia="de-DE"/>
              </w:rPr>
              <w:t xml:space="preserve">of Annex V </w:t>
            </w:r>
            <w:r w:rsidRPr="00A305AD">
              <w:rPr>
                <w:rFonts w:ascii="Times New Roman" w:hAnsi="Times New Roman"/>
                <w:szCs w:val="20"/>
                <w:lang w:eastAsia="de-DE"/>
              </w:rPr>
              <w:t>to this Regulation.</w:t>
            </w:r>
          </w:p>
        </w:tc>
      </w:tr>
      <w:tr w:rsidR="009D307B" w:rsidRPr="00A305AD" w14:paraId="6E07E8DF" w14:textId="77777777" w:rsidTr="00CD5665">
        <w:tc>
          <w:tcPr>
            <w:tcW w:w="993" w:type="dxa"/>
            <w:shd w:val="clear" w:color="auto" w:fill="auto"/>
          </w:tcPr>
          <w:p w14:paraId="6165D665" w14:textId="4D4CD006" w:rsidR="009D307B" w:rsidRPr="00A305AD" w:rsidRDefault="009D307B" w:rsidP="009D307B">
            <w:pPr>
              <w:spacing w:before="0" w:after="0"/>
              <w:ind w:left="33"/>
              <w:rPr>
                <w:rFonts w:ascii="Times New Roman" w:hAnsi="Times New Roman"/>
              </w:rPr>
            </w:pPr>
            <w:r w:rsidRPr="00A305AD">
              <w:rPr>
                <w:rFonts w:ascii="Times New Roman" w:hAnsi="Times New Roman"/>
              </w:rPr>
              <w:t>0180</w:t>
            </w:r>
          </w:p>
        </w:tc>
        <w:tc>
          <w:tcPr>
            <w:tcW w:w="1701" w:type="dxa"/>
          </w:tcPr>
          <w:p w14:paraId="1ADEBDAE"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Notional</w:t>
            </w:r>
          </w:p>
        </w:tc>
        <w:tc>
          <w:tcPr>
            <w:tcW w:w="1842" w:type="dxa"/>
          </w:tcPr>
          <w:p w14:paraId="6E1F7FA5" w14:textId="16D541EF" w:rsidR="009D307B" w:rsidRPr="00A305AD" w:rsidRDefault="00CF7106" w:rsidP="009D307B">
            <w:pPr>
              <w:spacing w:before="0" w:after="0"/>
              <w:ind w:left="33"/>
              <w:jc w:val="left"/>
              <w:rPr>
                <w:rFonts w:ascii="Times New Roman" w:hAnsi="Times New Roman"/>
              </w:rPr>
            </w:pPr>
            <w:r w:rsidRPr="00A305AD">
              <w:rPr>
                <w:rFonts w:ascii="Times New Roman" w:hAnsi="Times New Roman"/>
              </w:rPr>
              <w:t>Article</w:t>
            </w:r>
            <w:r w:rsidR="009D307B" w:rsidRPr="00A305AD">
              <w:rPr>
                <w:rFonts w:ascii="Times New Roman" w:hAnsi="Times New Roman"/>
              </w:rPr>
              <w:t xml:space="preserve"> 325</w:t>
            </w:r>
            <w:proofErr w:type="gramStart"/>
            <w:r w:rsidR="009D307B" w:rsidRPr="00A305AD">
              <w:rPr>
                <w:rFonts w:ascii="Times New Roman" w:hAnsi="Times New Roman"/>
              </w:rPr>
              <w:t>w(</w:t>
            </w:r>
            <w:proofErr w:type="gramEnd"/>
            <w:r w:rsidR="009D307B" w:rsidRPr="00A305AD">
              <w:rPr>
                <w:rFonts w:ascii="Times New Roman" w:hAnsi="Times New Roman"/>
              </w:rPr>
              <w:t xml:space="preserve">1), (2) and (5) </w:t>
            </w:r>
            <w:r w:rsidR="009D307B" w:rsidRPr="00A305AD">
              <w:rPr>
                <w:rFonts w:ascii="Times New Roman" w:hAnsi="Times New Roman"/>
                <w:szCs w:val="20"/>
                <w:lang w:eastAsia="de-DE"/>
              </w:rPr>
              <w:t>of Regulation (EU) No 575/2013</w:t>
            </w:r>
          </w:p>
        </w:tc>
        <w:tc>
          <w:tcPr>
            <w:tcW w:w="9781" w:type="dxa"/>
          </w:tcPr>
          <w:p w14:paraId="4970C910" w14:textId="12D167B1" w:rsidR="009D307B" w:rsidRPr="00A305AD" w:rsidRDefault="009D307B" w:rsidP="009D307B">
            <w:pPr>
              <w:spacing w:before="0" w:after="0"/>
              <w:ind w:left="33"/>
              <w:rPr>
                <w:rFonts w:ascii="Times New Roman" w:hAnsi="Times New Roman"/>
              </w:rPr>
            </w:pPr>
            <w:r w:rsidRPr="00A305AD">
              <w:rPr>
                <w:rFonts w:ascii="Times New Roman" w:hAnsi="Times New Roman"/>
                <w:szCs w:val="20"/>
                <w:lang w:eastAsia="de-DE"/>
              </w:rPr>
              <w:t xml:space="preserve">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r w:rsidR="001D57C7" w:rsidRPr="00A305AD">
              <w:rPr>
                <w:rFonts w:ascii="Times New Roman" w:hAnsi="Times New Roman"/>
                <w:szCs w:val="20"/>
                <w:lang w:eastAsia="de-DE"/>
              </w:rPr>
              <w:t>Instruments other than securitisation positions’</w:t>
            </w:r>
            <w:r w:rsidRPr="00A305AD">
              <w:rPr>
                <w:rFonts w:ascii="Times New Roman" w:hAnsi="Times New Roman"/>
                <w:szCs w:val="20"/>
                <w:lang w:eastAsia="de-DE"/>
              </w:rPr>
              <w:t>, i</w:t>
            </w:r>
            <w:r w:rsidRPr="00A305AD">
              <w:rPr>
                <w:rFonts w:ascii="Times New Roman" w:hAnsi="Times New Roman"/>
              </w:rPr>
              <w:t xml:space="preserve">nstitutions shall report the notional amount of the instrument. The value shall correspond to the term </w:t>
            </w:r>
            <w:proofErr w:type="spellStart"/>
            <w:r w:rsidRPr="00A305AD">
              <w:rPr>
                <w:rFonts w:ascii="Times New Roman" w:hAnsi="Times New Roman"/>
              </w:rPr>
              <w:t>V</w:t>
            </w:r>
            <w:r w:rsidRPr="00A305AD">
              <w:rPr>
                <w:rFonts w:ascii="Times New Roman" w:hAnsi="Times New Roman"/>
                <w:vertAlign w:val="subscript"/>
              </w:rPr>
              <w:t>notional</w:t>
            </w:r>
            <w:proofErr w:type="spellEnd"/>
            <w:r w:rsidRPr="00A305AD">
              <w:rPr>
                <w:rFonts w:ascii="Times New Roman" w:hAnsi="Times New Roman"/>
                <w:vertAlign w:val="subscript"/>
              </w:rPr>
              <w:t xml:space="preserve"> </w:t>
            </w:r>
            <w:r w:rsidRPr="00A305AD">
              <w:rPr>
                <w:rFonts w:ascii="Times New Roman" w:hAnsi="Times New Roman"/>
              </w:rPr>
              <w:t xml:space="preserve">in </w:t>
            </w:r>
            <w:r w:rsidR="00CF7106" w:rsidRPr="00A305AD">
              <w:rPr>
                <w:rFonts w:ascii="Times New Roman" w:hAnsi="Times New Roman"/>
              </w:rPr>
              <w:t>Article</w:t>
            </w:r>
            <w:r w:rsidRPr="00A305AD">
              <w:rPr>
                <w:rFonts w:ascii="Times New Roman" w:hAnsi="Times New Roman"/>
              </w:rPr>
              <w:t xml:space="preserve"> 325</w:t>
            </w:r>
            <w:proofErr w:type="gramStart"/>
            <w:r w:rsidRPr="00A305AD">
              <w:rPr>
                <w:rFonts w:ascii="Times New Roman" w:hAnsi="Times New Roman"/>
              </w:rPr>
              <w:t>w(</w:t>
            </w:r>
            <w:proofErr w:type="gramEnd"/>
            <w:r w:rsidRPr="00A305AD">
              <w:rPr>
                <w:rFonts w:ascii="Times New Roman" w:hAnsi="Times New Roman"/>
              </w:rPr>
              <w:t xml:space="preserve">1) and (2) of </w:t>
            </w:r>
            <w:r w:rsidRPr="00A305AD">
              <w:rPr>
                <w:rFonts w:ascii="Times New Roman" w:hAnsi="Times New Roman"/>
                <w:szCs w:val="20"/>
                <w:lang w:eastAsia="de-DE"/>
              </w:rPr>
              <w:t xml:space="preserve">Regulation (EU) No 575/2013 or the term V in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w(</w:t>
            </w:r>
            <w:proofErr w:type="gramEnd"/>
            <w:r w:rsidRPr="00A305AD">
              <w:rPr>
                <w:rFonts w:ascii="Times New Roman" w:hAnsi="Times New Roman"/>
                <w:szCs w:val="20"/>
                <w:lang w:eastAsia="de-DE"/>
              </w:rPr>
              <w:t xml:space="preserve">5) of </w:t>
            </w:r>
            <w:r w:rsidR="00F24E37" w:rsidRPr="00A305AD">
              <w:rPr>
                <w:rFonts w:ascii="Times New Roman" w:hAnsi="Times New Roman"/>
                <w:szCs w:val="20"/>
                <w:lang w:eastAsia="de-DE"/>
              </w:rPr>
              <w:t xml:space="preserve">that </w:t>
            </w:r>
            <w:r w:rsidRPr="00A305AD">
              <w:rPr>
                <w:rFonts w:ascii="Times New Roman" w:hAnsi="Times New Roman"/>
                <w:szCs w:val="20"/>
                <w:lang w:eastAsia="de-DE"/>
              </w:rPr>
              <w:t>Regulation, depending on the type of exposure.</w:t>
            </w:r>
          </w:p>
          <w:p w14:paraId="06DE48DA" w14:textId="77777777" w:rsidR="009D307B" w:rsidRPr="00A305AD" w:rsidRDefault="009D307B" w:rsidP="009D307B">
            <w:pPr>
              <w:spacing w:before="0" w:after="0"/>
              <w:ind w:left="33"/>
              <w:rPr>
                <w:rFonts w:ascii="Times New Roman" w:hAnsi="Times New Roman"/>
              </w:rPr>
            </w:pPr>
          </w:p>
          <w:p w14:paraId="189D851A" w14:textId="43441FB3" w:rsidR="009D307B" w:rsidRPr="00A305AD" w:rsidRDefault="00917A70" w:rsidP="009D307B">
            <w:pPr>
              <w:spacing w:before="0" w:after="0"/>
              <w:ind w:left="33"/>
              <w:rPr>
                <w:rFonts w:ascii="Times New Roman" w:hAnsi="Times New Roman"/>
              </w:rPr>
            </w:pPr>
            <w:r w:rsidRPr="00A305AD">
              <w:rPr>
                <w:rFonts w:ascii="Times New Roman" w:hAnsi="Times New Roman"/>
                <w:szCs w:val="20"/>
                <w:lang w:eastAsia="de-DE"/>
              </w:rPr>
              <w:t>The cell shall be left blank where none of th</w:t>
            </w:r>
            <w:r w:rsidR="00FC7ED5" w:rsidRPr="00A305AD">
              <w:rPr>
                <w:rFonts w:ascii="Times New Roman" w:hAnsi="Times New Roman"/>
                <w:szCs w:val="20"/>
                <w:lang w:eastAsia="de-DE"/>
              </w:rPr>
              <w:t>ose</w:t>
            </w:r>
            <w:r w:rsidRPr="00A305AD">
              <w:rPr>
                <w:rFonts w:ascii="Times New Roman" w:hAnsi="Times New Roman"/>
                <w:szCs w:val="20"/>
                <w:lang w:eastAsia="de-DE"/>
              </w:rPr>
              <w:t xml:space="preserve"> cases applies or where the institution does not explicitly calculate or use the amount to be reported in this column </w:t>
            </w:r>
            <w:proofErr w:type="gramStart"/>
            <w:r w:rsidRPr="00A305AD">
              <w:rPr>
                <w:rFonts w:ascii="Times New Roman" w:hAnsi="Times New Roman"/>
                <w:szCs w:val="20"/>
                <w:lang w:eastAsia="de-DE"/>
              </w:rPr>
              <w:t>in order to</w:t>
            </w:r>
            <w:proofErr w:type="gramEnd"/>
            <w:r w:rsidRPr="00A305AD">
              <w:rPr>
                <w:rFonts w:ascii="Times New Roman" w:hAnsi="Times New Roman"/>
                <w:szCs w:val="20"/>
                <w:lang w:eastAsia="de-DE"/>
              </w:rPr>
              <w:t xml:space="preserve"> estimate the Gross JTD amount.</w:t>
            </w:r>
          </w:p>
        </w:tc>
      </w:tr>
      <w:tr w:rsidR="009D307B" w:rsidRPr="00A305AD" w14:paraId="7790727D" w14:textId="77777777" w:rsidTr="00CD5665">
        <w:tc>
          <w:tcPr>
            <w:tcW w:w="993" w:type="dxa"/>
            <w:shd w:val="clear" w:color="auto" w:fill="auto"/>
          </w:tcPr>
          <w:p w14:paraId="407D9638" w14:textId="34AE7C69" w:rsidR="009D307B" w:rsidRPr="00A305AD" w:rsidRDefault="009D307B" w:rsidP="009D307B">
            <w:pPr>
              <w:spacing w:before="0" w:after="0"/>
              <w:ind w:left="33"/>
              <w:rPr>
                <w:rFonts w:ascii="Times New Roman" w:hAnsi="Times New Roman"/>
              </w:rPr>
            </w:pPr>
            <w:r w:rsidRPr="00A305AD">
              <w:rPr>
                <w:rFonts w:ascii="Times New Roman" w:hAnsi="Times New Roman"/>
              </w:rPr>
              <w:t>0190</w:t>
            </w:r>
          </w:p>
        </w:tc>
        <w:tc>
          <w:tcPr>
            <w:tcW w:w="1701" w:type="dxa"/>
          </w:tcPr>
          <w:p w14:paraId="2CF8A8B4" w14:textId="77777777" w:rsidR="009D307B" w:rsidRPr="00A305AD" w:rsidRDefault="009D307B" w:rsidP="009D307B">
            <w:pPr>
              <w:spacing w:before="0" w:after="0"/>
              <w:ind w:left="33"/>
              <w:jc w:val="left"/>
              <w:rPr>
                <w:rFonts w:ascii="Times New Roman" w:hAnsi="Times New Roman"/>
              </w:rPr>
            </w:pPr>
            <w:r w:rsidRPr="00A305AD">
              <w:rPr>
                <w:rFonts w:ascii="Times New Roman" w:hAnsi="Times New Roman"/>
              </w:rPr>
              <w:t>P&amp;L + Adjustment</w:t>
            </w:r>
          </w:p>
        </w:tc>
        <w:tc>
          <w:tcPr>
            <w:tcW w:w="1842" w:type="dxa"/>
          </w:tcPr>
          <w:p w14:paraId="5A6CCA5F" w14:textId="24E7933A" w:rsidR="009D307B" w:rsidRPr="00A305AD" w:rsidRDefault="00CF7106" w:rsidP="009D307B">
            <w:pPr>
              <w:spacing w:before="0" w:after="0"/>
              <w:ind w:left="33"/>
              <w:jc w:val="left"/>
              <w:rPr>
                <w:rFonts w:ascii="Times New Roman" w:hAnsi="Times New Roman"/>
              </w:rPr>
            </w:pPr>
            <w:r w:rsidRPr="00A305AD">
              <w:rPr>
                <w:rFonts w:ascii="Times New Roman" w:hAnsi="Times New Roman"/>
              </w:rPr>
              <w:t>Article</w:t>
            </w:r>
            <w:r w:rsidR="009D307B" w:rsidRPr="00A305AD">
              <w:rPr>
                <w:rFonts w:ascii="Times New Roman" w:hAnsi="Times New Roman"/>
              </w:rPr>
              <w:t xml:space="preserve"> 325</w:t>
            </w:r>
            <w:proofErr w:type="gramStart"/>
            <w:r w:rsidR="009D307B" w:rsidRPr="00A305AD">
              <w:rPr>
                <w:rFonts w:ascii="Times New Roman" w:hAnsi="Times New Roman"/>
              </w:rPr>
              <w:t>w(</w:t>
            </w:r>
            <w:proofErr w:type="gramEnd"/>
            <w:r w:rsidR="009D307B" w:rsidRPr="00A305AD">
              <w:rPr>
                <w:rFonts w:ascii="Times New Roman" w:hAnsi="Times New Roman"/>
              </w:rPr>
              <w:t xml:space="preserve">1), (2) and (5) </w:t>
            </w:r>
            <w:r w:rsidR="009D307B" w:rsidRPr="00A305AD">
              <w:rPr>
                <w:rFonts w:ascii="Times New Roman" w:hAnsi="Times New Roman"/>
                <w:szCs w:val="20"/>
                <w:lang w:eastAsia="de-DE"/>
              </w:rPr>
              <w:t>of Regulation (EU) No 575/2013</w:t>
            </w:r>
          </w:p>
        </w:tc>
        <w:tc>
          <w:tcPr>
            <w:tcW w:w="9781" w:type="dxa"/>
          </w:tcPr>
          <w:p w14:paraId="1A9C7535" w14:textId="77777777" w:rsidR="009D307B" w:rsidRPr="00A305AD" w:rsidRDefault="009D307B" w:rsidP="009D307B">
            <w:pPr>
              <w:spacing w:before="0" w:after="0"/>
              <w:ind w:left="33"/>
              <w:rPr>
                <w:rFonts w:ascii="Times New Roman" w:hAnsi="Times New Roman"/>
                <w:szCs w:val="20"/>
                <w:lang w:eastAsia="de-DE"/>
              </w:rPr>
            </w:pPr>
            <w:r w:rsidRPr="00A305AD">
              <w:rPr>
                <w:rFonts w:ascii="Times New Roman" w:hAnsi="Times New Roman"/>
                <w:szCs w:val="20"/>
                <w:lang w:eastAsia="de-DE"/>
              </w:rPr>
              <w:t>Institutions shall report the sum of P&amp;L and Adjustment for each exposure:</w:t>
            </w:r>
          </w:p>
          <w:p w14:paraId="7F492BCC" w14:textId="77777777" w:rsidR="009D307B" w:rsidRPr="00A305AD" w:rsidRDefault="009D307B" w:rsidP="009D307B">
            <w:pPr>
              <w:spacing w:before="0" w:after="0"/>
              <w:ind w:left="33"/>
              <w:rPr>
                <w:rFonts w:ascii="Times New Roman" w:hAnsi="Times New Roman"/>
                <w:szCs w:val="20"/>
                <w:lang w:eastAsia="de-DE"/>
              </w:rPr>
            </w:pPr>
          </w:p>
          <w:p w14:paraId="35221E22" w14:textId="63263A81" w:rsidR="009D307B" w:rsidRPr="00A305AD" w:rsidRDefault="009D307B" w:rsidP="009D307B">
            <w:pPr>
              <w:pStyle w:val="ListParagraph"/>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r w:rsidR="001D57C7" w:rsidRPr="00A305AD">
              <w:rPr>
                <w:rFonts w:ascii="Times New Roman" w:hAnsi="Times New Roman"/>
                <w:szCs w:val="20"/>
                <w:lang w:eastAsia="de-DE"/>
              </w:rPr>
              <w:t xml:space="preserve">Instruments other than securitisation </w:t>
            </w:r>
            <w:proofErr w:type="gramStart"/>
            <w:r w:rsidR="001D57C7" w:rsidRPr="00A305AD">
              <w:rPr>
                <w:rFonts w:ascii="Times New Roman" w:hAnsi="Times New Roman"/>
                <w:szCs w:val="20"/>
                <w:lang w:eastAsia="de-DE"/>
              </w:rPr>
              <w:t>positions</w:t>
            </w:r>
            <w:r w:rsidRPr="00A305AD">
              <w:rPr>
                <w:rFonts w:ascii="Times New Roman" w:hAnsi="Times New Roman"/>
                <w:szCs w:val="20"/>
                <w:lang w:eastAsia="de-DE"/>
              </w:rPr>
              <w:t>’</w:t>
            </w:r>
            <w:proofErr w:type="gramEnd"/>
            <w:r w:rsidRPr="00A305AD">
              <w:rPr>
                <w:rFonts w:ascii="Times New Roman" w:hAnsi="Times New Roman"/>
                <w:szCs w:val="20"/>
                <w:lang w:eastAsia="de-DE"/>
              </w:rPr>
              <w:t xml:space="preserve"> and the reported exposure is a long exposure, institutions shall report the sum of </w:t>
            </w:r>
            <w:proofErr w:type="spellStart"/>
            <w:r w:rsidRPr="00A305AD">
              <w:rPr>
                <w:rFonts w:ascii="Times New Roman" w:hAnsi="Times New Roman"/>
                <w:szCs w:val="20"/>
                <w:lang w:eastAsia="de-DE"/>
              </w:rPr>
              <w:t>P&amp;L</w:t>
            </w:r>
            <w:r w:rsidRPr="00A305AD">
              <w:rPr>
                <w:rFonts w:ascii="Times New Roman" w:hAnsi="Times New Roman"/>
                <w:szCs w:val="20"/>
                <w:vertAlign w:val="subscript"/>
                <w:lang w:eastAsia="de-DE"/>
              </w:rPr>
              <w:t>long</w:t>
            </w:r>
            <w:proofErr w:type="spellEnd"/>
            <w:r w:rsidRPr="00A305AD">
              <w:rPr>
                <w:rFonts w:ascii="Times New Roman" w:hAnsi="Times New Roman"/>
                <w:szCs w:val="20"/>
                <w:vertAlign w:val="subscript"/>
                <w:lang w:eastAsia="de-DE"/>
              </w:rPr>
              <w:t xml:space="preserve"> </w:t>
            </w:r>
            <w:r w:rsidRPr="00A305AD">
              <w:rPr>
                <w:rFonts w:ascii="Times New Roman" w:hAnsi="Times New Roman"/>
                <w:szCs w:val="20"/>
                <w:lang w:eastAsia="de-DE"/>
              </w:rPr>
              <w:t xml:space="preserve">and </w:t>
            </w:r>
            <w:proofErr w:type="spellStart"/>
            <w:r w:rsidRPr="00A305AD">
              <w:rPr>
                <w:rFonts w:ascii="Times New Roman" w:hAnsi="Times New Roman"/>
                <w:szCs w:val="20"/>
                <w:lang w:eastAsia="de-DE"/>
              </w:rPr>
              <w:t>Adjustment</w:t>
            </w:r>
            <w:r w:rsidRPr="00A305AD">
              <w:rPr>
                <w:rFonts w:ascii="Times New Roman" w:hAnsi="Times New Roman"/>
                <w:szCs w:val="20"/>
                <w:vertAlign w:val="subscript"/>
                <w:lang w:eastAsia="de-DE"/>
              </w:rPr>
              <w:t>long</w:t>
            </w:r>
            <w:proofErr w:type="spellEnd"/>
            <w:r w:rsidRPr="00A305AD">
              <w:rPr>
                <w:rFonts w:ascii="Times New Roman" w:hAnsi="Times New Roman"/>
                <w:szCs w:val="20"/>
                <w:lang w:eastAsia="de-DE"/>
              </w:rPr>
              <w:t xml:space="preserve"> in accordance with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w(</w:t>
            </w:r>
            <w:proofErr w:type="gramEnd"/>
            <w:r w:rsidRPr="00A305AD">
              <w:rPr>
                <w:rFonts w:ascii="Times New Roman" w:hAnsi="Times New Roman"/>
                <w:szCs w:val="20"/>
                <w:lang w:eastAsia="de-DE"/>
              </w:rPr>
              <w:t>1) of Regulation (EU) No 575/2013.</w:t>
            </w:r>
          </w:p>
          <w:p w14:paraId="78EABCEA" w14:textId="15903EE9" w:rsidR="009D307B" w:rsidRPr="00A305AD" w:rsidRDefault="009D307B" w:rsidP="009D307B">
            <w:pPr>
              <w:pStyle w:val="ListParagraph"/>
              <w:numPr>
                <w:ilvl w:val="0"/>
                <w:numId w:val="38"/>
              </w:numPr>
              <w:spacing w:before="0" w:after="0"/>
              <w:rPr>
                <w:rFonts w:ascii="Times New Roman" w:hAnsi="Times New Roman"/>
                <w:szCs w:val="20"/>
                <w:lang w:eastAsia="de-DE"/>
              </w:rPr>
            </w:pPr>
            <w:r w:rsidRPr="00A305AD">
              <w:rPr>
                <w:rFonts w:ascii="Times New Roman" w:hAnsi="Times New Roman"/>
                <w:szCs w:val="20"/>
                <w:lang w:eastAsia="de-DE"/>
              </w:rPr>
              <w:t xml:space="preserve">Where the risk class reported in column </w:t>
            </w:r>
            <w:r w:rsidR="00CD5665" w:rsidRPr="00A305AD">
              <w:rPr>
                <w:rFonts w:ascii="Times New Roman" w:hAnsi="Times New Roman"/>
                <w:szCs w:val="20"/>
                <w:lang w:eastAsia="de-DE"/>
              </w:rPr>
              <w:t xml:space="preserve">0020 </w:t>
            </w:r>
            <w:r w:rsidRPr="00A305AD">
              <w:rPr>
                <w:rFonts w:ascii="Times New Roman" w:hAnsi="Times New Roman"/>
                <w:szCs w:val="20"/>
                <w:lang w:eastAsia="de-DE"/>
              </w:rPr>
              <w:t>corresponds to ‘</w:t>
            </w:r>
            <w:r w:rsidR="001D57C7" w:rsidRPr="00A305AD">
              <w:rPr>
                <w:rFonts w:ascii="Times New Roman" w:hAnsi="Times New Roman"/>
                <w:szCs w:val="20"/>
                <w:lang w:eastAsia="de-DE"/>
              </w:rPr>
              <w:t xml:space="preserve">Instruments other than securitisation </w:t>
            </w:r>
            <w:proofErr w:type="gramStart"/>
            <w:r w:rsidR="001D57C7" w:rsidRPr="00A305AD">
              <w:rPr>
                <w:rFonts w:ascii="Times New Roman" w:hAnsi="Times New Roman"/>
                <w:szCs w:val="20"/>
                <w:lang w:eastAsia="de-DE"/>
              </w:rPr>
              <w:t>positions</w:t>
            </w:r>
            <w:r w:rsidRPr="00A305AD">
              <w:rPr>
                <w:rFonts w:ascii="Times New Roman" w:hAnsi="Times New Roman"/>
                <w:szCs w:val="20"/>
                <w:lang w:eastAsia="de-DE"/>
              </w:rPr>
              <w:t>’</w:t>
            </w:r>
            <w:proofErr w:type="gramEnd"/>
            <w:r w:rsidRPr="00A305AD">
              <w:rPr>
                <w:rFonts w:ascii="Times New Roman" w:hAnsi="Times New Roman"/>
                <w:szCs w:val="20"/>
                <w:lang w:eastAsia="de-DE"/>
              </w:rPr>
              <w:t xml:space="preserve"> and the reported exposure is a short exposure, institutions shall report the sum of </w:t>
            </w:r>
            <w:proofErr w:type="spellStart"/>
            <w:r w:rsidRPr="00A305AD">
              <w:rPr>
                <w:rFonts w:ascii="Times New Roman" w:hAnsi="Times New Roman"/>
                <w:szCs w:val="20"/>
                <w:lang w:eastAsia="de-DE"/>
              </w:rPr>
              <w:t>P&amp;L</w:t>
            </w:r>
            <w:r w:rsidRPr="00A305AD">
              <w:rPr>
                <w:rFonts w:ascii="Times New Roman" w:hAnsi="Times New Roman"/>
                <w:szCs w:val="20"/>
                <w:vertAlign w:val="subscript"/>
                <w:lang w:eastAsia="de-DE"/>
              </w:rPr>
              <w:t>short</w:t>
            </w:r>
            <w:proofErr w:type="spellEnd"/>
            <w:r w:rsidRPr="00A305AD">
              <w:rPr>
                <w:rFonts w:ascii="Times New Roman" w:hAnsi="Times New Roman"/>
                <w:szCs w:val="20"/>
                <w:lang w:eastAsia="de-DE"/>
              </w:rPr>
              <w:t xml:space="preserve"> and </w:t>
            </w:r>
            <w:proofErr w:type="spellStart"/>
            <w:r w:rsidRPr="00A305AD">
              <w:rPr>
                <w:rFonts w:ascii="Times New Roman" w:hAnsi="Times New Roman"/>
                <w:szCs w:val="20"/>
                <w:lang w:eastAsia="de-DE"/>
              </w:rPr>
              <w:t>Adjustment</w:t>
            </w:r>
            <w:r w:rsidRPr="00A305AD">
              <w:rPr>
                <w:rFonts w:ascii="Times New Roman" w:hAnsi="Times New Roman"/>
                <w:szCs w:val="20"/>
                <w:vertAlign w:val="subscript"/>
                <w:lang w:eastAsia="de-DE"/>
              </w:rPr>
              <w:t>short</w:t>
            </w:r>
            <w:proofErr w:type="spellEnd"/>
            <w:r w:rsidRPr="00A305AD">
              <w:rPr>
                <w:rFonts w:ascii="Times New Roman" w:hAnsi="Times New Roman"/>
                <w:szCs w:val="20"/>
                <w:lang w:eastAsia="de-DE"/>
              </w:rPr>
              <w:t xml:space="preserve"> in accordance with </w:t>
            </w:r>
            <w:r w:rsidR="00CF7106" w:rsidRPr="00A305AD">
              <w:rPr>
                <w:rFonts w:ascii="Times New Roman" w:hAnsi="Times New Roman"/>
                <w:szCs w:val="20"/>
                <w:lang w:eastAsia="de-DE"/>
              </w:rPr>
              <w:t>Article</w:t>
            </w:r>
            <w:r w:rsidRPr="00A305AD">
              <w:rPr>
                <w:rFonts w:ascii="Times New Roman" w:hAnsi="Times New Roman"/>
                <w:szCs w:val="20"/>
                <w:lang w:eastAsia="de-DE"/>
              </w:rPr>
              <w:t xml:space="preserve"> 325</w:t>
            </w:r>
            <w:proofErr w:type="gramStart"/>
            <w:r w:rsidRPr="00A305AD">
              <w:rPr>
                <w:rFonts w:ascii="Times New Roman" w:hAnsi="Times New Roman"/>
                <w:szCs w:val="20"/>
                <w:lang w:eastAsia="de-DE"/>
              </w:rPr>
              <w:t>w(</w:t>
            </w:r>
            <w:proofErr w:type="gramEnd"/>
            <w:r w:rsidRPr="00A305AD">
              <w:rPr>
                <w:rFonts w:ascii="Times New Roman" w:hAnsi="Times New Roman"/>
                <w:szCs w:val="20"/>
                <w:lang w:eastAsia="de-DE"/>
              </w:rPr>
              <w:t>2) of</w:t>
            </w:r>
            <w:r w:rsidR="00F24E37" w:rsidRPr="00A305AD">
              <w:rPr>
                <w:rFonts w:ascii="Times New Roman" w:hAnsi="Times New Roman"/>
                <w:szCs w:val="20"/>
                <w:lang w:eastAsia="de-DE"/>
              </w:rPr>
              <w:t xml:space="preserve"> that</w:t>
            </w:r>
            <w:r w:rsidRPr="00A305AD">
              <w:rPr>
                <w:rFonts w:ascii="Times New Roman" w:hAnsi="Times New Roman"/>
                <w:szCs w:val="20"/>
                <w:lang w:eastAsia="de-DE"/>
              </w:rPr>
              <w:t xml:space="preserve"> Regulation.</w:t>
            </w:r>
          </w:p>
          <w:p w14:paraId="605E508C" w14:textId="77777777" w:rsidR="009D307B" w:rsidRPr="00A305AD" w:rsidRDefault="009D307B" w:rsidP="009D307B">
            <w:pPr>
              <w:spacing w:before="0" w:after="0"/>
              <w:rPr>
                <w:rFonts w:ascii="Times New Roman" w:hAnsi="Times New Roman"/>
                <w:szCs w:val="20"/>
                <w:lang w:eastAsia="de-DE"/>
              </w:rPr>
            </w:pPr>
          </w:p>
          <w:p w14:paraId="1D44E84C" w14:textId="28DCC640" w:rsidR="009D307B" w:rsidRPr="00A305AD" w:rsidRDefault="00917A70" w:rsidP="009D307B">
            <w:pPr>
              <w:spacing w:before="0" w:after="0"/>
              <w:ind w:left="33"/>
              <w:rPr>
                <w:rFonts w:ascii="Times New Roman" w:hAnsi="Times New Roman"/>
              </w:rPr>
            </w:pPr>
            <w:r w:rsidRPr="00A305AD">
              <w:rPr>
                <w:rFonts w:ascii="Times New Roman" w:hAnsi="Times New Roman"/>
                <w:szCs w:val="20"/>
                <w:lang w:eastAsia="de-DE"/>
              </w:rPr>
              <w:t>The cell shall be left blank where none of th</w:t>
            </w:r>
            <w:r w:rsidR="00FC7ED5" w:rsidRPr="00A305AD">
              <w:rPr>
                <w:rFonts w:ascii="Times New Roman" w:hAnsi="Times New Roman"/>
                <w:szCs w:val="20"/>
                <w:lang w:eastAsia="de-DE"/>
              </w:rPr>
              <w:t>ose</w:t>
            </w:r>
            <w:r w:rsidRPr="00A305AD">
              <w:rPr>
                <w:rFonts w:ascii="Times New Roman" w:hAnsi="Times New Roman"/>
                <w:szCs w:val="20"/>
                <w:lang w:eastAsia="de-DE"/>
              </w:rPr>
              <w:t xml:space="preserve"> cases applies or where the institution does not explicitly calculate or use the amount to be reported in this column </w:t>
            </w:r>
            <w:proofErr w:type="gramStart"/>
            <w:r w:rsidRPr="00A305AD">
              <w:rPr>
                <w:rFonts w:ascii="Times New Roman" w:hAnsi="Times New Roman"/>
                <w:szCs w:val="20"/>
                <w:lang w:eastAsia="de-DE"/>
              </w:rPr>
              <w:t>in order to</w:t>
            </w:r>
            <w:proofErr w:type="gramEnd"/>
            <w:r w:rsidRPr="00A305AD">
              <w:rPr>
                <w:rFonts w:ascii="Times New Roman" w:hAnsi="Times New Roman"/>
                <w:szCs w:val="20"/>
                <w:lang w:eastAsia="de-DE"/>
              </w:rPr>
              <w:t xml:space="preserve"> estimate the Gross JTD amount</w:t>
            </w:r>
            <w:r w:rsidR="009D307B" w:rsidRPr="00A305AD">
              <w:rPr>
                <w:rFonts w:ascii="Times New Roman" w:hAnsi="Times New Roman"/>
                <w:szCs w:val="20"/>
                <w:lang w:eastAsia="de-DE"/>
              </w:rPr>
              <w:t>.</w:t>
            </w:r>
          </w:p>
        </w:tc>
      </w:tr>
      <w:tr w:rsidR="00EB4B25" w:rsidRPr="00A305AD" w14:paraId="7BD48F3B" w14:textId="77777777" w:rsidTr="00CD5665">
        <w:tc>
          <w:tcPr>
            <w:tcW w:w="993" w:type="dxa"/>
            <w:shd w:val="clear" w:color="auto" w:fill="auto"/>
          </w:tcPr>
          <w:p w14:paraId="7B851F2A" w14:textId="01587EBD" w:rsidR="00EB4B25" w:rsidRPr="00A305AD" w:rsidRDefault="009D307B" w:rsidP="00CD5665">
            <w:pPr>
              <w:spacing w:before="0" w:after="0"/>
              <w:ind w:left="33"/>
              <w:rPr>
                <w:rFonts w:ascii="Times New Roman" w:hAnsi="Times New Roman"/>
              </w:rPr>
            </w:pPr>
            <w:r w:rsidRPr="00A305AD">
              <w:rPr>
                <w:rFonts w:ascii="Times New Roman" w:hAnsi="Times New Roman"/>
              </w:rPr>
              <w:t>0200</w:t>
            </w:r>
          </w:p>
        </w:tc>
        <w:tc>
          <w:tcPr>
            <w:tcW w:w="1701" w:type="dxa"/>
          </w:tcPr>
          <w:p w14:paraId="3D0994E8" w14:textId="0D5B08CA" w:rsidR="00EB4B25" w:rsidRPr="00A305AD" w:rsidRDefault="00EB4B25" w:rsidP="00CD5665">
            <w:pPr>
              <w:spacing w:before="0" w:after="0"/>
              <w:ind w:left="33"/>
              <w:jc w:val="left"/>
              <w:rPr>
                <w:rFonts w:ascii="Times New Roman" w:hAnsi="Times New Roman"/>
              </w:rPr>
            </w:pPr>
            <w:r w:rsidRPr="00A305AD">
              <w:rPr>
                <w:rFonts w:ascii="Times New Roman" w:hAnsi="Times New Roman"/>
              </w:rPr>
              <w:t xml:space="preserve">Gross JTD </w:t>
            </w:r>
            <w:proofErr w:type="spellStart"/>
            <w:r w:rsidRPr="00A305AD">
              <w:rPr>
                <w:rFonts w:ascii="Times New Roman" w:hAnsi="Times New Roman"/>
              </w:rPr>
              <w:t>amount</w:t>
            </w:r>
            <w:r w:rsidR="001D57C7" w:rsidRPr="00A305AD">
              <w:rPr>
                <w:rFonts w:ascii="Times New Roman" w:hAnsi="Times New Roman"/>
              </w:rPr>
              <w:t>W</w:t>
            </w:r>
            <w:proofErr w:type="spellEnd"/>
          </w:p>
        </w:tc>
        <w:tc>
          <w:tcPr>
            <w:tcW w:w="1842" w:type="dxa"/>
          </w:tcPr>
          <w:p w14:paraId="33A24B7E" w14:textId="29837934" w:rsidR="00EB4B25" w:rsidRPr="00A305AD" w:rsidRDefault="00CF7106" w:rsidP="00CD5665">
            <w:pPr>
              <w:spacing w:before="0" w:after="0"/>
              <w:ind w:left="33"/>
              <w:jc w:val="left"/>
              <w:rPr>
                <w:rFonts w:ascii="Times New Roman" w:hAnsi="Times New Roman"/>
              </w:rPr>
            </w:pPr>
            <w:r w:rsidRPr="00A305AD">
              <w:rPr>
                <w:rFonts w:ascii="Times New Roman" w:hAnsi="Times New Roman"/>
              </w:rPr>
              <w:t>Article</w:t>
            </w:r>
            <w:r w:rsidR="00EB4B25" w:rsidRPr="00A305AD">
              <w:rPr>
                <w:rFonts w:ascii="Times New Roman" w:hAnsi="Times New Roman"/>
              </w:rPr>
              <w:t xml:space="preserve"> 325</w:t>
            </w:r>
            <w:proofErr w:type="gramStart"/>
            <w:r w:rsidR="00EB4B25" w:rsidRPr="00A305AD">
              <w:rPr>
                <w:rFonts w:ascii="Times New Roman" w:hAnsi="Times New Roman"/>
              </w:rPr>
              <w:t>v(</w:t>
            </w:r>
            <w:proofErr w:type="gramEnd"/>
            <w:r w:rsidR="00EB4B25" w:rsidRPr="00A305AD">
              <w:rPr>
                <w:rFonts w:ascii="Times New Roman" w:hAnsi="Times New Roman"/>
              </w:rPr>
              <w:t>1)</w:t>
            </w:r>
            <w:r w:rsidR="00711C9D" w:rsidRPr="00A305AD">
              <w:rPr>
                <w:rFonts w:ascii="Times New Roman" w:hAnsi="Times New Roman"/>
              </w:rPr>
              <w:t xml:space="preserve">, point </w:t>
            </w:r>
            <w:r w:rsidR="00EB4B25" w:rsidRPr="00A305AD">
              <w:rPr>
                <w:rFonts w:ascii="Times New Roman" w:hAnsi="Times New Roman"/>
              </w:rPr>
              <w:t xml:space="preserve">(c), </w:t>
            </w:r>
            <w:r w:rsidR="002E2216" w:rsidRPr="00A305AD">
              <w:rPr>
                <w:rFonts w:ascii="Times New Roman" w:hAnsi="Times New Roman"/>
              </w:rPr>
              <w:t xml:space="preserve">Article </w:t>
            </w:r>
            <w:r w:rsidR="00EB4B25" w:rsidRPr="00A305AD">
              <w:rPr>
                <w:rFonts w:ascii="Times New Roman" w:hAnsi="Times New Roman"/>
              </w:rPr>
              <w:t>325</w:t>
            </w:r>
            <w:proofErr w:type="gramStart"/>
            <w:r w:rsidR="00EB4B25" w:rsidRPr="00A305AD">
              <w:rPr>
                <w:rFonts w:ascii="Times New Roman" w:hAnsi="Times New Roman"/>
              </w:rPr>
              <w:t>w(</w:t>
            </w:r>
            <w:proofErr w:type="gramEnd"/>
            <w:r w:rsidR="00EB4B25" w:rsidRPr="00A305AD">
              <w:rPr>
                <w:rFonts w:ascii="Times New Roman" w:hAnsi="Times New Roman"/>
              </w:rPr>
              <w:t>1), (2)</w:t>
            </w:r>
            <w:r w:rsidR="002E2216" w:rsidRPr="00A305AD">
              <w:rPr>
                <w:rFonts w:ascii="Times New Roman" w:hAnsi="Times New Roman"/>
              </w:rPr>
              <w:t xml:space="preserve"> and </w:t>
            </w:r>
            <w:r w:rsidR="00EB4B25" w:rsidRPr="00A305AD">
              <w:rPr>
                <w:rFonts w:ascii="Times New Roman" w:hAnsi="Times New Roman"/>
              </w:rPr>
              <w:t xml:space="preserve">(5), </w:t>
            </w:r>
            <w:r w:rsidR="002E2216" w:rsidRPr="00A305AD">
              <w:rPr>
                <w:rFonts w:ascii="Times New Roman" w:hAnsi="Times New Roman"/>
              </w:rPr>
              <w:t xml:space="preserve">Article </w:t>
            </w:r>
            <w:r w:rsidR="00EB4B25" w:rsidRPr="00A305AD">
              <w:rPr>
                <w:rFonts w:ascii="Times New Roman" w:hAnsi="Times New Roman"/>
              </w:rPr>
              <w:t>325</w:t>
            </w:r>
            <w:proofErr w:type="gramStart"/>
            <w:r w:rsidR="00EB4B25" w:rsidRPr="00A305AD">
              <w:rPr>
                <w:rFonts w:ascii="Times New Roman" w:hAnsi="Times New Roman"/>
              </w:rPr>
              <w:t>z(</w:t>
            </w:r>
            <w:proofErr w:type="gramEnd"/>
            <w:r w:rsidR="00EB4B25" w:rsidRPr="00A305AD">
              <w:rPr>
                <w:rFonts w:ascii="Times New Roman" w:hAnsi="Times New Roman"/>
              </w:rPr>
              <w:t xml:space="preserve">1) and </w:t>
            </w:r>
            <w:r w:rsidR="002E2216" w:rsidRPr="00A305AD">
              <w:rPr>
                <w:rFonts w:ascii="Times New Roman" w:hAnsi="Times New Roman"/>
              </w:rPr>
              <w:t xml:space="preserve">Article </w:t>
            </w:r>
            <w:r w:rsidR="00EB4B25" w:rsidRPr="00A305AD">
              <w:rPr>
                <w:rFonts w:ascii="Times New Roman" w:hAnsi="Times New Roman"/>
              </w:rPr>
              <w:t>325</w:t>
            </w:r>
            <w:proofErr w:type="gramStart"/>
            <w:r w:rsidR="00EB4B25" w:rsidRPr="00A305AD">
              <w:rPr>
                <w:rFonts w:ascii="Times New Roman" w:hAnsi="Times New Roman"/>
              </w:rPr>
              <w:t>ac(</w:t>
            </w:r>
            <w:proofErr w:type="gramEnd"/>
            <w:r w:rsidR="00EB4B25" w:rsidRPr="00A305AD">
              <w:rPr>
                <w:rFonts w:ascii="Times New Roman" w:hAnsi="Times New Roman"/>
              </w:rPr>
              <w:t xml:space="preserve">2) </w:t>
            </w:r>
            <w:r w:rsidR="00EB4B25" w:rsidRPr="00A305AD">
              <w:rPr>
                <w:rFonts w:ascii="Times New Roman" w:hAnsi="Times New Roman"/>
                <w:szCs w:val="20"/>
                <w:lang w:eastAsia="de-DE"/>
              </w:rPr>
              <w:t>of Regulation (EU) No 575/2013</w:t>
            </w:r>
          </w:p>
        </w:tc>
        <w:tc>
          <w:tcPr>
            <w:tcW w:w="9781" w:type="dxa"/>
          </w:tcPr>
          <w:p w14:paraId="7436F7FD" w14:textId="77777777" w:rsidR="00EB4B25" w:rsidRPr="00A305AD" w:rsidRDefault="00EB4B25" w:rsidP="00CD5665">
            <w:pPr>
              <w:spacing w:before="0" w:after="0"/>
              <w:ind w:left="33"/>
              <w:rPr>
                <w:rFonts w:ascii="Times New Roman" w:hAnsi="Times New Roman"/>
              </w:rPr>
            </w:pPr>
            <w:r w:rsidRPr="00A305AD">
              <w:rPr>
                <w:rFonts w:ascii="Times New Roman" w:hAnsi="Times New Roman"/>
              </w:rPr>
              <w:t>Institutions shall report the gross jump-to-default (JTD) amount for the specific exposure.</w:t>
            </w:r>
          </w:p>
        </w:tc>
      </w:tr>
    </w:tbl>
    <w:p w14:paraId="2487C10C" w14:textId="77777777" w:rsidR="00EB4B25" w:rsidRPr="00A305AD" w:rsidRDefault="00EB4B25" w:rsidP="00EB4B25">
      <w:pPr>
        <w:rPr>
          <w:rFonts w:ascii="Times New Roman" w:hAnsi="Times New Roman"/>
        </w:rPr>
      </w:pPr>
    </w:p>
    <w:p w14:paraId="02855ECB" w14:textId="23EA613B" w:rsidR="004A168D" w:rsidRPr="00A305AD" w:rsidRDefault="004A168D">
      <w:pPr>
        <w:spacing w:before="0" w:after="0"/>
        <w:jc w:val="left"/>
        <w:rPr>
          <w:rFonts w:ascii="Arial" w:eastAsia="Arial" w:hAnsi="Arial"/>
          <w:szCs w:val="20"/>
          <w:lang w:eastAsia="en-GB"/>
        </w:rPr>
      </w:pPr>
      <w:r w:rsidRPr="00A305AD">
        <w:rPr>
          <w:rFonts w:ascii="Arial" w:eastAsia="Arial" w:hAnsi="Arial"/>
          <w:szCs w:val="20"/>
          <w:lang w:eastAsia="en-GB"/>
        </w:rPr>
        <w:br w:type="page"/>
      </w:r>
    </w:p>
    <w:p w14:paraId="563BD5D9" w14:textId="3C60EBF8" w:rsidR="00EB4B25" w:rsidRPr="00A305AD" w:rsidRDefault="00EB4B25" w:rsidP="000B211D">
      <w:pPr>
        <w:pStyle w:val="Heading3"/>
      </w:pPr>
      <w:bookmarkStart w:id="53" w:name="_Toc199237759"/>
      <w:r w:rsidRPr="00A305AD">
        <w:lastRenderedPageBreak/>
        <w:t xml:space="preserve">C 120.05 – DRC. OFR COMPOSITION BY </w:t>
      </w:r>
      <w:proofErr w:type="gramStart"/>
      <w:r w:rsidRPr="00A305AD">
        <w:t>PORTFOLIO</w:t>
      </w:r>
      <w:bookmarkEnd w:id="53"/>
      <w:proofErr w:type="gramEnd"/>
    </w:p>
    <w:p w14:paraId="5087BB79" w14:textId="77777777" w:rsidR="00EB4B25" w:rsidRPr="00A305AD" w:rsidRDefault="00EB4B25" w:rsidP="00EB4B25">
      <w:pPr>
        <w:rPr>
          <w:rFonts w:ascii="Times New Roman" w:hAnsi="Times New Roman"/>
        </w:rPr>
      </w:pPr>
      <w:r w:rsidRPr="00A305AD">
        <w:rPr>
          <w:rFonts w:ascii="Times New Roman" w:hAnsi="Times New Roman"/>
        </w:rPr>
        <w:t xml:space="preserve">Instructions concerning sheets (z-axis) </w:t>
      </w:r>
    </w:p>
    <w:tbl>
      <w:tblPr>
        <w:tblW w:w="13324" w:type="dxa"/>
        <w:tblInd w:w="1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1842"/>
        <w:gridCol w:w="9781"/>
      </w:tblGrid>
      <w:tr w:rsidR="00EB4B25" w:rsidRPr="00A305AD" w14:paraId="7596F872" w14:textId="77777777" w:rsidTr="00CD5665">
        <w:tc>
          <w:tcPr>
            <w:tcW w:w="1701" w:type="dxa"/>
            <w:shd w:val="clear" w:color="auto" w:fill="D9D9D9"/>
          </w:tcPr>
          <w:p w14:paraId="02300267"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Label</w:t>
            </w:r>
          </w:p>
        </w:tc>
        <w:tc>
          <w:tcPr>
            <w:tcW w:w="1842" w:type="dxa"/>
            <w:shd w:val="clear" w:color="auto" w:fill="D9D9D9"/>
          </w:tcPr>
          <w:p w14:paraId="06D8DD0C"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Legal reference</w:t>
            </w:r>
          </w:p>
        </w:tc>
        <w:tc>
          <w:tcPr>
            <w:tcW w:w="9781" w:type="dxa"/>
            <w:shd w:val="clear" w:color="auto" w:fill="D9D9D9"/>
          </w:tcPr>
          <w:p w14:paraId="48A4CE9B"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EB4B25" w:rsidRPr="00A305AD" w14:paraId="4EB52218" w14:textId="77777777" w:rsidTr="00CD5665">
        <w:tc>
          <w:tcPr>
            <w:tcW w:w="1701" w:type="dxa"/>
            <w:shd w:val="clear" w:color="auto" w:fill="FFFFFF"/>
          </w:tcPr>
          <w:p w14:paraId="3BC630C4" w14:textId="77777777" w:rsidR="00EB4B25" w:rsidRPr="00A305AD" w:rsidRDefault="00EB4B25" w:rsidP="00CD5665">
            <w:pPr>
              <w:spacing w:before="0" w:after="0"/>
              <w:ind w:left="33"/>
              <w:rPr>
                <w:rFonts w:ascii="Times New Roman" w:hAnsi="Times New Roman"/>
                <w:bCs/>
              </w:rPr>
            </w:pPr>
            <w:r w:rsidRPr="00A305AD">
              <w:rPr>
                <w:rFonts w:ascii="Times New Roman" w:hAnsi="Times New Roman"/>
                <w:bCs/>
              </w:rPr>
              <w:t>Portfolio</w:t>
            </w:r>
          </w:p>
        </w:tc>
        <w:tc>
          <w:tcPr>
            <w:tcW w:w="1842" w:type="dxa"/>
            <w:shd w:val="clear" w:color="auto" w:fill="FFFFFF"/>
          </w:tcPr>
          <w:p w14:paraId="3D4992B7" w14:textId="120B262F"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rPr>
              <w:t xml:space="preserve"> </w:t>
            </w:r>
            <w:r w:rsidR="00996A18" w:rsidRPr="00A305AD">
              <w:rPr>
                <w:rFonts w:ascii="Times New Roman" w:hAnsi="Times New Roman"/>
                <w:bCs/>
              </w:rPr>
              <w:t>Sections 3</w:t>
            </w:r>
            <w:r w:rsidR="008D7F9F" w:rsidRPr="00A305AD">
              <w:rPr>
                <w:rFonts w:ascii="Times New Roman" w:hAnsi="Times New Roman"/>
                <w:bCs/>
              </w:rPr>
              <w:t>,</w:t>
            </w:r>
            <w:r w:rsidR="00996A18" w:rsidRPr="00A305AD">
              <w:rPr>
                <w:rFonts w:ascii="Times New Roman" w:hAnsi="Times New Roman"/>
                <w:bCs/>
              </w:rPr>
              <w:t xml:space="preserve"> </w:t>
            </w:r>
            <w:r w:rsidR="008D7F9F" w:rsidRPr="00A305AD">
              <w:rPr>
                <w:rFonts w:ascii="Times New Roman" w:hAnsi="Times New Roman"/>
                <w:bCs/>
              </w:rPr>
              <w:t xml:space="preserve">4 </w:t>
            </w:r>
            <w:r w:rsidR="00996A18" w:rsidRPr="00A305AD">
              <w:rPr>
                <w:rFonts w:ascii="Times New Roman" w:hAnsi="Times New Roman"/>
                <w:bCs/>
              </w:rPr>
              <w:t xml:space="preserve">and </w:t>
            </w:r>
            <w:r w:rsidR="008D7F9F" w:rsidRPr="00A305AD">
              <w:rPr>
                <w:rFonts w:ascii="Times New Roman" w:hAnsi="Times New Roman"/>
                <w:bCs/>
              </w:rPr>
              <w:t>5</w:t>
            </w:r>
            <w:r w:rsidR="00FC7ED5" w:rsidRPr="00A305AD">
              <w:rPr>
                <w:rFonts w:ascii="Times New Roman" w:hAnsi="Times New Roman"/>
                <w:bCs/>
              </w:rPr>
              <w:t xml:space="preserve"> of Annex V</w:t>
            </w:r>
          </w:p>
        </w:tc>
        <w:tc>
          <w:tcPr>
            <w:tcW w:w="9781" w:type="dxa"/>
            <w:shd w:val="clear" w:color="auto" w:fill="FFFFFF"/>
          </w:tcPr>
          <w:p w14:paraId="4A8E4335" w14:textId="623349DA" w:rsidR="00EB4B25" w:rsidRPr="00A305AD" w:rsidRDefault="00EB4B25" w:rsidP="00CD5665">
            <w:pPr>
              <w:spacing w:before="0" w:after="0"/>
              <w:ind w:left="34"/>
              <w:jc w:val="left"/>
              <w:rPr>
                <w:rFonts w:ascii="Times New Roman" w:hAnsi="Times New Roman"/>
                <w:bCs/>
                <w:szCs w:val="20"/>
                <w:lang w:eastAsia="de-DE"/>
              </w:rPr>
            </w:pPr>
            <w:r w:rsidRPr="00A305AD">
              <w:rPr>
                <w:rFonts w:ascii="Times New Roman" w:hAnsi="Times New Roman"/>
                <w:szCs w:val="20"/>
                <w:lang w:eastAsia="de-DE"/>
              </w:rPr>
              <w:t>The number of the portfolio taken from Annex V shall be reported.</w:t>
            </w:r>
          </w:p>
        </w:tc>
      </w:tr>
    </w:tbl>
    <w:p w14:paraId="15E9C465" w14:textId="77777777" w:rsidR="00EB4B25" w:rsidRPr="00A305AD" w:rsidRDefault="00EB4B25" w:rsidP="00EB4B25">
      <w:pPr>
        <w:rPr>
          <w:rFonts w:ascii="Times New Roman" w:eastAsia="Arial" w:hAnsi="Times New Roman"/>
          <w:bCs/>
          <w:szCs w:val="20"/>
          <w:lang w:eastAsia="de-DE"/>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EB4B25" w:rsidRPr="00A305AD" w14:paraId="5DAEDC96" w14:textId="77777777" w:rsidTr="00CD5665">
        <w:tc>
          <w:tcPr>
            <w:tcW w:w="993" w:type="dxa"/>
            <w:shd w:val="clear" w:color="auto" w:fill="D9D9D9"/>
          </w:tcPr>
          <w:p w14:paraId="442009B8"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01" w:type="dxa"/>
            <w:shd w:val="clear" w:color="auto" w:fill="D9D9D9"/>
          </w:tcPr>
          <w:p w14:paraId="1C21A612" w14:textId="77777777"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51ECCC4A" w14:textId="77777777"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0466253A" w14:textId="77777777" w:rsidR="00EB4B25" w:rsidRPr="00A305AD" w:rsidRDefault="00EB4B25"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EB4B25" w:rsidRPr="00A305AD" w14:paraId="6800CEB9"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18516161" w14:textId="77777777"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0010</w:t>
            </w:r>
          </w:p>
        </w:tc>
        <w:tc>
          <w:tcPr>
            <w:tcW w:w="1701" w:type="dxa"/>
            <w:tcBorders>
              <w:top w:val="single" w:sz="4" w:space="0" w:color="auto"/>
              <w:left w:val="single" w:sz="4" w:space="0" w:color="auto"/>
              <w:bottom w:val="single" w:sz="4" w:space="0" w:color="auto"/>
              <w:right w:val="single" w:sz="4" w:space="0" w:color="auto"/>
            </w:tcBorders>
          </w:tcPr>
          <w:p w14:paraId="05117586" w14:textId="77777777"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Risk class</w:t>
            </w:r>
          </w:p>
        </w:tc>
        <w:tc>
          <w:tcPr>
            <w:tcW w:w="1842" w:type="dxa"/>
            <w:tcBorders>
              <w:top w:val="single" w:sz="4" w:space="0" w:color="auto"/>
              <w:left w:val="single" w:sz="4" w:space="0" w:color="auto"/>
              <w:bottom w:val="single" w:sz="4" w:space="0" w:color="auto"/>
              <w:right w:val="single" w:sz="4" w:space="0" w:color="auto"/>
            </w:tcBorders>
          </w:tcPr>
          <w:p w14:paraId="09D63A66" w14:textId="5BBB852D" w:rsidR="00EB4B25" w:rsidRPr="00A305AD" w:rsidRDefault="00EB4B25" w:rsidP="00CD5665">
            <w:pPr>
              <w:spacing w:before="0" w:after="0"/>
              <w:ind w:left="33"/>
              <w:rPr>
                <w:rFonts w:ascii="Times New Roman" w:hAnsi="Times New Roman"/>
                <w:szCs w:val="20"/>
                <w:lang w:eastAsia="de-DE"/>
              </w:rPr>
            </w:pPr>
            <w:proofErr w:type="gramStart"/>
            <w:r w:rsidRPr="00A305AD">
              <w:rPr>
                <w:rFonts w:ascii="Times New Roman" w:hAnsi="Times New Roman"/>
                <w:szCs w:val="20"/>
                <w:lang w:eastAsia="de-DE"/>
              </w:rPr>
              <w:t>Article  325v(</w:t>
            </w:r>
            <w:proofErr w:type="gramEnd"/>
            <w:r w:rsidRPr="00A305AD">
              <w:rPr>
                <w:rFonts w:ascii="Times New Roman" w:hAnsi="Times New Roman"/>
                <w:szCs w:val="20"/>
                <w:lang w:eastAsia="de-DE"/>
              </w:rPr>
              <w:t>2) of Regulation (EU) No 575/2013</w:t>
            </w:r>
          </w:p>
        </w:tc>
        <w:tc>
          <w:tcPr>
            <w:tcW w:w="9781" w:type="dxa"/>
            <w:tcBorders>
              <w:top w:val="single" w:sz="4" w:space="0" w:color="auto"/>
              <w:left w:val="single" w:sz="4" w:space="0" w:color="auto"/>
              <w:bottom w:val="single" w:sz="4" w:space="0" w:color="auto"/>
              <w:right w:val="single" w:sz="4" w:space="0" w:color="auto"/>
            </w:tcBorders>
          </w:tcPr>
          <w:p w14:paraId="7A8B0EAD" w14:textId="77777777" w:rsidR="00EB4B25" w:rsidRPr="00A305AD" w:rsidRDefault="00EB4B25" w:rsidP="00CD5665">
            <w:pPr>
              <w:spacing w:before="0" w:after="0"/>
              <w:ind w:left="34"/>
              <w:jc w:val="left"/>
              <w:rPr>
                <w:rFonts w:ascii="Times New Roman" w:hAnsi="Times New Roman"/>
                <w:szCs w:val="20"/>
                <w:lang w:eastAsia="de-DE"/>
              </w:rPr>
            </w:pPr>
            <w:r w:rsidRPr="00A305AD">
              <w:rPr>
                <w:rFonts w:ascii="Times New Roman" w:hAnsi="Times New Roman"/>
                <w:szCs w:val="20"/>
                <w:lang w:eastAsia="de-DE"/>
              </w:rPr>
              <w:t>The risk class for which default risk requirement are reported in columns 0030 and 0040 shall be reported. The answer shall be one of the following instrument types:</w:t>
            </w:r>
          </w:p>
          <w:p w14:paraId="43BF08D2" w14:textId="77777777" w:rsidR="00EB4B25" w:rsidRPr="00A305AD" w:rsidRDefault="00EB4B25" w:rsidP="00CD5665">
            <w:pPr>
              <w:spacing w:before="0" w:after="0"/>
              <w:ind w:left="34"/>
              <w:jc w:val="left"/>
              <w:rPr>
                <w:rFonts w:ascii="Times New Roman" w:hAnsi="Times New Roman"/>
                <w:szCs w:val="20"/>
                <w:lang w:eastAsia="de-DE"/>
              </w:rPr>
            </w:pPr>
          </w:p>
          <w:p w14:paraId="12C23171" w14:textId="18B6E244" w:rsidR="00EB4B25" w:rsidRPr="00A305AD" w:rsidRDefault="00EB4B25" w:rsidP="00F7756E">
            <w:pPr>
              <w:numPr>
                <w:ilvl w:val="0"/>
                <w:numId w:val="50"/>
              </w:numPr>
              <w:spacing w:before="0" w:after="0"/>
              <w:rPr>
                <w:rFonts w:ascii="Times New Roman" w:hAnsi="Times New Roman"/>
                <w:szCs w:val="20"/>
                <w:lang w:eastAsia="de-DE"/>
              </w:rPr>
            </w:pPr>
            <w:r w:rsidRPr="00A305AD">
              <w:rPr>
                <w:rFonts w:ascii="Times New Roman" w:hAnsi="Times New Roman"/>
                <w:szCs w:val="20"/>
                <w:lang w:eastAsia="de-DE"/>
              </w:rPr>
              <w:t>‘</w:t>
            </w:r>
            <w:proofErr w:type="gramStart"/>
            <w:r w:rsidR="00FC7ED5" w:rsidRPr="00A305AD">
              <w:rPr>
                <w:rFonts w:ascii="Times New Roman" w:hAnsi="Times New Roman"/>
                <w:szCs w:val="20"/>
                <w:lang w:eastAsia="de-DE"/>
              </w:rPr>
              <w:t>i</w:t>
            </w:r>
            <w:r w:rsidR="00BB6A31" w:rsidRPr="00A305AD">
              <w:rPr>
                <w:rFonts w:ascii="Times New Roman" w:hAnsi="Times New Roman"/>
                <w:szCs w:val="20"/>
                <w:lang w:eastAsia="de-DE"/>
              </w:rPr>
              <w:t>nstruments</w:t>
            </w:r>
            <w:proofErr w:type="gramEnd"/>
            <w:r w:rsidR="00BB6A31" w:rsidRPr="00A305AD">
              <w:rPr>
                <w:rFonts w:ascii="Times New Roman" w:hAnsi="Times New Roman"/>
                <w:szCs w:val="20"/>
                <w:lang w:eastAsia="de-DE"/>
              </w:rPr>
              <w:t xml:space="preserve"> other than securitisation </w:t>
            </w:r>
            <w:proofErr w:type="gramStart"/>
            <w:r w:rsidR="00BB6A31" w:rsidRPr="00A305AD">
              <w:rPr>
                <w:rFonts w:ascii="Times New Roman" w:hAnsi="Times New Roman"/>
                <w:szCs w:val="20"/>
                <w:lang w:eastAsia="de-DE"/>
              </w:rPr>
              <w:t>positions</w:t>
            </w:r>
            <w:r w:rsidRPr="00A305AD">
              <w:rPr>
                <w:rFonts w:ascii="Times New Roman" w:hAnsi="Times New Roman"/>
                <w:szCs w:val="20"/>
                <w:lang w:eastAsia="de-DE"/>
              </w:rPr>
              <w:t>’;</w:t>
            </w:r>
            <w:proofErr w:type="gramEnd"/>
          </w:p>
          <w:p w14:paraId="3EEF64AA" w14:textId="6CC30062" w:rsidR="00EB4B25" w:rsidRPr="00A305AD" w:rsidRDefault="00EB4B25" w:rsidP="00F7756E">
            <w:pPr>
              <w:numPr>
                <w:ilvl w:val="0"/>
                <w:numId w:val="50"/>
              </w:numPr>
              <w:spacing w:before="0" w:after="0"/>
              <w:rPr>
                <w:rFonts w:ascii="Times New Roman" w:hAnsi="Times New Roman"/>
                <w:szCs w:val="20"/>
                <w:lang w:eastAsia="de-DE"/>
              </w:rPr>
            </w:pPr>
            <w:r w:rsidRPr="00A305AD">
              <w:rPr>
                <w:rFonts w:ascii="Times New Roman" w:hAnsi="Times New Roman"/>
                <w:szCs w:val="20"/>
                <w:lang w:eastAsia="de-DE"/>
              </w:rPr>
              <w:t>‘</w:t>
            </w:r>
            <w:hyperlink r:id="rId32" w:anchor="1-61" w:history="1">
              <w:r w:rsidRPr="00A305AD">
                <w:rPr>
                  <w:rFonts w:ascii="Times New Roman" w:hAnsi="Times New Roman"/>
                  <w:szCs w:val="20"/>
                  <w:lang w:eastAsia="de-DE"/>
                </w:rPr>
                <w:t>securitisation</w:t>
              </w:r>
              <w:r w:rsidR="00BB6A31" w:rsidRPr="00A305AD">
                <w:rPr>
                  <w:rFonts w:ascii="Times New Roman" w:hAnsi="Times New Roman"/>
                  <w:szCs w:val="20"/>
                  <w:lang w:eastAsia="de-DE"/>
                </w:rPr>
                <w:t xml:space="preserve"> position</w:t>
              </w:r>
              <w:r w:rsidRPr="00A305AD">
                <w:rPr>
                  <w:rFonts w:ascii="Times New Roman" w:hAnsi="Times New Roman"/>
                  <w:szCs w:val="20"/>
                  <w:lang w:eastAsia="de-DE"/>
                </w:rPr>
                <w:t>s</w:t>
              </w:r>
            </w:hyperlink>
            <w:r w:rsidRPr="00A305AD">
              <w:rPr>
                <w:rFonts w:ascii="Times New Roman" w:hAnsi="Times New Roman"/>
                <w:szCs w:val="20"/>
                <w:lang w:eastAsia="de-DE"/>
              </w:rPr>
              <w:t> that are not included in the ACTP</w:t>
            </w:r>
            <w:proofErr w:type="gramStart"/>
            <w:r w:rsidRPr="00A305AD">
              <w:rPr>
                <w:rFonts w:ascii="Times New Roman" w:hAnsi="Times New Roman"/>
                <w:szCs w:val="20"/>
                <w:lang w:eastAsia="de-DE"/>
              </w:rPr>
              <w:t>’;</w:t>
            </w:r>
            <w:proofErr w:type="gramEnd"/>
          </w:p>
          <w:p w14:paraId="00F59279" w14:textId="0DAF98D7" w:rsidR="00EB4B25" w:rsidRPr="00A305AD" w:rsidRDefault="00EB4B25" w:rsidP="00F7756E">
            <w:pPr>
              <w:numPr>
                <w:ilvl w:val="0"/>
                <w:numId w:val="50"/>
              </w:numPr>
              <w:spacing w:before="0" w:after="0"/>
              <w:rPr>
                <w:rFonts w:ascii="Times New Roman" w:hAnsi="Times New Roman"/>
                <w:szCs w:val="20"/>
                <w:lang w:eastAsia="de-DE"/>
              </w:rPr>
            </w:pPr>
            <w:r w:rsidRPr="00A305AD">
              <w:rPr>
                <w:rFonts w:ascii="Times New Roman" w:hAnsi="Times New Roman"/>
                <w:szCs w:val="20"/>
                <w:lang w:eastAsia="de-DE"/>
              </w:rPr>
              <w:t>‘</w:t>
            </w:r>
            <w:hyperlink r:id="rId33" w:anchor="1-61" w:history="1">
              <w:r w:rsidRPr="00A305AD">
                <w:rPr>
                  <w:rFonts w:ascii="Times New Roman" w:hAnsi="Times New Roman"/>
                  <w:szCs w:val="20"/>
                  <w:lang w:eastAsia="de-DE"/>
                </w:rPr>
                <w:t>securitisation</w:t>
              </w:r>
              <w:r w:rsidR="00BB6A31" w:rsidRPr="00A305AD">
                <w:rPr>
                  <w:rFonts w:ascii="Times New Roman" w:hAnsi="Times New Roman"/>
                  <w:szCs w:val="20"/>
                  <w:lang w:eastAsia="de-DE"/>
                </w:rPr>
                <w:t xml:space="preserve"> position</w:t>
              </w:r>
              <w:r w:rsidRPr="00A305AD">
                <w:rPr>
                  <w:rFonts w:ascii="Times New Roman" w:hAnsi="Times New Roman"/>
                  <w:szCs w:val="20"/>
                  <w:lang w:eastAsia="de-DE"/>
                </w:rPr>
                <w:t>s</w:t>
              </w:r>
            </w:hyperlink>
            <w:r w:rsidRPr="00A305AD">
              <w:rPr>
                <w:rFonts w:ascii="Times New Roman" w:hAnsi="Times New Roman"/>
                <w:szCs w:val="20"/>
                <w:lang w:eastAsia="de-DE"/>
              </w:rPr>
              <w:t> that are included in the ACTP’.</w:t>
            </w:r>
          </w:p>
        </w:tc>
      </w:tr>
      <w:tr w:rsidR="00EB4B25" w:rsidRPr="00A305AD" w14:paraId="2CB0177D"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020773D7" w14:textId="77777777"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0020</w:t>
            </w:r>
          </w:p>
        </w:tc>
        <w:tc>
          <w:tcPr>
            <w:tcW w:w="1701" w:type="dxa"/>
            <w:tcBorders>
              <w:top w:val="single" w:sz="4" w:space="0" w:color="auto"/>
              <w:left w:val="single" w:sz="4" w:space="0" w:color="auto"/>
              <w:bottom w:val="single" w:sz="4" w:space="0" w:color="auto"/>
              <w:right w:val="single" w:sz="4" w:space="0" w:color="auto"/>
            </w:tcBorders>
          </w:tcPr>
          <w:p w14:paraId="72F3BBDF" w14:textId="573EE070"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Bucket</w:t>
            </w:r>
            <w:r w:rsidR="00B728EE" w:rsidRPr="00A305AD">
              <w:rPr>
                <w:rFonts w:ascii="Times New Roman" w:hAnsi="Times New Roman"/>
                <w:szCs w:val="20"/>
                <w:lang w:eastAsia="de-DE"/>
              </w:rPr>
              <w:t>1</w:t>
            </w:r>
          </w:p>
        </w:tc>
        <w:tc>
          <w:tcPr>
            <w:tcW w:w="1842" w:type="dxa"/>
            <w:tcBorders>
              <w:top w:val="single" w:sz="4" w:space="0" w:color="auto"/>
              <w:left w:val="single" w:sz="4" w:space="0" w:color="auto"/>
              <w:bottom w:val="single" w:sz="4" w:space="0" w:color="auto"/>
              <w:right w:val="single" w:sz="4" w:space="0" w:color="auto"/>
            </w:tcBorders>
          </w:tcPr>
          <w:p w14:paraId="0B7B3FC5" w14:textId="1BC5468F" w:rsidR="00EB4B25" w:rsidRPr="00A305AD" w:rsidRDefault="00EB4B25" w:rsidP="00CD5665">
            <w:pPr>
              <w:spacing w:before="0" w:after="0"/>
              <w:ind w:left="33"/>
              <w:rPr>
                <w:rFonts w:ascii="Times New Roman" w:hAnsi="Times New Roman"/>
                <w:szCs w:val="20"/>
                <w:lang w:eastAsia="de-DE"/>
              </w:rPr>
            </w:pPr>
            <w:r w:rsidRPr="00A305AD">
              <w:rPr>
                <w:rFonts w:ascii="Times New Roman" w:hAnsi="Times New Roman"/>
                <w:szCs w:val="20"/>
                <w:lang w:eastAsia="de-DE"/>
              </w:rPr>
              <w:t>Article 325</w:t>
            </w:r>
            <w:proofErr w:type="gramStart"/>
            <w:r w:rsidRPr="00A305AD">
              <w:rPr>
                <w:rFonts w:ascii="Times New Roman" w:hAnsi="Times New Roman"/>
                <w:szCs w:val="20"/>
                <w:lang w:eastAsia="de-DE"/>
              </w:rPr>
              <w:t>y(</w:t>
            </w:r>
            <w:proofErr w:type="gramEnd"/>
            <w:r w:rsidRPr="00A305AD">
              <w:rPr>
                <w:rFonts w:ascii="Times New Roman" w:hAnsi="Times New Roman"/>
                <w:szCs w:val="20"/>
                <w:lang w:eastAsia="de-DE"/>
              </w:rPr>
              <w:t xml:space="preserve">3), </w:t>
            </w:r>
            <w:r w:rsidR="000B0B83" w:rsidRPr="00A305AD">
              <w:rPr>
                <w:rFonts w:ascii="Times New Roman" w:hAnsi="Times New Roman"/>
                <w:szCs w:val="20"/>
                <w:lang w:eastAsia="de-DE"/>
              </w:rPr>
              <w:t xml:space="preserve">Article </w:t>
            </w:r>
            <w:r w:rsidRPr="00A305AD">
              <w:rPr>
                <w:rFonts w:ascii="Times New Roman" w:hAnsi="Times New Roman"/>
                <w:szCs w:val="20"/>
                <w:lang w:eastAsia="de-DE"/>
              </w:rPr>
              <w:t>325</w:t>
            </w:r>
            <w:proofErr w:type="gramStart"/>
            <w:r w:rsidRPr="00A305AD">
              <w:rPr>
                <w:rFonts w:ascii="Times New Roman" w:hAnsi="Times New Roman"/>
                <w:szCs w:val="20"/>
                <w:lang w:eastAsia="de-DE"/>
              </w:rPr>
              <w:t>aa(</w:t>
            </w:r>
            <w:proofErr w:type="gramEnd"/>
            <w:r w:rsidRPr="00A305AD">
              <w:rPr>
                <w:rFonts w:ascii="Times New Roman" w:hAnsi="Times New Roman"/>
                <w:szCs w:val="20"/>
                <w:lang w:eastAsia="de-DE"/>
              </w:rPr>
              <w:t xml:space="preserve">4) and </w:t>
            </w:r>
            <w:r w:rsidR="000B0B83" w:rsidRPr="00A305AD">
              <w:rPr>
                <w:rFonts w:ascii="Times New Roman" w:hAnsi="Times New Roman"/>
                <w:szCs w:val="20"/>
                <w:lang w:eastAsia="de-DE"/>
              </w:rPr>
              <w:t xml:space="preserve">Article </w:t>
            </w:r>
            <w:r w:rsidRPr="00A305AD">
              <w:rPr>
                <w:rFonts w:ascii="Times New Roman" w:hAnsi="Times New Roman"/>
                <w:szCs w:val="20"/>
                <w:lang w:eastAsia="de-DE"/>
              </w:rPr>
              <w:t>325</w:t>
            </w:r>
            <w:proofErr w:type="gramStart"/>
            <w:r w:rsidRPr="00A305AD">
              <w:rPr>
                <w:rFonts w:ascii="Times New Roman" w:hAnsi="Times New Roman"/>
                <w:szCs w:val="20"/>
                <w:lang w:eastAsia="de-DE"/>
              </w:rPr>
              <w:t>ad(</w:t>
            </w:r>
            <w:proofErr w:type="gramEnd"/>
            <w:r w:rsidRPr="00A305AD">
              <w:rPr>
                <w:rFonts w:ascii="Times New Roman" w:hAnsi="Times New Roman"/>
                <w:szCs w:val="20"/>
                <w:lang w:eastAsia="de-DE"/>
              </w:rPr>
              <w:t>2) of Regulation (EU) No 575/2013</w:t>
            </w:r>
          </w:p>
        </w:tc>
        <w:tc>
          <w:tcPr>
            <w:tcW w:w="9781" w:type="dxa"/>
            <w:tcBorders>
              <w:top w:val="single" w:sz="4" w:space="0" w:color="auto"/>
              <w:left w:val="single" w:sz="4" w:space="0" w:color="auto"/>
              <w:bottom w:val="single" w:sz="4" w:space="0" w:color="auto"/>
              <w:right w:val="single" w:sz="4" w:space="0" w:color="auto"/>
            </w:tcBorders>
          </w:tcPr>
          <w:p w14:paraId="124A2663" w14:textId="77777777" w:rsidR="00EB4B25" w:rsidRPr="00A305AD" w:rsidRDefault="00EB4B25" w:rsidP="00CD5665">
            <w:pPr>
              <w:spacing w:before="0" w:after="0"/>
              <w:rPr>
                <w:rFonts w:ascii="Times New Roman" w:hAnsi="Times New Roman"/>
                <w:szCs w:val="20"/>
                <w:lang w:eastAsia="de-DE"/>
              </w:rPr>
            </w:pPr>
            <w:r w:rsidRPr="00A305AD">
              <w:rPr>
                <w:rFonts w:ascii="Times New Roman" w:hAnsi="Times New Roman"/>
                <w:szCs w:val="20"/>
                <w:lang w:eastAsia="de-DE"/>
              </w:rPr>
              <w:t xml:space="preserve">The bucket shall be reported. </w:t>
            </w:r>
          </w:p>
          <w:p w14:paraId="41AF51D2" w14:textId="77777777" w:rsidR="00EB4B25" w:rsidRPr="00A305AD" w:rsidRDefault="00EB4B25" w:rsidP="00CD5665">
            <w:pPr>
              <w:spacing w:before="0" w:after="0"/>
              <w:rPr>
                <w:rFonts w:ascii="Times New Roman" w:hAnsi="Times New Roman"/>
                <w:szCs w:val="20"/>
                <w:lang w:eastAsia="de-DE"/>
              </w:rPr>
            </w:pPr>
          </w:p>
          <w:p w14:paraId="7DE2C56B" w14:textId="7CA558F9" w:rsidR="00EB4B25" w:rsidRPr="00A305AD" w:rsidRDefault="00EB4B25" w:rsidP="00CD5665">
            <w:pPr>
              <w:spacing w:before="0" w:after="0"/>
              <w:rPr>
                <w:rFonts w:ascii="Times New Roman" w:hAnsi="Times New Roman"/>
                <w:szCs w:val="20"/>
                <w:lang w:eastAsia="de-DE"/>
              </w:rPr>
            </w:pPr>
            <w:r w:rsidRPr="00A305AD">
              <w:rPr>
                <w:rFonts w:ascii="Times New Roman" w:hAnsi="Times New Roman"/>
                <w:szCs w:val="20"/>
                <w:lang w:eastAsia="de-DE"/>
              </w:rPr>
              <w:t>Where the risk class reported in column 0010 corresponds to ‘</w:t>
            </w:r>
            <w:r w:rsidR="00BB6A31" w:rsidRPr="00A305AD">
              <w:rPr>
                <w:rFonts w:ascii="Times New Roman" w:hAnsi="Times New Roman"/>
                <w:szCs w:val="20"/>
                <w:lang w:eastAsia="de-DE"/>
              </w:rPr>
              <w:t>Instruments other than securitisation positions</w:t>
            </w:r>
            <w:r w:rsidRPr="00A305AD">
              <w:rPr>
                <w:rFonts w:ascii="Times New Roman" w:hAnsi="Times New Roman"/>
                <w:szCs w:val="20"/>
                <w:lang w:eastAsia="de-DE"/>
              </w:rPr>
              <w:t>’, the answer shall be one of the following:</w:t>
            </w:r>
          </w:p>
          <w:p w14:paraId="7FBC9BCB"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w:t>
            </w:r>
            <w:proofErr w:type="gramStart"/>
            <w:r w:rsidRPr="00A305AD">
              <w:rPr>
                <w:rFonts w:ascii="Times New Roman" w:hAnsi="Times New Roman"/>
                <w:szCs w:val="20"/>
                <w:lang w:eastAsia="de-DE"/>
              </w:rPr>
              <w:t>corporates’;</w:t>
            </w:r>
            <w:proofErr w:type="gramEnd"/>
          </w:p>
          <w:p w14:paraId="01B1B9C1"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w:t>
            </w:r>
            <w:proofErr w:type="gramStart"/>
            <w:r w:rsidRPr="00A305AD">
              <w:rPr>
                <w:rFonts w:ascii="Times New Roman" w:hAnsi="Times New Roman"/>
                <w:szCs w:val="20"/>
                <w:lang w:eastAsia="de-DE"/>
              </w:rPr>
              <w:t>sovereigns’;</w:t>
            </w:r>
            <w:proofErr w:type="gramEnd"/>
          </w:p>
          <w:p w14:paraId="1A2FD019"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w:t>
            </w:r>
            <w:proofErr w:type="gramStart"/>
            <w:r w:rsidRPr="00A305AD">
              <w:rPr>
                <w:rFonts w:ascii="Times New Roman" w:hAnsi="Times New Roman"/>
                <w:szCs w:val="20"/>
                <w:lang w:eastAsia="de-DE"/>
              </w:rPr>
              <w:t>local</w:t>
            </w:r>
            <w:proofErr w:type="gramEnd"/>
            <w:r w:rsidRPr="00A305AD">
              <w:rPr>
                <w:rFonts w:ascii="Times New Roman" w:hAnsi="Times New Roman"/>
                <w:szCs w:val="20"/>
                <w:lang w:eastAsia="de-DE"/>
              </w:rPr>
              <w:t xml:space="preserve"> </w:t>
            </w:r>
            <w:proofErr w:type="gramStart"/>
            <w:r w:rsidRPr="00A305AD">
              <w:rPr>
                <w:rFonts w:ascii="Times New Roman" w:hAnsi="Times New Roman"/>
                <w:szCs w:val="20"/>
                <w:lang w:eastAsia="de-DE"/>
              </w:rPr>
              <w:t>governments/municipalities’</w:t>
            </w:r>
            <w:proofErr w:type="gramEnd"/>
            <w:r w:rsidRPr="00A305AD">
              <w:rPr>
                <w:rFonts w:ascii="Times New Roman" w:hAnsi="Times New Roman"/>
                <w:szCs w:val="20"/>
                <w:lang w:eastAsia="de-DE"/>
              </w:rPr>
              <w:t>.</w:t>
            </w:r>
          </w:p>
          <w:p w14:paraId="374EFE4A" w14:textId="77777777" w:rsidR="00EB4B25" w:rsidRPr="00A305AD" w:rsidRDefault="00EB4B25" w:rsidP="00CD5665">
            <w:pPr>
              <w:spacing w:before="0" w:after="0"/>
              <w:ind w:left="394"/>
              <w:rPr>
                <w:rFonts w:ascii="Times New Roman" w:hAnsi="Times New Roman"/>
                <w:szCs w:val="20"/>
                <w:lang w:eastAsia="de-DE"/>
              </w:rPr>
            </w:pPr>
          </w:p>
          <w:p w14:paraId="6C7E37FE" w14:textId="086D2DBF" w:rsidR="00EB4B25" w:rsidRPr="00A305AD" w:rsidRDefault="00EB4B25" w:rsidP="00CD5665">
            <w:pPr>
              <w:spacing w:before="0" w:after="0"/>
              <w:rPr>
                <w:rFonts w:ascii="Times New Roman" w:hAnsi="Times New Roman"/>
                <w:szCs w:val="20"/>
                <w:lang w:eastAsia="de-DE"/>
              </w:rPr>
            </w:pPr>
            <w:r w:rsidRPr="00A305AD">
              <w:rPr>
                <w:rFonts w:ascii="Times New Roman" w:hAnsi="Times New Roman"/>
                <w:szCs w:val="20"/>
                <w:lang w:eastAsia="de-DE"/>
              </w:rPr>
              <w:t>Where instead the risk class reported in column 0010 corresponds to ‘</w:t>
            </w:r>
            <w:hyperlink r:id="rId34" w:anchor="1-61" w:history="1">
              <w:r w:rsidRPr="00A305AD">
                <w:rPr>
                  <w:rFonts w:ascii="Times New Roman" w:hAnsi="Times New Roman"/>
                  <w:szCs w:val="20"/>
                  <w:lang w:eastAsia="de-DE"/>
                </w:rPr>
                <w:t>securitisation</w:t>
              </w:r>
              <w:r w:rsidR="00BB6A31" w:rsidRPr="00A305AD">
                <w:rPr>
                  <w:rFonts w:ascii="Times New Roman" w:hAnsi="Times New Roman"/>
                  <w:szCs w:val="20"/>
                  <w:lang w:eastAsia="de-DE"/>
                </w:rPr>
                <w:t xml:space="preserve"> position</w:t>
              </w:r>
              <w:r w:rsidRPr="00A305AD">
                <w:rPr>
                  <w:rFonts w:ascii="Times New Roman" w:hAnsi="Times New Roman"/>
                  <w:szCs w:val="20"/>
                  <w:lang w:eastAsia="de-DE"/>
                </w:rPr>
                <w:t>s</w:t>
              </w:r>
            </w:hyperlink>
            <w:r w:rsidRPr="00A305AD">
              <w:rPr>
                <w:rFonts w:ascii="Times New Roman" w:hAnsi="Times New Roman"/>
                <w:szCs w:val="20"/>
                <w:lang w:eastAsia="de-DE"/>
              </w:rPr>
              <w:t> that are not included in the ACTP’, the answer shall be one of the following:</w:t>
            </w:r>
          </w:p>
          <w:tbl>
            <w:tblPr>
              <w:tblW w:w="6723" w:type="dxa"/>
              <w:tblLayout w:type="fixed"/>
              <w:tblCellMar>
                <w:left w:w="70" w:type="dxa"/>
                <w:right w:w="70" w:type="dxa"/>
              </w:tblCellMar>
              <w:tblLook w:val="04A0" w:firstRow="1" w:lastRow="0" w:firstColumn="1" w:lastColumn="0" w:noHBand="0" w:noVBand="1"/>
            </w:tblPr>
            <w:tblGrid>
              <w:gridCol w:w="6723"/>
            </w:tblGrid>
            <w:tr w:rsidR="00EB4B25" w:rsidRPr="00A305AD" w14:paraId="77082157" w14:textId="77777777" w:rsidTr="00CD5665">
              <w:trPr>
                <w:trHeight w:val="264"/>
              </w:trPr>
              <w:tc>
                <w:tcPr>
                  <w:tcW w:w="6723" w:type="dxa"/>
                  <w:tcBorders>
                    <w:top w:val="nil"/>
                    <w:left w:val="nil"/>
                    <w:bottom w:val="nil"/>
                    <w:right w:val="nil"/>
                  </w:tcBorders>
                  <w:shd w:val="clear" w:color="auto" w:fill="auto"/>
                  <w:noWrap/>
                  <w:vAlign w:val="bottom"/>
                  <w:hideMark/>
                </w:tcPr>
                <w:p w14:paraId="413706AE"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‘ABCP - Asia’;</w:t>
                  </w:r>
                </w:p>
              </w:tc>
            </w:tr>
            <w:tr w:rsidR="00EB4B25" w:rsidRPr="00A305AD" w14:paraId="65F8220B" w14:textId="77777777" w:rsidTr="00CD5665">
              <w:trPr>
                <w:trHeight w:val="264"/>
              </w:trPr>
              <w:tc>
                <w:tcPr>
                  <w:tcW w:w="6723" w:type="dxa"/>
                  <w:tcBorders>
                    <w:top w:val="nil"/>
                    <w:left w:val="nil"/>
                    <w:bottom w:val="nil"/>
                    <w:right w:val="nil"/>
                  </w:tcBorders>
                  <w:shd w:val="clear" w:color="auto" w:fill="auto"/>
                  <w:noWrap/>
                  <w:vAlign w:val="bottom"/>
                  <w:hideMark/>
                </w:tcPr>
                <w:p w14:paraId="0DF40889"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‘ABCP - Europe’;</w:t>
                  </w:r>
                </w:p>
              </w:tc>
            </w:tr>
            <w:tr w:rsidR="00EB4B25" w:rsidRPr="00A305AD" w14:paraId="3A481E17" w14:textId="77777777" w:rsidTr="00CD5665">
              <w:trPr>
                <w:trHeight w:val="264"/>
              </w:trPr>
              <w:tc>
                <w:tcPr>
                  <w:tcW w:w="6723" w:type="dxa"/>
                  <w:tcBorders>
                    <w:top w:val="nil"/>
                    <w:left w:val="nil"/>
                    <w:bottom w:val="nil"/>
                    <w:right w:val="nil"/>
                  </w:tcBorders>
                  <w:shd w:val="clear" w:color="auto" w:fill="auto"/>
                  <w:noWrap/>
                  <w:vAlign w:val="bottom"/>
                  <w:hideMark/>
                </w:tcPr>
                <w:p w14:paraId="7B3EFBA0"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‘ABCP - North America’;</w:t>
                  </w:r>
                </w:p>
              </w:tc>
            </w:tr>
            <w:tr w:rsidR="00EB4B25" w:rsidRPr="00A305AD" w14:paraId="3B6CD819" w14:textId="77777777" w:rsidTr="00CD5665">
              <w:trPr>
                <w:trHeight w:val="264"/>
              </w:trPr>
              <w:tc>
                <w:tcPr>
                  <w:tcW w:w="6723" w:type="dxa"/>
                  <w:tcBorders>
                    <w:top w:val="nil"/>
                    <w:left w:val="nil"/>
                    <w:bottom w:val="nil"/>
                    <w:right w:val="nil"/>
                  </w:tcBorders>
                  <w:shd w:val="clear" w:color="auto" w:fill="auto"/>
                  <w:noWrap/>
                  <w:vAlign w:val="bottom"/>
                  <w:hideMark/>
                </w:tcPr>
                <w:p w14:paraId="7BB720A8"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‘ABCP - Rest of the world’;</w:t>
                  </w:r>
                </w:p>
              </w:tc>
            </w:tr>
            <w:tr w:rsidR="00EB4B25" w:rsidRPr="00A305AD" w14:paraId="136CF722" w14:textId="77777777" w:rsidTr="00CD5665">
              <w:trPr>
                <w:trHeight w:val="264"/>
              </w:trPr>
              <w:tc>
                <w:tcPr>
                  <w:tcW w:w="6723" w:type="dxa"/>
                  <w:tcBorders>
                    <w:top w:val="nil"/>
                    <w:left w:val="nil"/>
                    <w:bottom w:val="nil"/>
                    <w:right w:val="nil"/>
                  </w:tcBorders>
                  <w:shd w:val="clear" w:color="auto" w:fill="auto"/>
                  <w:noWrap/>
                  <w:vAlign w:val="bottom"/>
                  <w:hideMark/>
                </w:tcPr>
                <w:p w14:paraId="59AB15B7"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‘Auto loans/leases - Asia’;</w:t>
                  </w:r>
                </w:p>
              </w:tc>
            </w:tr>
            <w:tr w:rsidR="00EB4B25" w:rsidRPr="00A305AD" w14:paraId="1154FD31" w14:textId="77777777" w:rsidTr="00CD5665">
              <w:trPr>
                <w:trHeight w:val="264"/>
              </w:trPr>
              <w:tc>
                <w:tcPr>
                  <w:tcW w:w="6723" w:type="dxa"/>
                  <w:tcBorders>
                    <w:top w:val="nil"/>
                    <w:left w:val="nil"/>
                    <w:bottom w:val="nil"/>
                    <w:right w:val="nil"/>
                  </w:tcBorders>
                  <w:shd w:val="clear" w:color="auto" w:fill="auto"/>
                  <w:noWrap/>
                  <w:vAlign w:val="bottom"/>
                  <w:hideMark/>
                </w:tcPr>
                <w:p w14:paraId="56518B2C"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‘Auto loans/leases - Europe’;</w:t>
                  </w:r>
                </w:p>
              </w:tc>
            </w:tr>
            <w:tr w:rsidR="00EB4B25" w:rsidRPr="00A305AD" w14:paraId="0720A981" w14:textId="77777777" w:rsidTr="00CD5665">
              <w:trPr>
                <w:trHeight w:val="264"/>
              </w:trPr>
              <w:tc>
                <w:tcPr>
                  <w:tcW w:w="6723" w:type="dxa"/>
                  <w:tcBorders>
                    <w:top w:val="nil"/>
                    <w:left w:val="nil"/>
                    <w:bottom w:val="nil"/>
                    <w:right w:val="nil"/>
                  </w:tcBorders>
                  <w:shd w:val="clear" w:color="auto" w:fill="auto"/>
                  <w:noWrap/>
                  <w:vAlign w:val="bottom"/>
                  <w:hideMark/>
                </w:tcPr>
                <w:p w14:paraId="0481EAFD"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‘Auto loans/leases - North America’;</w:t>
                  </w:r>
                </w:p>
              </w:tc>
            </w:tr>
            <w:tr w:rsidR="00EB4B25" w:rsidRPr="00A305AD" w14:paraId="051C9FD9" w14:textId="77777777" w:rsidTr="00CD5665">
              <w:trPr>
                <w:trHeight w:val="264"/>
              </w:trPr>
              <w:tc>
                <w:tcPr>
                  <w:tcW w:w="6723" w:type="dxa"/>
                  <w:tcBorders>
                    <w:top w:val="nil"/>
                    <w:left w:val="nil"/>
                    <w:bottom w:val="nil"/>
                    <w:right w:val="nil"/>
                  </w:tcBorders>
                  <w:shd w:val="clear" w:color="auto" w:fill="auto"/>
                  <w:noWrap/>
                  <w:vAlign w:val="bottom"/>
                  <w:hideMark/>
                </w:tcPr>
                <w:p w14:paraId="0B13792E"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‘Auto loans/leases - Rest of the world’;</w:t>
                  </w:r>
                </w:p>
              </w:tc>
            </w:tr>
            <w:tr w:rsidR="00EB4B25" w:rsidRPr="00A305AD" w14:paraId="76C8D655" w14:textId="77777777" w:rsidTr="00CD5665">
              <w:trPr>
                <w:trHeight w:val="264"/>
              </w:trPr>
              <w:tc>
                <w:tcPr>
                  <w:tcW w:w="6723" w:type="dxa"/>
                  <w:tcBorders>
                    <w:top w:val="nil"/>
                    <w:left w:val="nil"/>
                    <w:bottom w:val="nil"/>
                    <w:right w:val="nil"/>
                  </w:tcBorders>
                  <w:shd w:val="clear" w:color="auto" w:fill="auto"/>
                  <w:noWrap/>
                  <w:vAlign w:val="bottom"/>
                  <w:hideMark/>
                </w:tcPr>
                <w:p w14:paraId="362CFBE8"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‘Collateralised debt obligations squared (CDO-squared) - Asia’;</w:t>
                  </w:r>
                </w:p>
              </w:tc>
            </w:tr>
            <w:tr w:rsidR="00EB4B25" w:rsidRPr="00A305AD" w14:paraId="79E35DD6" w14:textId="77777777" w:rsidTr="00CD5665">
              <w:trPr>
                <w:trHeight w:val="264"/>
              </w:trPr>
              <w:tc>
                <w:tcPr>
                  <w:tcW w:w="6723" w:type="dxa"/>
                  <w:tcBorders>
                    <w:top w:val="nil"/>
                    <w:left w:val="nil"/>
                    <w:bottom w:val="nil"/>
                    <w:right w:val="nil"/>
                  </w:tcBorders>
                  <w:shd w:val="clear" w:color="auto" w:fill="auto"/>
                  <w:noWrap/>
                  <w:vAlign w:val="bottom"/>
                  <w:hideMark/>
                </w:tcPr>
                <w:p w14:paraId="11D38008"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‘Collateralised debt obligations squared (CDO-squared) - Europe’;</w:t>
                  </w:r>
                </w:p>
              </w:tc>
            </w:tr>
            <w:tr w:rsidR="00EB4B25" w:rsidRPr="00A305AD" w14:paraId="1DB92249" w14:textId="77777777" w:rsidTr="00CD5665">
              <w:trPr>
                <w:trHeight w:val="264"/>
              </w:trPr>
              <w:tc>
                <w:tcPr>
                  <w:tcW w:w="6723" w:type="dxa"/>
                  <w:tcBorders>
                    <w:top w:val="nil"/>
                    <w:left w:val="nil"/>
                    <w:bottom w:val="nil"/>
                    <w:right w:val="nil"/>
                  </w:tcBorders>
                  <w:shd w:val="clear" w:color="auto" w:fill="auto"/>
                  <w:noWrap/>
                  <w:vAlign w:val="bottom"/>
                  <w:hideMark/>
                </w:tcPr>
                <w:p w14:paraId="2293DE05"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‘Collateralised debt obligations squared (CDO-squared) - North America’;</w:t>
                  </w:r>
                </w:p>
              </w:tc>
            </w:tr>
            <w:tr w:rsidR="00EB4B25" w:rsidRPr="00A305AD" w14:paraId="5ACC6AA4" w14:textId="77777777" w:rsidTr="00CD5665">
              <w:trPr>
                <w:trHeight w:val="264"/>
              </w:trPr>
              <w:tc>
                <w:tcPr>
                  <w:tcW w:w="6723" w:type="dxa"/>
                  <w:tcBorders>
                    <w:top w:val="nil"/>
                    <w:left w:val="nil"/>
                    <w:bottom w:val="nil"/>
                    <w:right w:val="nil"/>
                  </w:tcBorders>
                  <w:shd w:val="clear" w:color="auto" w:fill="auto"/>
                  <w:noWrap/>
                  <w:vAlign w:val="bottom"/>
                  <w:hideMark/>
                </w:tcPr>
                <w:p w14:paraId="62651466"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‘Collateralised debt obligations squared (CDO-squared) - Rest of the world’;</w:t>
                  </w:r>
                </w:p>
              </w:tc>
            </w:tr>
            <w:tr w:rsidR="00EB4B25" w:rsidRPr="00A305AD" w14:paraId="4FE41635" w14:textId="77777777" w:rsidTr="00CD5665">
              <w:trPr>
                <w:trHeight w:val="264"/>
              </w:trPr>
              <w:tc>
                <w:tcPr>
                  <w:tcW w:w="6723" w:type="dxa"/>
                  <w:tcBorders>
                    <w:top w:val="nil"/>
                    <w:left w:val="nil"/>
                    <w:bottom w:val="nil"/>
                    <w:right w:val="nil"/>
                  </w:tcBorders>
                  <w:shd w:val="clear" w:color="auto" w:fill="auto"/>
                  <w:noWrap/>
                  <w:vAlign w:val="bottom"/>
                  <w:hideMark/>
                </w:tcPr>
                <w:p w14:paraId="6F23EA65"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lastRenderedPageBreak/>
                    <w:t>‘Collateralised loan obligations - Asia’;</w:t>
                  </w:r>
                </w:p>
              </w:tc>
            </w:tr>
            <w:tr w:rsidR="00EB4B25" w:rsidRPr="00A305AD" w14:paraId="112762FA" w14:textId="77777777" w:rsidTr="00CD5665">
              <w:trPr>
                <w:trHeight w:val="264"/>
              </w:trPr>
              <w:tc>
                <w:tcPr>
                  <w:tcW w:w="6723" w:type="dxa"/>
                  <w:tcBorders>
                    <w:top w:val="nil"/>
                    <w:left w:val="nil"/>
                    <w:bottom w:val="nil"/>
                    <w:right w:val="nil"/>
                  </w:tcBorders>
                  <w:shd w:val="clear" w:color="auto" w:fill="auto"/>
                  <w:noWrap/>
                  <w:vAlign w:val="bottom"/>
                  <w:hideMark/>
                </w:tcPr>
                <w:p w14:paraId="7C34D048"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‘Collateralised loan obligations - Europe’;</w:t>
                  </w:r>
                </w:p>
              </w:tc>
            </w:tr>
            <w:tr w:rsidR="00EB4B25" w:rsidRPr="00A305AD" w14:paraId="1BBBBC47" w14:textId="77777777" w:rsidTr="00CD5665">
              <w:trPr>
                <w:trHeight w:val="264"/>
              </w:trPr>
              <w:tc>
                <w:tcPr>
                  <w:tcW w:w="6723" w:type="dxa"/>
                  <w:tcBorders>
                    <w:top w:val="nil"/>
                    <w:left w:val="nil"/>
                    <w:bottom w:val="nil"/>
                    <w:right w:val="nil"/>
                  </w:tcBorders>
                  <w:shd w:val="clear" w:color="auto" w:fill="auto"/>
                  <w:noWrap/>
                  <w:vAlign w:val="bottom"/>
                  <w:hideMark/>
                </w:tcPr>
                <w:p w14:paraId="2F0CDE5F"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‘Collateralised loan obligations - North America’;</w:t>
                  </w:r>
                </w:p>
              </w:tc>
            </w:tr>
            <w:tr w:rsidR="00EB4B25" w:rsidRPr="00A305AD" w14:paraId="112977A7" w14:textId="77777777" w:rsidTr="00CD5665">
              <w:trPr>
                <w:trHeight w:val="264"/>
              </w:trPr>
              <w:tc>
                <w:tcPr>
                  <w:tcW w:w="6723" w:type="dxa"/>
                  <w:tcBorders>
                    <w:top w:val="nil"/>
                    <w:left w:val="nil"/>
                    <w:bottom w:val="nil"/>
                    <w:right w:val="nil"/>
                  </w:tcBorders>
                  <w:shd w:val="clear" w:color="auto" w:fill="auto"/>
                  <w:noWrap/>
                  <w:vAlign w:val="bottom"/>
                  <w:hideMark/>
                </w:tcPr>
                <w:p w14:paraId="0C32BA80"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‘Collateralised loan obligations - Rest of the world’;</w:t>
                  </w:r>
                </w:p>
              </w:tc>
            </w:tr>
            <w:tr w:rsidR="00EB4B25" w:rsidRPr="00A305AD" w14:paraId="6F0072CE" w14:textId="77777777" w:rsidTr="00CD5665">
              <w:trPr>
                <w:trHeight w:val="264"/>
              </w:trPr>
              <w:tc>
                <w:tcPr>
                  <w:tcW w:w="6723" w:type="dxa"/>
                  <w:tcBorders>
                    <w:top w:val="nil"/>
                    <w:left w:val="nil"/>
                    <w:bottom w:val="nil"/>
                    <w:right w:val="nil"/>
                  </w:tcBorders>
                  <w:shd w:val="clear" w:color="auto" w:fill="auto"/>
                  <w:noWrap/>
                  <w:vAlign w:val="bottom"/>
                  <w:hideMark/>
                </w:tcPr>
                <w:p w14:paraId="7EDFE927"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‘Commercial mortgage-backed securities (CMBS) - Asia’;</w:t>
                  </w:r>
                </w:p>
              </w:tc>
            </w:tr>
            <w:tr w:rsidR="00EB4B25" w:rsidRPr="00A305AD" w14:paraId="01E48CB3" w14:textId="77777777" w:rsidTr="00CD5665">
              <w:trPr>
                <w:trHeight w:val="264"/>
              </w:trPr>
              <w:tc>
                <w:tcPr>
                  <w:tcW w:w="6723" w:type="dxa"/>
                  <w:tcBorders>
                    <w:top w:val="nil"/>
                    <w:left w:val="nil"/>
                    <w:bottom w:val="nil"/>
                    <w:right w:val="nil"/>
                  </w:tcBorders>
                  <w:shd w:val="clear" w:color="auto" w:fill="auto"/>
                  <w:noWrap/>
                  <w:vAlign w:val="bottom"/>
                  <w:hideMark/>
                </w:tcPr>
                <w:p w14:paraId="7F412991"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‘Commercial mortgage-backed securities (CMBS) - Europe’;</w:t>
                  </w:r>
                </w:p>
              </w:tc>
            </w:tr>
            <w:tr w:rsidR="00EB4B25" w:rsidRPr="00A305AD" w14:paraId="03D72D67" w14:textId="77777777" w:rsidTr="00CD5665">
              <w:trPr>
                <w:trHeight w:val="264"/>
              </w:trPr>
              <w:tc>
                <w:tcPr>
                  <w:tcW w:w="6723" w:type="dxa"/>
                  <w:tcBorders>
                    <w:top w:val="nil"/>
                    <w:left w:val="nil"/>
                    <w:bottom w:val="nil"/>
                    <w:right w:val="nil"/>
                  </w:tcBorders>
                  <w:shd w:val="clear" w:color="auto" w:fill="auto"/>
                  <w:noWrap/>
                  <w:vAlign w:val="bottom"/>
                  <w:hideMark/>
                </w:tcPr>
                <w:p w14:paraId="37F66D98"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‘Commercial mortgage-backed securities (CMBS) - North America’;</w:t>
                  </w:r>
                </w:p>
              </w:tc>
            </w:tr>
            <w:tr w:rsidR="00EB4B25" w:rsidRPr="00A305AD" w14:paraId="12D5C66E" w14:textId="77777777" w:rsidTr="00CD5665">
              <w:trPr>
                <w:trHeight w:val="264"/>
              </w:trPr>
              <w:tc>
                <w:tcPr>
                  <w:tcW w:w="6723" w:type="dxa"/>
                  <w:tcBorders>
                    <w:top w:val="nil"/>
                    <w:left w:val="nil"/>
                    <w:bottom w:val="nil"/>
                    <w:right w:val="nil"/>
                  </w:tcBorders>
                  <w:shd w:val="clear" w:color="auto" w:fill="auto"/>
                  <w:noWrap/>
                  <w:vAlign w:val="bottom"/>
                  <w:hideMark/>
                </w:tcPr>
                <w:p w14:paraId="70F56FFA"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‘Commercial mortgage-backed securities (CMBS) - Rest of the world’;</w:t>
                  </w:r>
                </w:p>
              </w:tc>
            </w:tr>
            <w:tr w:rsidR="00EB4B25" w:rsidRPr="00A305AD" w14:paraId="211F9EB5" w14:textId="77777777" w:rsidTr="00CD5665">
              <w:trPr>
                <w:trHeight w:val="264"/>
              </w:trPr>
              <w:tc>
                <w:tcPr>
                  <w:tcW w:w="6723" w:type="dxa"/>
                  <w:tcBorders>
                    <w:top w:val="nil"/>
                    <w:left w:val="nil"/>
                    <w:bottom w:val="nil"/>
                    <w:right w:val="nil"/>
                  </w:tcBorders>
                  <w:shd w:val="clear" w:color="auto" w:fill="auto"/>
                  <w:noWrap/>
                  <w:vAlign w:val="bottom"/>
                  <w:hideMark/>
                </w:tcPr>
                <w:p w14:paraId="2E2A2023"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‘Credit cards - Asia’;</w:t>
                  </w:r>
                </w:p>
              </w:tc>
            </w:tr>
            <w:tr w:rsidR="00EB4B25" w:rsidRPr="00A305AD" w14:paraId="1E0A9617" w14:textId="77777777" w:rsidTr="00CD5665">
              <w:trPr>
                <w:trHeight w:val="264"/>
              </w:trPr>
              <w:tc>
                <w:tcPr>
                  <w:tcW w:w="6723" w:type="dxa"/>
                  <w:tcBorders>
                    <w:top w:val="nil"/>
                    <w:left w:val="nil"/>
                    <w:bottom w:val="nil"/>
                    <w:right w:val="nil"/>
                  </w:tcBorders>
                  <w:shd w:val="clear" w:color="auto" w:fill="auto"/>
                  <w:noWrap/>
                  <w:vAlign w:val="bottom"/>
                  <w:hideMark/>
                </w:tcPr>
                <w:p w14:paraId="55183DE0"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‘Credit cards - Europe’;</w:t>
                  </w:r>
                </w:p>
              </w:tc>
            </w:tr>
            <w:tr w:rsidR="00EB4B25" w:rsidRPr="00A305AD" w14:paraId="2878DE53" w14:textId="77777777" w:rsidTr="00CD5665">
              <w:trPr>
                <w:trHeight w:val="264"/>
              </w:trPr>
              <w:tc>
                <w:tcPr>
                  <w:tcW w:w="6723" w:type="dxa"/>
                  <w:tcBorders>
                    <w:top w:val="nil"/>
                    <w:left w:val="nil"/>
                    <w:bottom w:val="nil"/>
                    <w:right w:val="nil"/>
                  </w:tcBorders>
                  <w:shd w:val="clear" w:color="auto" w:fill="auto"/>
                  <w:noWrap/>
                  <w:vAlign w:val="bottom"/>
                  <w:hideMark/>
                </w:tcPr>
                <w:p w14:paraId="172CB06C"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‘Credit cards - North America’;</w:t>
                  </w:r>
                </w:p>
              </w:tc>
            </w:tr>
            <w:tr w:rsidR="00EB4B25" w:rsidRPr="00A305AD" w14:paraId="58AE78D3" w14:textId="77777777" w:rsidTr="00CD5665">
              <w:trPr>
                <w:trHeight w:val="264"/>
              </w:trPr>
              <w:tc>
                <w:tcPr>
                  <w:tcW w:w="6723" w:type="dxa"/>
                  <w:tcBorders>
                    <w:top w:val="nil"/>
                    <w:left w:val="nil"/>
                    <w:bottom w:val="nil"/>
                    <w:right w:val="nil"/>
                  </w:tcBorders>
                  <w:shd w:val="clear" w:color="auto" w:fill="auto"/>
                  <w:noWrap/>
                  <w:vAlign w:val="bottom"/>
                  <w:hideMark/>
                </w:tcPr>
                <w:p w14:paraId="3FF5EDBE"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‘Credit cards - Rest of the world’;</w:t>
                  </w:r>
                </w:p>
              </w:tc>
            </w:tr>
            <w:tr w:rsidR="00EB4B25" w:rsidRPr="00A305AD" w14:paraId="0CE1F57B" w14:textId="77777777" w:rsidTr="00CD5665">
              <w:trPr>
                <w:trHeight w:val="264"/>
              </w:trPr>
              <w:tc>
                <w:tcPr>
                  <w:tcW w:w="6723" w:type="dxa"/>
                  <w:tcBorders>
                    <w:top w:val="nil"/>
                    <w:left w:val="nil"/>
                    <w:bottom w:val="nil"/>
                    <w:right w:val="nil"/>
                  </w:tcBorders>
                  <w:shd w:val="clear" w:color="auto" w:fill="auto"/>
                  <w:noWrap/>
                  <w:vAlign w:val="bottom"/>
                  <w:hideMark/>
                </w:tcPr>
                <w:p w14:paraId="385E1896"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‘Other retail - Asia’;</w:t>
                  </w:r>
                </w:p>
              </w:tc>
            </w:tr>
            <w:tr w:rsidR="00EB4B25" w:rsidRPr="00A305AD" w14:paraId="50F1D3F6" w14:textId="77777777" w:rsidTr="00CD5665">
              <w:trPr>
                <w:trHeight w:val="264"/>
              </w:trPr>
              <w:tc>
                <w:tcPr>
                  <w:tcW w:w="6723" w:type="dxa"/>
                  <w:tcBorders>
                    <w:top w:val="nil"/>
                    <w:left w:val="nil"/>
                    <w:bottom w:val="nil"/>
                    <w:right w:val="nil"/>
                  </w:tcBorders>
                  <w:shd w:val="clear" w:color="auto" w:fill="auto"/>
                  <w:noWrap/>
                  <w:vAlign w:val="bottom"/>
                  <w:hideMark/>
                </w:tcPr>
                <w:p w14:paraId="539331FF"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‘Other retail - Europe’;</w:t>
                  </w:r>
                </w:p>
              </w:tc>
            </w:tr>
            <w:tr w:rsidR="00EB4B25" w:rsidRPr="00A305AD" w14:paraId="5F55FB8C" w14:textId="77777777" w:rsidTr="00CD5665">
              <w:trPr>
                <w:trHeight w:val="264"/>
              </w:trPr>
              <w:tc>
                <w:tcPr>
                  <w:tcW w:w="6723" w:type="dxa"/>
                  <w:tcBorders>
                    <w:top w:val="nil"/>
                    <w:left w:val="nil"/>
                    <w:bottom w:val="nil"/>
                    <w:right w:val="nil"/>
                  </w:tcBorders>
                  <w:shd w:val="clear" w:color="auto" w:fill="auto"/>
                  <w:noWrap/>
                  <w:vAlign w:val="bottom"/>
                  <w:hideMark/>
                </w:tcPr>
                <w:p w14:paraId="685D536A"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‘Other retail - North America’;</w:t>
                  </w:r>
                </w:p>
              </w:tc>
            </w:tr>
            <w:tr w:rsidR="00EB4B25" w:rsidRPr="00A305AD" w14:paraId="185B5D71" w14:textId="77777777" w:rsidTr="00CD5665">
              <w:trPr>
                <w:trHeight w:val="264"/>
              </w:trPr>
              <w:tc>
                <w:tcPr>
                  <w:tcW w:w="6723" w:type="dxa"/>
                  <w:tcBorders>
                    <w:top w:val="nil"/>
                    <w:left w:val="nil"/>
                    <w:bottom w:val="nil"/>
                    <w:right w:val="nil"/>
                  </w:tcBorders>
                  <w:shd w:val="clear" w:color="auto" w:fill="auto"/>
                  <w:noWrap/>
                  <w:vAlign w:val="bottom"/>
                  <w:hideMark/>
                </w:tcPr>
                <w:p w14:paraId="00A0153C"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‘Other retail - Rest of the world’;</w:t>
                  </w:r>
                </w:p>
              </w:tc>
            </w:tr>
            <w:tr w:rsidR="00EB4B25" w:rsidRPr="00A305AD" w14:paraId="507B810B" w14:textId="77777777" w:rsidTr="00CD5665">
              <w:trPr>
                <w:trHeight w:val="264"/>
              </w:trPr>
              <w:tc>
                <w:tcPr>
                  <w:tcW w:w="6723" w:type="dxa"/>
                  <w:tcBorders>
                    <w:top w:val="nil"/>
                    <w:left w:val="nil"/>
                    <w:bottom w:val="nil"/>
                    <w:right w:val="nil"/>
                  </w:tcBorders>
                  <w:shd w:val="clear" w:color="auto" w:fill="auto"/>
                  <w:noWrap/>
                  <w:vAlign w:val="bottom"/>
                  <w:hideMark/>
                </w:tcPr>
                <w:p w14:paraId="041C65D6"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‘Other wholesale - Asia’;</w:t>
                  </w:r>
                </w:p>
              </w:tc>
            </w:tr>
            <w:tr w:rsidR="00EB4B25" w:rsidRPr="00A305AD" w14:paraId="37927C15" w14:textId="77777777" w:rsidTr="00CD5665">
              <w:trPr>
                <w:trHeight w:val="264"/>
              </w:trPr>
              <w:tc>
                <w:tcPr>
                  <w:tcW w:w="6723" w:type="dxa"/>
                  <w:tcBorders>
                    <w:top w:val="nil"/>
                    <w:left w:val="nil"/>
                    <w:bottom w:val="nil"/>
                    <w:right w:val="nil"/>
                  </w:tcBorders>
                  <w:shd w:val="clear" w:color="auto" w:fill="auto"/>
                  <w:noWrap/>
                  <w:vAlign w:val="bottom"/>
                  <w:hideMark/>
                </w:tcPr>
                <w:p w14:paraId="2D127154"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‘Other wholesale - Europe’;</w:t>
                  </w:r>
                </w:p>
              </w:tc>
            </w:tr>
            <w:tr w:rsidR="00EB4B25" w:rsidRPr="00A305AD" w14:paraId="199D202F" w14:textId="77777777" w:rsidTr="00CD5665">
              <w:trPr>
                <w:trHeight w:val="264"/>
              </w:trPr>
              <w:tc>
                <w:tcPr>
                  <w:tcW w:w="6723" w:type="dxa"/>
                  <w:tcBorders>
                    <w:top w:val="nil"/>
                    <w:left w:val="nil"/>
                    <w:bottom w:val="nil"/>
                    <w:right w:val="nil"/>
                  </w:tcBorders>
                  <w:shd w:val="clear" w:color="auto" w:fill="auto"/>
                  <w:noWrap/>
                  <w:vAlign w:val="bottom"/>
                  <w:hideMark/>
                </w:tcPr>
                <w:p w14:paraId="09AEFFEF"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‘Other wholesale - North America’;</w:t>
                  </w:r>
                </w:p>
              </w:tc>
            </w:tr>
            <w:tr w:rsidR="00EB4B25" w:rsidRPr="00A305AD" w14:paraId="5F8DF5B7" w14:textId="77777777" w:rsidTr="00CD5665">
              <w:trPr>
                <w:trHeight w:val="264"/>
              </w:trPr>
              <w:tc>
                <w:tcPr>
                  <w:tcW w:w="6723" w:type="dxa"/>
                  <w:tcBorders>
                    <w:top w:val="nil"/>
                    <w:left w:val="nil"/>
                    <w:bottom w:val="nil"/>
                    <w:right w:val="nil"/>
                  </w:tcBorders>
                  <w:shd w:val="clear" w:color="auto" w:fill="auto"/>
                  <w:noWrap/>
                  <w:vAlign w:val="bottom"/>
                  <w:hideMark/>
                </w:tcPr>
                <w:p w14:paraId="3BE872EE"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‘Other wholesale - Rest of the world’;</w:t>
                  </w:r>
                </w:p>
              </w:tc>
            </w:tr>
            <w:tr w:rsidR="00EB4B25" w:rsidRPr="00A305AD" w14:paraId="16E17382" w14:textId="77777777" w:rsidTr="00CD5665">
              <w:trPr>
                <w:trHeight w:val="264"/>
              </w:trPr>
              <w:tc>
                <w:tcPr>
                  <w:tcW w:w="6723" w:type="dxa"/>
                  <w:tcBorders>
                    <w:top w:val="nil"/>
                    <w:left w:val="nil"/>
                    <w:bottom w:val="nil"/>
                    <w:right w:val="nil"/>
                  </w:tcBorders>
                  <w:shd w:val="clear" w:color="auto" w:fill="auto"/>
                  <w:noWrap/>
                  <w:vAlign w:val="bottom"/>
                  <w:hideMark/>
                </w:tcPr>
                <w:p w14:paraId="641864D7"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‘Residential mortgage-backed securities (RMBS) - Asia’;</w:t>
                  </w:r>
                </w:p>
              </w:tc>
            </w:tr>
            <w:tr w:rsidR="00EB4B25" w:rsidRPr="00A305AD" w14:paraId="76682017" w14:textId="77777777" w:rsidTr="00CD5665">
              <w:trPr>
                <w:trHeight w:val="264"/>
              </w:trPr>
              <w:tc>
                <w:tcPr>
                  <w:tcW w:w="6723" w:type="dxa"/>
                  <w:tcBorders>
                    <w:top w:val="nil"/>
                    <w:left w:val="nil"/>
                    <w:bottom w:val="nil"/>
                    <w:right w:val="nil"/>
                  </w:tcBorders>
                  <w:shd w:val="clear" w:color="auto" w:fill="auto"/>
                  <w:noWrap/>
                  <w:vAlign w:val="bottom"/>
                  <w:hideMark/>
                </w:tcPr>
                <w:p w14:paraId="62190F2D"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‘Residential mortgage-backed securities (RMBS) - Europe’;</w:t>
                  </w:r>
                </w:p>
              </w:tc>
            </w:tr>
            <w:tr w:rsidR="00EB4B25" w:rsidRPr="00A305AD" w14:paraId="15552D22" w14:textId="77777777" w:rsidTr="00CD5665">
              <w:trPr>
                <w:trHeight w:val="264"/>
              </w:trPr>
              <w:tc>
                <w:tcPr>
                  <w:tcW w:w="6723" w:type="dxa"/>
                  <w:tcBorders>
                    <w:top w:val="nil"/>
                    <w:left w:val="nil"/>
                    <w:bottom w:val="nil"/>
                    <w:right w:val="nil"/>
                  </w:tcBorders>
                  <w:shd w:val="clear" w:color="auto" w:fill="auto"/>
                  <w:noWrap/>
                  <w:vAlign w:val="bottom"/>
                  <w:hideMark/>
                </w:tcPr>
                <w:p w14:paraId="13A3FE08"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‘Residential mortgage-backed securities (RMBS) - North America’;</w:t>
                  </w:r>
                </w:p>
              </w:tc>
            </w:tr>
            <w:tr w:rsidR="00EB4B25" w:rsidRPr="00A305AD" w14:paraId="4D56E2BA" w14:textId="77777777" w:rsidTr="00CD5665">
              <w:trPr>
                <w:trHeight w:val="264"/>
              </w:trPr>
              <w:tc>
                <w:tcPr>
                  <w:tcW w:w="6723" w:type="dxa"/>
                  <w:tcBorders>
                    <w:top w:val="nil"/>
                    <w:left w:val="nil"/>
                    <w:bottom w:val="nil"/>
                    <w:right w:val="nil"/>
                  </w:tcBorders>
                  <w:shd w:val="clear" w:color="auto" w:fill="auto"/>
                  <w:noWrap/>
                  <w:vAlign w:val="bottom"/>
                  <w:hideMark/>
                </w:tcPr>
                <w:p w14:paraId="7FB13BFA"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‘Residential mortgage-backed securities (RMBS) - Rest of the world’;</w:t>
                  </w:r>
                </w:p>
              </w:tc>
            </w:tr>
            <w:tr w:rsidR="00EB4B25" w:rsidRPr="00A305AD" w14:paraId="7F444243" w14:textId="77777777" w:rsidTr="00CD5665">
              <w:trPr>
                <w:trHeight w:val="264"/>
              </w:trPr>
              <w:tc>
                <w:tcPr>
                  <w:tcW w:w="6723" w:type="dxa"/>
                  <w:tcBorders>
                    <w:top w:val="nil"/>
                    <w:left w:val="nil"/>
                    <w:bottom w:val="nil"/>
                    <w:right w:val="nil"/>
                  </w:tcBorders>
                  <w:shd w:val="clear" w:color="auto" w:fill="auto"/>
                  <w:noWrap/>
                  <w:vAlign w:val="bottom"/>
                  <w:hideMark/>
                </w:tcPr>
                <w:p w14:paraId="1944CB9F"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‘Small and medium-sized enterprises (SMEs) - Asia’;</w:t>
                  </w:r>
                </w:p>
              </w:tc>
            </w:tr>
            <w:tr w:rsidR="00EB4B25" w:rsidRPr="00A305AD" w14:paraId="6E39CFA3" w14:textId="77777777" w:rsidTr="00CD5665">
              <w:trPr>
                <w:trHeight w:val="264"/>
              </w:trPr>
              <w:tc>
                <w:tcPr>
                  <w:tcW w:w="6723" w:type="dxa"/>
                  <w:tcBorders>
                    <w:top w:val="nil"/>
                    <w:left w:val="nil"/>
                    <w:bottom w:val="nil"/>
                    <w:right w:val="nil"/>
                  </w:tcBorders>
                  <w:shd w:val="clear" w:color="auto" w:fill="auto"/>
                  <w:noWrap/>
                  <w:vAlign w:val="bottom"/>
                  <w:hideMark/>
                </w:tcPr>
                <w:p w14:paraId="78AF0AAF"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‘Small and medium-sized enterprises (SMEs) - Europe’;</w:t>
                  </w:r>
                </w:p>
              </w:tc>
            </w:tr>
            <w:tr w:rsidR="00EB4B25" w:rsidRPr="00A305AD" w14:paraId="2C70E4C8" w14:textId="77777777" w:rsidTr="00CD5665">
              <w:trPr>
                <w:trHeight w:val="264"/>
              </w:trPr>
              <w:tc>
                <w:tcPr>
                  <w:tcW w:w="6723" w:type="dxa"/>
                  <w:tcBorders>
                    <w:top w:val="nil"/>
                    <w:left w:val="nil"/>
                    <w:bottom w:val="nil"/>
                    <w:right w:val="nil"/>
                  </w:tcBorders>
                  <w:shd w:val="clear" w:color="auto" w:fill="auto"/>
                  <w:noWrap/>
                  <w:vAlign w:val="bottom"/>
                  <w:hideMark/>
                </w:tcPr>
                <w:p w14:paraId="3ADF87FE"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‘Small and medium-sized enterprises (SMEs) - North America’;</w:t>
                  </w:r>
                </w:p>
              </w:tc>
            </w:tr>
            <w:tr w:rsidR="00EB4B25" w:rsidRPr="00A305AD" w14:paraId="29283D7B" w14:textId="77777777" w:rsidTr="00CD5665">
              <w:trPr>
                <w:trHeight w:val="264"/>
              </w:trPr>
              <w:tc>
                <w:tcPr>
                  <w:tcW w:w="6723" w:type="dxa"/>
                  <w:tcBorders>
                    <w:top w:val="nil"/>
                    <w:left w:val="nil"/>
                    <w:bottom w:val="nil"/>
                    <w:right w:val="nil"/>
                  </w:tcBorders>
                  <w:shd w:val="clear" w:color="auto" w:fill="auto"/>
                  <w:noWrap/>
                  <w:vAlign w:val="bottom"/>
                  <w:hideMark/>
                </w:tcPr>
                <w:p w14:paraId="02058767"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‘Small and medium-sized enterprises (SMEs) - Rest of the world’;</w:t>
                  </w:r>
                </w:p>
              </w:tc>
            </w:tr>
            <w:tr w:rsidR="00EB4B25" w:rsidRPr="00A305AD" w14:paraId="2053C6F0" w14:textId="77777777" w:rsidTr="00CD5665">
              <w:trPr>
                <w:trHeight w:val="264"/>
              </w:trPr>
              <w:tc>
                <w:tcPr>
                  <w:tcW w:w="6723" w:type="dxa"/>
                  <w:tcBorders>
                    <w:top w:val="nil"/>
                    <w:left w:val="nil"/>
                    <w:bottom w:val="nil"/>
                    <w:right w:val="nil"/>
                  </w:tcBorders>
                  <w:shd w:val="clear" w:color="auto" w:fill="auto"/>
                  <w:noWrap/>
                  <w:vAlign w:val="bottom"/>
                  <w:hideMark/>
                </w:tcPr>
                <w:p w14:paraId="07CB60F8"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‘Student loans - Asia’;</w:t>
                  </w:r>
                </w:p>
              </w:tc>
            </w:tr>
            <w:tr w:rsidR="00EB4B25" w:rsidRPr="00A305AD" w14:paraId="2CD8E2D7" w14:textId="77777777" w:rsidTr="00CD5665">
              <w:trPr>
                <w:trHeight w:val="264"/>
              </w:trPr>
              <w:tc>
                <w:tcPr>
                  <w:tcW w:w="6723" w:type="dxa"/>
                  <w:tcBorders>
                    <w:top w:val="nil"/>
                    <w:left w:val="nil"/>
                    <w:bottom w:val="nil"/>
                    <w:right w:val="nil"/>
                  </w:tcBorders>
                  <w:shd w:val="clear" w:color="auto" w:fill="auto"/>
                  <w:noWrap/>
                  <w:vAlign w:val="bottom"/>
                  <w:hideMark/>
                </w:tcPr>
                <w:p w14:paraId="4903AB8C"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‘Student loans - Europe’;</w:t>
                  </w:r>
                </w:p>
              </w:tc>
            </w:tr>
            <w:tr w:rsidR="00EB4B25" w:rsidRPr="00A305AD" w14:paraId="1DC0FA05" w14:textId="77777777" w:rsidTr="00CD5665">
              <w:trPr>
                <w:trHeight w:val="264"/>
              </w:trPr>
              <w:tc>
                <w:tcPr>
                  <w:tcW w:w="6723" w:type="dxa"/>
                  <w:tcBorders>
                    <w:top w:val="nil"/>
                    <w:left w:val="nil"/>
                    <w:bottom w:val="nil"/>
                    <w:right w:val="nil"/>
                  </w:tcBorders>
                  <w:shd w:val="clear" w:color="auto" w:fill="auto"/>
                  <w:noWrap/>
                  <w:vAlign w:val="bottom"/>
                  <w:hideMark/>
                </w:tcPr>
                <w:p w14:paraId="178328CD"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‘Student loans - North America’;</w:t>
                  </w:r>
                </w:p>
              </w:tc>
            </w:tr>
            <w:tr w:rsidR="00EB4B25" w:rsidRPr="00A305AD" w14:paraId="4C02FECF" w14:textId="77777777" w:rsidTr="00CD5665">
              <w:trPr>
                <w:trHeight w:val="264"/>
              </w:trPr>
              <w:tc>
                <w:tcPr>
                  <w:tcW w:w="6723" w:type="dxa"/>
                  <w:tcBorders>
                    <w:top w:val="nil"/>
                    <w:left w:val="nil"/>
                    <w:bottom w:val="nil"/>
                    <w:right w:val="nil"/>
                  </w:tcBorders>
                  <w:shd w:val="clear" w:color="auto" w:fill="auto"/>
                  <w:noWrap/>
                  <w:vAlign w:val="bottom"/>
                  <w:hideMark/>
                </w:tcPr>
                <w:p w14:paraId="0F44587A" w14:textId="77777777" w:rsidR="00EB4B25" w:rsidRPr="00A305AD" w:rsidRDefault="00EB4B25" w:rsidP="00F7756E">
                  <w:pPr>
                    <w:numPr>
                      <w:ilvl w:val="0"/>
                      <w:numId w:val="49"/>
                    </w:numPr>
                    <w:spacing w:before="0" w:after="0"/>
                    <w:rPr>
                      <w:rFonts w:ascii="Times New Roman" w:hAnsi="Times New Roman"/>
                      <w:szCs w:val="20"/>
                      <w:lang w:eastAsia="de-DE"/>
                    </w:rPr>
                  </w:pPr>
                  <w:r w:rsidRPr="00A305AD">
                    <w:rPr>
                      <w:rFonts w:ascii="Times New Roman" w:hAnsi="Times New Roman"/>
                      <w:szCs w:val="20"/>
                      <w:lang w:eastAsia="de-DE"/>
                    </w:rPr>
                    <w:t>‘Student loans - Rest of the world’.</w:t>
                  </w:r>
                </w:p>
              </w:tc>
            </w:tr>
          </w:tbl>
          <w:p w14:paraId="29F637C6" w14:textId="77777777" w:rsidR="00EB4B25" w:rsidRPr="00A305AD" w:rsidRDefault="00EB4B25" w:rsidP="00CD5665">
            <w:pPr>
              <w:spacing w:before="0" w:after="0"/>
              <w:rPr>
                <w:rFonts w:ascii="Times New Roman" w:hAnsi="Times New Roman"/>
                <w:szCs w:val="20"/>
                <w:lang w:eastAsia="de-DE"/>
              </w:rPr>
            </w:pPr>
          </w:p>
          <w:p w14:paraId="6B1E4E84" w14:textId="69F77249" w:rsidR="00B728EE" w:rsidRPr="00A305AD" w:rsidRDefault="00B728EE" w:rsidP="00B75444">
            <w:pPr>
              <w:spacing w:before="0" w:after="0"/>
              <w:rPr>
                <w:rFonts w:ascii="Times New Roman" w:hAnsi="Times New Roman"/>
                <w:szCs w:val="20"/>
                <w:lang w:eastAsia="de-DE"/>
              </w:rPr>
            </w:pPr>
            <w:r w:rsidRPr="00A305AD">
              <w:rPr>
                <w:rFonts w:ascii="Times New Roman" w:hAnsi="Times New Roman"/>
                <w:szCs w:val="20"/>
                <w:lang w:eastAsia="de-DE"/>
              </w:rPr>
              <w:lastRenderedPageBreak/>
              <w:t>Where instead the risk class reported in column 0010 corresponds to ‘</w:t>
            </w:r>
            <w:hyperlink r:id="rId35" w:anchor="1-61" w:history="1">
              <w:r w:rsidRPr="00A305AD">
                <w:rPr>
                  <w:rFonts w:ascii="Times New Roman" w:hAnsi="Times New Roman"/>
                  <w:szCs w:val="20"/>
                  <w:lang w:eastAsia="de-DE"/>
                </w:rPr>
                <w:t>securitisation</w:t>
              </w:r>
              <w:r w:rsidR="00BB6A31" w:rsidRPr="00A305AD">
                <w:rPr>
                  <w:rFonts w:ascii="Times New Roman" w:hAnsi="Times New Roman"/>
                  <w:szCs w:val="20"/>
                  <w:lang w:eastAsia="de-DE"/>
                </w:rPr>
                <w:t xml:space="preserve"> position</w:t>
              </w:r>
              <w:r w:rsidRPr="00A305AD">
                <w:rPr>
                  <w:rFonts w:ascii="Times New Roman" w:hAnsi="Times New Roman"/>
                  <w:szCs w:val="20"/>
                  <w:lang w:eastAsia="de-DE"/>
                </w:rPr>
                <w:t>s</w:t>
              </w:r>
            </w:hyperlink>
            <w:r w:rsidRPr="00A305AD">
              <w:rPr>
                <w:rFonts w:ascii="Times New Roman" w:hAnsi="Times New Roman"/>
                <w:szCs w:val="20"/>
                <w:lang w:eastAsia="de-DE"/>
              </w:rPr>
              <w:t> that are included in the ACTP’, the answer shall</w:t>
            </w:r>
            <w:r w:rsidR="000B0B83" w:rsidRPr="00A305AD">
              <w:rPr>
                <w:rFonts w:ascii="Times New Roman" w:hAnsi="Times New Roman"/>
                <w:szCs w:val="20"/>
                <w:lang w:eastAsia="de-DE"/>
              </w:rPr>
              <w:t xml:space="preserve"> be </w:t>
            </w:r>
            <w:r w:rsidRPr="00A305AD">
              <w:rPr>
                <w:rFonts w:ascii="Times New Roman" w:hAnsi="Times New Roman"/>
                <w:szCs w:val="20"/>
                <w:lang w:eastAsia="de-DE"/>
              </w:rPr>
              <w:t>‘</w:t>
            </w:r>
            <w:hyperlink r:id="rId36" w:anchor="1-61" w:history="1">
              <w:r w:rsidRPr="00A305AD">
                <w:rPr>
                  <w:rFonts w:ascii="Times New Roman" w:hAnsi="Times New Roman"/>
                  <w:szCs w:val="20"/>
                  <w:lang w:eastAsia="de-DE"/>
                </w:rPr>
                <w:t>securitisations</w:t>
              </w:r>
            </w:hyperlink>
            <w:r w:rsidRPr="00A305AD">
              <w:rPr>
                <w:rFonts w:ascii="Times New Roman" w:hAnsi="Times New Roman"/>
                <w:szCs w:val="20"/>
                <w:lang w:eastAsia="de-DE"/>
              </w:rPr>
              <w:t> that are included in the ACTP’</w:t>
            </w:r>
            <w:r w:rsidR="000B0B83" w:rsidRPr="00A305AD">
              <w:rPr>
                <w:rFonts w:ascii="Times New Roman" w:hAnsi="Times New Roman"/>
                <w:szCs w:val="20"/>
                <w:lang w:eastAsia="de-DE"/>
              </w:rPr>
              <w:t>.</w:t>
            </w:r>
          </w:p>
          <w:p w14:paraId="06A96C65" w14:textId="77777777" w:rsidR="00EB4B25" w:rsidRPr="00A305AD" w:rsidRDefault="00EB4B25" w:rsidP="00CD5665">
            <w:pPr>
              <w:spacing w:before="0" w:after="0"/>
              <w:ind w:left="34"/>
              <w:rPr>
                <w:rFonts w:ascii="Times New Roman" w:hAnsi="Times New Roman"/>
                <w:szCs w:val="20"/>
                <w:lang w:eastAsia="de-DE"/>
              </w:rPr>
            </w:pPr>
          </w:p>
        </w:tc>
      </w:tr>
      <w:tr w:rsidR="00B728EE" w:rsidRPr="00A305AD" w14:paraId="5C01CB5A"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7951A26F" w14:textId="38E9D923"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lastRenderedPageBreak/>
              <w:t>0030</w:t>
            </w:r>
          </w:p>
        </w:tc>
        <w:tc>
          <w:tcPr>
            <w:tcW w:w="1701" w:type="dxa"/>
            <w:tcBorders>
              <w:top w:val="single" w:sz="4" w:space="0" w:color="auto"/>
              <w:left w:val="single" w:sz="4" w:space="0" w:color="auto"/>
              <w:bottom w:val="single" w:sz="4" w:space="0" w:color="auto"/>
              <w:right w:val="single" w:sz="4" w:space="0" w:color="auto"/>
            </w:tcBorders>
          </w:tcPr>
          <w:p w14:paraId="4BD18811" w14:textId="665FC112"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Bucket2</w:t>
            </w:r>
          </w:p>
        </w:tc>
        <w:tc>
          <w:tcPr>
            <w:tcW w:w="1842" w:type="dxa"/>
            <w:tcBorders>
              <w:top w:val="single" w:sz="4" w:space="0" w:color="auto"/>
              <w:left w:val="single" w:sz="4" w:space="0" w:color="auto"/>
              <w:bottom w:val="single" w:sz="4" w:space="0" w:color="auto"/>
              <w:right w:val="single" w:sz="4" w:space="0" w:color="auto"/>
            </w:tcBorders>
          </w:tcPr>
          <w:p w14:paraId="405DC4E0" w14:textId="67E40020" w:rsidR="00B728EE" w:rsidRPr="00A305AD" w:rsidRDefault="00E428CE" w:rsidP="00B728EE">
            <w:pPr>
              <w:spacing w:before="0" w:after="0"/>
              <w:ind w:left="33"/>
              <w:rPr>
                <w:rFonts w:ascii="Times New Roman" w:hAnsi="Times New Roman"/>
                <w:szCs w:val="20"/>
                <w:lang w:eastAsia="de-DE"/>
              </w:rPr>
            </w:pPr>
            <w:r w:rsidRPr="00A305AD">
              <w:rPr>
                <w:rFonts w:ascii="Times New Roman" w:hAnsi="Times New Roman"/>
              </w:rPr>
              <w:t>Article 325</w:t>
            </w:r>
            <w:proofErr w:type="gramStart"/>
            <w:r w:rsidRPr="00A305AD">
              <w:rPr>
                <w:rFonts w:ascii="Times New Roman" w:hAnsi="Times New Roman"/>
              </w:rPr>
              <w:t>ad(</w:t>
            </w:r>
            <w:proofErr w:type="gramEnd"/>
            <w:r w:rsidRPr="00A305AD">
              <w:rPr>
                <w:rFonts w:ascii="Times New Roman" w:hAnsi="Times New Roman"/>
              </w:rPr>
              <w:t>2) of Regulation (EU) No 575/2013</w:t>
            </w:r>
          </w:p>
        </w:tc>
        <w:tc>
          <w:tcPr>
            <w:tcW w:w="9781" w:type="dxa"/>
            <w:tcBorders>
              <w:top w:val="single" w:sz="4" w:space="0" w:color="auto"/>
              <w:left w:val="single" w:sz="4" w:space="0" w:color="auto"/>
              <w:bottom w:val="single" w:sz="4" w:space="0" w:color="auto"/>
              <w:right w:val="single" w:sz="4" w:space="0" w:color="auto"/>
            </w:tcBorders>
          </w:tcPr>
          <w:p w14:paraId="685690E7" w14:textId="19BDB4DC"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Where the risk class reported in column 0010 corresponds to ‘</w:t>
            </w:r>
            <w:hyperlink r:id="rId37" w:anchor="1-61" w:history="1">
              <w:r w:rsidRPr="00A305AD">
                <w:rPr>
                  <w:rFonts w:ascii="Times New Roman" w:hAnsi="Times New Roman"/>
                  <w:szCs w:val="20"/>
                  <w:lang w:eastAsia="de-DE"/>
                </w:rPr>
                <w:t>securitisation</w:t>
              </w:r>
              <w:r w:rsidR="00BB6A31" w:rsidRPr="00A305AD">
                <w:rPr>
                  <w:rFonts w:ascii="Times New Roman" w:hAnsi="Times New Roman"/>
                  <w:szCs w:val="20"/>
                  <w:lang w:eastAsia="de-DE"/>
                </w:rPr>
                <w:t xml:space="preserve"> position</w:t>
              </w:r>
              <w:r w:rsidRPr="00A305AD">
                <w:rPr>
                  <w:rFonts w:ascii="Times New Roman" w:hAnsi="Times New Roman"/>
                  <w:szCs w:val="20"/>
                  <w:lang w:eastAsia="de-DE"/>
                </w:rPr>
                <w:t>s</w:t>
              </w:r>
            </w:hyperlink>
            <w:r w:rsidRPr="00A305AD">
              <w:rPr>
                <w:rFonts w:ascii="Times New Roman" w:hAnsi="Times New Roman"/>
                <w:szCs w:val="20"/>
                <w:lang w:eastAsia="de-DE"/>
              </w:rPr>
              <w:t xml:space="preserve"> that are included in the ACTP’, the answer shall be the name of the index, otherwise it shall be left </w:t>
            </w:r>
            <w:r w:rsidR="00812111" w:rsidRPr="00A305AD">
              <w:rPr>
                <w:rFonts w:ascii="Times New Roman" w:hAnsi="Times New Roman"/>
                <w:szCs w:val="20"/>
                <w:lang w:eastAsia="de-DE"/>
              </w:rPr>
              <w:t>(NUL)</w:t>
            </w:r>
          </w:p>
        </w:tc>
      </w:tr>
      <w:tr w:rsidR="00B728EE" w:rsidRPr="00A305AD" w14:paraId="6EE00969"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7A81E41C" w14:textId="58F186AC"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0040</w:t>
            </w:r>
          </w:p>
        </w:tc>
        <w:tc>
          <w:tcPr>
            <w:tcW w:w="1701" w:type="dxa"/>
            <w:tcBorders>
              <w:top w:val="single" w:sz="4" w:space="0" w:color="auto"/>
              <w:left w:val="single" w:sz="4" w:space="0" w:color="auto"/>
              <w:bottom w:val="single" w:sz="4" w:space="0" w:color="auto"/>
              <w:right w:val="single" w:sz="4" w:space="0" w:color="auto"/>
            </w:tcBorders>
          </w:tcPr>
          <w:p w14:paraId="6418EDDF" w14:textId="77777777"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(Reporting currency results)</w:t>
            </w:r>
          </w:p>
        </w:tc>
        <w:tc>
          <w:tcPr>
            <w:tcW w:w="1842" w:type="dxa"/>
            <w:tcBorders>
              <w:top w:val="single" w:sz="4" w:space="0" w:color="auto"/>
              <w:left w:val="single" w:sz="4" w:space="0" w:color="auto"/>
              <w:bottom w:val="single" w:sz="4" w:space="0" w:color="auto"/>
              <w:right w:val="single" w:sz="4" w:space="0" w:color="auto"/>
            </w:tcBorders>
          </w:tcPr>
          <w:p w14:paraId="2B6A6CD7" w14:textId="5021F63B"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Article</w:t>
            </w:r>
            <w:r w:rsidR="000B0B83" w:rsidRPr="00A305AD">
              <w:rPr>
                <w:rFonts w:ascii="Times New Roman" w:hAnsi="Times New Roman"/>
                <w:szCs w:val="20"/>
                <w:lang w:eastAsia="de-DE"/>
              </w:rPr>
              <w:t>s</w:t>
            </w:r>
            <w:r w:rsidRPr="00A305AD">
              <w:rPr>
                <w:rFonts w:ascii="Times New Roman" w:hAnsi="Times New Roman"/>
                <w:szCs w:val="20"/>
                <w:lang w:eastAsia="de-DE"/>
              </w:rPr>
              <w:t xml:space="preserve"> 325y, 325</w:t>
            </w:r>
            <w:r w:rsidR="00934036" w:rsidRPr="00A305AD">
              <w:rPr>
                <w:rFonts w:ascii="Times New Roman" w:hAnsi="Times New Roman"/>
                <w:szCs w:val="20"/>
                <w:lang w:eastAsia="de-DE"/>
              </w:rPr>
              <w:t>aa</w:t>
            </w:r>
            <w:r w:rsidRPr="00A305AD">
              <w:rPr>
                <w:rFonts w:ascii="Times New Roman" w:hAnsi="Times New Roman"/>
                <w:szCs w:val="20"/>
                <w:lang w:eastAsia="de-DE"/>
              </w:rPr>
              <w:t xml:space="preserve"> and 325a</w:t>
            </w:r>
            <w:r w:rsidR="00934036" w:rsidRPr="00A305AD">
              <w:rPr>
                <w:rFonts w:ascii="Times New Roman" w:hAnsi="Times New Roman"/>
                <w:szCs w:val="20"/>
                <w:lang w:eastAsia="de-DE"/>
              </w:rPr>
              <w:t>d</w:t>
            </w:r>
            <w:r w:rsidRPr="00A305AD">
              <w:rPr>
                <w:rFonts w:ascii="Times New Roman" w:hAnsi="Times New Roman"/>
                <w:szCs w:val="20"/>
                <w:lang w:eastAsia="de-DE"/>
              </w:rPr>
              <w:t xml:space="preserve"> of Regulation (EU) No 575/2013</w:t>
            </w:r>
          </w:p>
        </w:tc>
        <w:tc>
          <w:tcPr>
            <w:tcW w:w="9781" w:type="dxa"/>
            <w:tcBorders>
              <w:top w:val="single" w:sz="4" w:space="0" w:color="auto"/>
              <w:left w:val="single" w:sz="4" w:space="0" w:color="auto"/>
              <w:bottom w:val="single" w:sz="4" w:space="0" w:color="auto"/>
              <w:right w:val="single" w:sz="4" w:space="0" w:color="auto"/>
            </w:tcBorders>
          </w:tcPr>
          <w:p w14:paraId="2CDE2C01" w14:textId="3B12F99C"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for default risk shall be reported for the “RM (and final ASA) final reference date” (as specified in Section 1, point (b)</w:t>
            </w:r>
            <w:r w:rsidR="008F0213" w:rsidRPr="00A305AD">
              <w:rPr>
                <w:rFonts w:ascii="Times New Roman" w:hAnsi="Times New Roman"/>
                <w:szCs w:val="20"/>
                <w:lang w:eastAsia="de-DE"/>
              </w:rPr>
              <w:t>,</w:t>
            </w:r>
            <w:r w:rsidRPr="00A305AD">
              <w:rPr>
                <w:rFonts w:ascii="Times New Roman" w:hAnsi="Times New Roman"/>
                <w:szCs w:val="20"/>
                <w:lang w:eastAsia="de-DE"/>
              </w:rPr>
              <w:t xml:space="preserve"> </w:t>
            </w:r>
            <w:r w:rsidR="00FC7ED5" w:rsidRPr="00A305AD">
              <w:rPr>
                <w:rFonts w:ascii="Times New Roman" w:hAnsi="Times New Roman"/>
                <w:szCs w:val="20"/>
                <w:lang w:eastAsia="de-DE"/>
              </w:rPr>
              <w:t xml:space="preserve">of Annex V </w:t>
            </w:r>
            <w:r w:rsidRPr="00A305AD">
              <w:rPr>
                <w:rFonts w:ascii="Times New Roman" w:hAnsi="Times New Roman"/>
                <w:szCs w:val="20"/>
                <w:lang w:eastAsia="de-DE"/>
              </w:rPr>
              <w:t>to this Regulation). The values shall be reported in the institution’s reporting currency</w:t>
            </w:r>
            <w:r w:rsidRPr="00A305AD">
              <w:rPr>
                <w:rFonts w:ascii="Times New Roman" w:hAnsi="Times New Roman"/>
                <w:szCs w:val="20"/>
                <w:lang w:val="en-US" w:eastAsia="de-DE"/>
              </w:rPr>
              <w:t xml:space="preserve"> and</w:t>
            </w:r>
            <w:r w:rsidRPr="00A305AD">
              <w:rPr>
                <w:rFonts w:ascii="Times New Roman" w:hAnsi="Times New Roman"/>
                <w:szCs w:val="20"/>
                <w:lang w:eastAsia="de-DE"/>
              </w:rPr>
              <w:t xml:space="preserve"> shall be expressed with a minimum precision of </w:t>
            </w:r>
            <w:r w:rsidR="004F14C4" w:rsidRPr="00A305AD">
              <w:rPr>
                <w:rFonts w:ascii="Times New Roman" w:hAnsi="Times New Roman"/>
                <w:szCs w:val="20"/>
                <w:lang w:eastAsia="de-DE"/>
              </w:rPr>
              <w:t xml:space="preserve">two </w:t>
            </w:r>
            <w:r w:rsidRPr="00A305AD">
              <w:rPr>
                <w:rFonts w:ascii="Times New Roman" w:hAnsi="Times New Roman"/>
                <w:szCs w:val="20"/>
                <w:lang w:eastAsia="de-DE"/>
              </w:rPr>
              <w:t>decimal places.</w:t>
            </w:r>
          </w:p>
          <w:p w14:paraId="624AE92B" w14:textId="77777777" w:rsidR="00B728EE" w:rsidRPr="00A305AD" w:rsidRDefault="00B728EE" w:rsidP="00B728EE">
            <w:pPr>
              <w:spacing w:before="0" w:after="0"/>
              <w:ind w:left="33"/>
              <w:rPr>
                <w:rFonts w:ascii="Times New Roman" w:hAnsi="Times New Roman"/>
                <w:szCs w:val="20"/>
                <w:lang w:eastAsia="de-DE"/>
              </w:rPr>
            </w:pPr>
          </w:p>
        </w:tc>
      </w:tr>
      <w:tr w:rsidR="00B728EE" w:rsidRPr="00A305AD" w14:paraId="0DC9925F"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23D5E57A" w14:textId="44C85EF5"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0050</w:t>
            </w:r>
          </w:p>
        </w:tc>
        <w:tc>
          <w:tcPr>
            <w:tcW w:w="1701" w:type="dxa"/>
            <w:tcBorders>
              <w:top w:val="single" w:sz="4" w:space="0" w:color="auto"/>
              <w:left w:val="single" w:sz="4" w:space="0" w:color="auto"/>
              <w:bottom w:val="single" w:sz="4" w:space="0" w:color="auto"/>
              <w:right w:val="single" w:sz="4" w:space="0" w:color="auto"/>
            </w:tcBorders>
          </w:tcPr>
          <w:p w14:paraId="5FD13530" w14:textId="77777777"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Reporting currency</w:t>
            </w:r>
          </w:p>
        </w:tc>
        <w:tc>
          <w:tcPr>
            <w:tcW w:w="1842" w:type="dxa"/>
            <w:tcBorders>
              <w:top w:val="single" w:sz="4" w:space="0" w:color="auto"/>
              <w:left w:val="single" w:sz="4" w:space="0" w:color="auto"/>
              <w:bottom w:val="single" w:sz="4" w:space="0" w:color="auto"/>
              <w:right w:val="single" w:sz="4" w:space="0" w:color="auto"/>
            </w:tcBorders>
          </w:tcPr>
          <w:p w14:paraId="77F2514B" w14:textId="77777777" w:rsidR="00B728EE" w:rsidRPr="00A305AD" w:rsidRDefault="00B728EE" w:rsidP="00B728EE">
            <w:pPr>
              <w:spacing w:before="0" w:after="0"/>
              <w:ind w:left="33"/>
              <w:rPr>
                <w:rFonts w:ascii="Times New Roman" w:hAnsi="Times New Roman"/>
                <w:szCs w:val="20"/>
                <w:lang w:eastAsia="de-DE"/>
              </w:rPr>
            </w:pPr>
          </w:p>
        </w:tc>
        <w:tc>
          <w:tcPr>
            <w:tcW w:w="9781" w:type="dxa"/>
            <w:tcBorders>
              <w:top w:val="single" w:sz="4" w:space="0" w:color="auto"/>
              <w:left w:val="single" w:sz="4" w:space="0" w:color="auto"/>
              <w:bottom w:val="single" w:sz="4" w:space="0" w:color="auto"/>
              <w:right w:val="single" w:sz="4" w:space="0" w:color="auto"/>
            </w:tcBorders>
          </w:tcPr>
          <w:p w14:paraId="2625A8CD" w14:textId="77777777"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The reporting currency of the institution shall be reported (the reported value shall follow the ISO 4217 currency designation).</w:t>
            </w:r>
          </w:p>
        </w:tc>
      </w:tr>
      <w:tr w:rsidR="00B728EE" w:rsidRPr="00A305AD" w14:paraId="665ADCFB"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32969E2D" w14:textId="55EFBB1D"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0060</w:t>
            </w:r>
          </w:p>
          <w:p w14:paraId="09010E72" w14:textId="57BE1774" w:rsidR="00B728EE" w:rsidRPr="00A305AD" w:rsidRDefault="00B728EE" w:rsidP="00B728EE">
            <w:pPr>
              <w:spacing w:before="0" w:after="0"/>
              <w:ind w:left="33"/>
              <w:rPr>
                <w:rFonts w:ascii="Times New Roman" w:hAnsi="Times New Roman"/>
                <w:szCs w:val="20"/>
                <w:lang w:eastAsia="de-DE"/>
              </w:rPr>
            </w:pPr>
          </w:p>
        </w:tc>
        <w:tc>
          <w:tcPr>
            <w:tcW w:w="1701" w:type="dxa"/>
            <w:tcBorders>
              <w:top w:val="single" w:sz="4" w:space="0" w:color="auto"/>
              <w:left w:val="single" w:sz="4" w:space="0" w:color="auto"/>
              <w:bottom w:val="single" w:sz="4" w:space="0" w:color="auto"/>
              <w:right w:val="single" w:sz="4" w:space="0" w:color="auto"/>
            </w:tcBorders>
          </w:tcPr>
          <w:p w14:paraId="0893ED48" w14:textId="77777777"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(EBA portfolio currency results)</w:t>
            </w:r>
          </w:p>
        </w:tc>
        <w:tc>
          <w:tcPr>
            <w:tcW w:w="1842" w:type="dxa"/>
            <w:tcBorders>
              <w:top w:val="single" w:sz="4" w:space="0" w:color="auto"/>
              <w:left w:val="single" w:sz="4" w:space="0" w:color="auto"/>
              <w:bottom w:val="single" w:sz="4" w:space="0" w:color="auto"/>
              <w:right w:val="single" w:sz="4" w:space="0" w:color="auto"/>
            </w:tcBorders>
          </w:tcPr>
          <w:p w14:paraId="2E0289AC" w14:textId="178702BF" w:rsidR="00B728EE" w:rsidRPr="00A305AD" w:rsidRDefault="0045166D" w:rsidP="00B728EE">
            <w:pPr>
              <w:spacing w:before="0" w:after="0"/>
              <w:ind w:left="33"/>
              <w:rPr>
                <w:rFonts w:ascii="Times New Roman" w:hAnsi="Times New Roman"/>
                <w:szCs w:val="20"/>
                <w:lang w:eastAsia="de-DE"/>
              </w:rPr>
            </w:pPr>
            <w:r w:rsidRPr="00A305AD">
              <w:rPr>
                <w:rFonts w:ascii="Times New Roman" w:hAnsi="Times New Roman"/>
                <w:szCs w:val="20"/>
                <w:lang w:eastAsia="de-DE"/>
              </w:rPr>
              <w:t>Sections 3 and 4</w:t>
            </w:r>
            <w:r w:rsidR="00FC7ED5" w:rsidRPr="00A305AD">
              <w:rPr>
                <w:rFonts w:ascii="Times New Roman" w:hAnsi="Times New Roman"/>
                <w:szCs w:val="20"/>
                <w:lang w:eastAsia="de-DE"/>
              </w:rPr>
              <w:t xml:space="preserve"> of Annex V</w:t>
            </w:r>
            <w:r w:rsidRPr="00A305AD">
              <w:rPr>
                <w:rFonts w:ascii="Times New Roman" w:hAnsi="Times New Roman"/>
                <w:szCs w:val="20"/>
                <w:lang w:eastAsia="de-DE"/>
              </w:rPr>
              <w:t xml:space="preserve"> </w:t>
            </w:r>
            <w:r w:rsidR="00B728EE" w:rsidRPr="00A305AD">
              <w:rPr>
                <w:rFonts w:ascii="Times New Roman" w:hAnsi="Times New Roman"/>
                <w:szCs w:val="20"/>
                <w:lang w:eastAsia="de-DE"/>
              </w:rPr>
              <w:t>to this Regulation and Article</w:t>
            </w:r>
            <w:r w:rsidRPr="00A305AD">
              <w:rPr>
                <w:rFonts w:ascii="Times New Roman" w:hAnsi="Times New Roman"/>
                <w:szCs w:val="20"/>
                <w:lang w:eastAsia="de-DE"/>
              </w:rPr>
              <w:t>s</w:t>
            </w:r>
            <w:r w:rsidR="00B728EE" w:rsidRPr="00A305AD">
              <w:rPr>
                <w:rFonts w:ascii="Times New Roman" w:hAnsi="Times New Roman"/>
                <w:szCs w:val="20"/>
                <w:lang w:eastAsia="de-DE"/>
              </w:rPr>
              <w:t xml:space="preserve"> 325y, 325</w:t>
            </w:r>
            <w:r w:rsidR="00934036" w:rsidRPr="00A305AD">
              <w:rPr>
                <w:rFonts w:ascii="Times New Roman" w:hAnsi="Times New Roman"/>
                <w:szCs w:val="20"/>
                <w:lang w:eastAsia="de-DE"/>
              </w:rPr>
              <w:t>aa</w:t>
            </w:r>
            <w:r w:rsidR="00B728EE" w:rsidRPr="00A305AD">
              <w:rPr>
                <w:rFonts w:ascii="Times New Roman" w:hAnsi="Times New Roman"/>
                <w:szCs w:val="20"/>
                <w:lang w:eastAsia="de-DE"/>
              </w:rPr>
              <w:t xml:space="preserve"> and 325a</w:t>
            </w:r>
            <w:r w:rsidR="00934036" w:rsidRPr="00A305AD">
              <w:rPr>
                <w:rFonts w:ascii="Times New Roman" w:hAnsi="Times New Roman"/>
                <w:szCs w:val="20"/>
                <w:lang w:eastAsia="de-DE"/>
              </w:rPr>
              <w:t>d</w:t>
            </w:r>
            <w:r w:rsidR="00B728EE" w:rsidRPr="00A305AD">
              <w:rPr>
                <w:rFonts w:ascii="Times New Roman" w:hAnsi="Times New Roman"/>
                <w:szCs w:val="20"/>
                <w:lang w:eastAsia="de-DE"/>
              </w:rPr>
              <w:t xml:space="preserve"> of Regulation (EU) No 575/2013</w:t>
            </w:r>
          </w:p>
        </w:tc>
        <w:tc>
          <w:tcPr>
            <w:tcW w:w="9781" w:type="dxa"/>
            <w:tcBorders>
              <w:top w:val="single" w:sz="4" w:space="0" w:color="auto"/>
              <w:left w:val="single" w:sz="4" w:space="0" w:color="auto"/>
              <w:bottom w:val="single" w:sz="4" w:space="0" w:color="auto"/>
              <w:right w:val="single" w:sz="4" w:space="0" w:color="auto"/>
            </w:tcBorders>
          </w:tcPr>
          <w:p w14:paraId="32684CE6" w14:textId="2A1899F8" w:rsidR="00B728EE" w:rsidRPr="00A305AD" w:rsidRDefault="00B728EE" w:rsidP="00B728EE">
            <w:pPr>
              <w:spacing w:before="0" w:after="0"/>
              <w:ind w:left="33"/>
              <w:rPr>
                <w:rFonts w:ascii="Times New Roman" w:hAnsi="Times New Roman"/>
                <w:szCs w:val="20"/>
                <w:lang w:eastAsia="de-DE"/>
              </w:rPr>
            </w:pPr>
            <w:r w:rsidRPr="00A305AD">
              <w:rPr>
                <w:rFonts w:ascii="Times New Roman" w:hAnsi="Times New Roman"/>
                <w:szCs w:val="20"/>
                <w:lang w:eastAsia="de-DE"/>
              </w:rPr>
              <w:t xml:space="preserve">The values shall be reported following the instructions for column 0030 but translated at the </w:t>
            </w:r>
            <w:r w:rsidR="003B00F9" w:rsidRPr="00A305AD">
              <w:rPr>
                <w:rFonts w:ascii="Times New Roman" w:hAnsi="Times New Roman"/>
                <w:szCs w:val="20"/>
                <w:lang w:eastAsia="de-DE"/>
              </w:rPr>
              <w:t xml:space="preserve">ECB </w:t>
            </w:r>
            <w:r w:rsidRPr="00A305AD">
              <w:rPr>
                <w:rFonts w:ascii="Times New Roman" w:hAnsi="Times New Roman"/>
                <w:szCs w:val="20"/>
                <w:lang w:eastAsia="de-DE"/>
              </w:rPr>
              <w:t>spot exchange rate associated with the currency of the portfolio as defined in Sections 3 and 4</w:t>
            </w:r>
            <w:r w:rsidR="00FC7ED5" w:rsidRPr="00A305AD">
              <w:t xml:space="preserve"> </w:t>
            </w:r>
            <w:r w:rsidR="00FC7ED5" w:rsidRPr="00A305AD">
              <w:rPr>
                <w:rFonts w:ascii="Times New Roman" w:hAnsi="Times New Roman"/>
                <w:szCs w:val="20"/>
                <w:lang w:eastAsia="de-DE"/>
              </w:rPr>
              <w:t>of Annex V</w:t>
            </w:r>
            <w:r w:rsidRPr="00A305AD">
              <w:rPr>
                <w:rFonts w:ascii="Times New Roman" w:hAnsi="Times New Roman"/>
                <w:szCs w:val="20"/>
                <w:lang w:eastAsia="de-DE"/>
              </w:rPr>
              <w:t xml:space="preserve"> to this Regulation.</w:t>
            </w:r>
          </w:p>
        </w:tc>
      </w:tr>
    </w:tbl>
    <w:p w14:paraId="46DC89AF" w14:textId="77777777" w:rsidR="00EB4B25" w:rsidRPr="00A305AD" w:rsidRDefault="00EB4B25" w:rsidP="00EB4B25">
      <w:pPr>
        <w:rPr>
          <w:rFonts w:ascii="Times New Roman" w:hAnsi="Times New Roman"/>
          <w:b/>
        </w:rPr>
      </w:pPr>
    </w:p>
    <w:p w14:paraId="159AEC1F" w14:textId="77777777" w:rsidR="00EB4B25" w:rsidRPr="00A305AD" w:rsidRDefault="00EB4B25" w:rsidP="00EB4B25">
      <w:pPr>
        <w:rPr>
          <w:rFonts w:ascii="Times New Roman" w:hAnsi="Times New Roman"/>
        </w:rPr>
      </w:pPr>
    </w:p>
    <w:p w14:paraId="7BBDC0D2" w14:textId="77777777" w:rsidR="004A168D" w:rsidRPr="00A305AD" w:rsidRDefault="004A168D">
      <w:pPr>
        <w:spacing w:before="0" w:after="0"/>
        <w:jc w:val="left"/>
        <w:rPr>
          <w:rFonts w:ascii="Times New Roman" w:eastAsia="Arial" w:hAnsi="Times New Roman"/>
          <w:b/>
          <w:szCs w:val="20"/>
          <w:lang w:eastAsia="de-DE"/>
        </w:rPr>
      </w:pPr>
      <w:r w:rsidRPr="00A305AD">
        <w:rPr>
          <w:rFonts w:ascii="Times New Roman" w:hAnsi="Times New Roman"/>
        </w:rPr>
        <w:br w:type="page"/>
      </w:r>
    </w:p>
    <w:p w14:paraId="4FB590B3" w14:textId="3C697126" w:rsidR="004A168D" w:rsidRPr="00A305AD" w:rsidRDefault="004A168D" w:rsidP="000B211D">
      <w:pPr>
        <w:pStyle w:val="Heading3"/>
      </w:pPr>
      <w:bookmarkStart w:id="54" w:name="_Toc199237760"/>
      <w:r w:rsidRPr="00A305AD">
        <w:lastRenderedPageBreak/>
        <w:t>C 120.06 – ASA. OFR</w:t>
      </w:r>
      <w:bookmarkEnd w:id="54"/>
    </w:p>
    <w:p w14:paraId="037D106D" w14:textId="77777777" w:rsidR="004A168D" w:rsidRPr="00A305AD" w:rsidRDefault="004A168D" w:rsidP="004A168D">
      <w:pPr>
        <w:rPr>
          <w:rFonts w:ascii="Times New Roman" w:hAnsi="Times New Roman"/>
        </w:rPr>
      </w:pPr>
    </w:p>
    <w:tbl>
      <w:tblPr>
        <w:tblW w:w="1431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993"/>
        <w:gridCol w:w="1701"/>
        <w:gridCol w:w="1842"/>
        <w:gridCol w:w="9781"/>
      </w:tblGrid>
      <w:tr w:rsidR="004A168D" w:rsidRPr="00A305AD" w14:paraId="4B7820E4" w14:textId="77777777" w:rsidTr="00CD5665">
        <w:tc>
          <w:tcPr>
            <w:tcW w:w="993" w:type="dxa"/>
            <w:shd w:val="clear" w:color="auto" w:fill="D9D9D9"/>
          </w:tcPr>
          <w:p w14:paraId="6FEBE090" w14:textId="77777777" w:rsidR="004A168D" w:rsidRPr="00A305AD" w:rsidRDefault="004A168D"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Column</w:t>
            </w:r>
          </w:p>
        </w:tc>
        <w:tc>
          <w:tcPr>
            <w:tcW w:w="1701" w:type="dxa"/>
            <w:shd w:val="clear" w:color="auto" w:fill="D9D9D9"/>
          </w:tcPr>
          <w:p w14:paraId="4712F2A4"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Label</w:t>
            </w:r>
          </w:p>
        </w:tc>
        <w:tc>
          <w:tcPr>
            <w:tcW w:w="1842" w:type="dxa"/>
            <w:shd w:val="clear" w:color="auto" w:fill="D9D9D9"/>
          </w:tcPr>
          <w:p w14:paraId="3CF36102"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Legal reference</w:t>
            </w:r>
          </w:p>
        </w:tc>
        <w:tc>
          <w:tcPr>
            <w:tcW w:w="9781" w:type="dxa"/>
            <w:shd w:val="clear" w:color="auto" w:fill="D9D9D9"/>
          </w:tcPr>
          <w:p w14:paraId="5FDD64FD" w14:textId="77777777" w:rsidR="004A168D" w:rsidRPr="00A305AD" w:rsidRDefault="004A168D" w:rsidP="00CD5665">
            <w:pPr>
              <w:spacing w:before="0" w:after="0"/>
              <w:ind w:left="33"/>
              <w:rPr>
                <w:rFonts w:ascii="Times New Roman" w:hAnsi="Times New Roman"/>
                <w:bCs/>
                <w:szCs w:val="20"/>
                <w:lang w:eastAsia="de-DE"/>
              </w:rPr>
            </w:pPr>
            <w:r w:rsidRPr="00A305AD">
              <w:rPr>
                <w:rFonts w:ascii="Times New Roman" w:hAnsi="Times New Roman"/>
                <w:bCs/>
                <w:szCs w:val="20"/>
                <w:lang w:eastAsia="de-DE"/>
              </w:rPr>
              <w:t>Instructions</w:t>
            </w:r>
          </w:p>
        </w:tc>
      </w:tr>
      <w:tr w:rsidR="004A168D" w:rsidRPr="00A305AD" w14:paraId="5236D457" w14:textId="77777777" w:rsidTr="00B75444">
        <w:trPr>
          <w:trHeight w:val="522"/>
        </w:trPr>
        <w:tc>
          <w:tcPr>
            <w:tcW w:w="993" w:type="dxa"/>
            <w:tcBorders>
              <w:top w:val="single" w:sz="4" w:space="0" w:color="auto"/>
              <w:left w:val="single" w:sz="4" w:space="0" w:color="auto"/>
              <w:bottom w:val="single" w:sz="4" w:space="0" w:color="auto"/>
              <w:right w:val="single" w:sz="4" w:space="0" w:color="auto"/>
            </w:tcBorders>
            <w:shd w:val="clear" w:color="auto" w:fill="auto"/>
          </w:tcPr>
          <w:p w14:paraId="5A92A2A5"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0010</w:t>
            </w:r>
          </w:p>
        </w:tc>
        <w:tc>
          <w:tcPr>
            <w:tcW w:w="1701" w:type="dxa"/>
            <w:tcBorders>
              <w:top w:val="single" w:sz="4" w:space="0" w:color="auto"/>
              <w:left w:val="single" w:sz="4" w:space="0" w:color="auto"/>
              <w:bottom w:val="single" w:sz="4" w:space="0" w:color="auto"/>
              <w:right w:val="single" w:sz="4" w:space="0" w:color="auto"/>
            </w:tcBorders>
          </w:tcPr>
          <w:p w14:paraId="46766949"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bCs/>
              </w:rPr>
              <w:t>Portfolio number</w:t>
            </w:r>
          </w:p>
        </w:tc>
        <w:tc>
          <w:tcPr>
            <w:tcW w:w="1842" w:type="dxa"/>
            <w:tcBorders>
              <w:top w:val="single" w:sz="4" w:space="0" w:color="auto"/>
              <w:left w:val="single" w:sz="4" w:space="0" w:color="auto"/>
              <w:bottom w:val="single" w:sz="4" w:space="0" w:color="auto"/>
              <w:right w:val="single" w:sz="4" w:space="0" w:color="auto"/>
            </w:tcBorders>
          </w:tcPr>
          <w:p w14:paraId="47B1EB16" w14:textId="3505CF6A" w:rsidR="004A168D" w:rsidRPr="00A305AD" w:rsidRDefault="001E670A" w:rsidP="00CD5665">
            <w:pPr>
              <w:spacing w:before="0" w:after="0"/>
              <w:ind w:left="33"/>
              <w:rPr>
                <w:rFonts w:ascii="Times New Roman" w:hAnsi="Times New Roman"/>
                <w:szCs w:val="20"/>
                <w:lang w:eastAsia="de-DE"/>
              </w:rPr>
            </w:pPr>
            <w:r w:rsidRPr="00A305AD">
              <w:rPr>
                <w:rFonts w:ascii="Times New Roman" w:hAnsi="Times New Roman"/>
                <w:bCs/>
              </w:rPr>
              <w:t>Sections 3</w:t>
            </w:r>
            <w:r w:rsidR="008D7F9F" w:rsidRPr="00A305AD">
              <w:rPr>
                <w:rFonts w:ascii="Times New Roman" w:hAnsi="Times New Roman"/>
                <w:bCs/>
              </w:rPr>
              <w:t>, 4</w:t>
            </w:r>
            <w:r w:rsidRPr="00A305AD">
              <w:rPr>
                <w:rFonts w:ascii="Times New Roman" w:hAnsi="Times New Roman"/>
                <w:bCs/>
              </w:rPr>
              <w:t xml:space="preserve"> and </w:t>
            </w:r>
            <w:r w:rsidR="008D7F9F" w:rsidRPr="00A305AD">
              <w:rPr>
                <w:rFonts w:ascii="Times New Roman" w:hAnsi="Times New Roman"/>
                <w:bCs/>
              </w:rPr>
              <w:t>5</w:t>
            </w:r>
            <w:r w:rsidR="006575AC" w:rsidRPr="00A305AD">
              <w:rPr>
                <w:rFonts w:ascii="Times New Roman" w:hAnsi="Times New Roman"/>
                <w:bCs/>
              </w:rPr>
              <w:t xml:space="preserve"> </w:t>
            </w:r>
            <w:r w:rsidR="006575AC" w:rsidRPr="00A305AD">
              <w:rPr>
                <w:rFonts w:ascii="Times New Roman" w:hAnsi="Times New Roman"/>
                <w:szCs w:val="20"/>
                <w:lang w:eastAsia="de-DE"/>
              </w:rPr>
              <w:t>of Annex V</w:t>
            </w:r>
          </w:p>
        </w:tc>
        <w:tc>
          <w:tcPr>
            <w:tcW w:w="9781" w:type="dxa"/>
            <w:tcBorders>
              <w:top w:val="single" w:sz="4" w:space="0" w:color="auto"/>
              <w:left w:val="single" w:sz="4" w:space="0" w:color="auto"/>
              <w:bottom w:val="single" w:sz="4" w:space="0" w:color="auto"/>
              <w:right w:val="single" w:sz="4" w:space="0" w:color="auto"/>
            </w:tcBorders>
          </w:tcPr>
          <w:p w14:paraId="0F949578" w14:textId="14B83C4D" w:rsidR="004A168D" w:rsidRPr="00A305AD" w:rsidRDefault="004A168D" w:rsidP="00CD5665">
            <w:pPr>
              <w:spacing w:before="0" w:after="0"/>
              <w:rPr>
                <w:rFonts w:ascii="Times New Roman" w:hAnsi="Times New Roman"/>
                <w:szCs w:val="20"/>
                <w:lang w:eastAsia="de-DE"/>
              </w:rPr>
            </w:pPr>
            <w:r w:rsidRPr="00A305AD">
              <w:rPr>
                <w:rFonts w:ascii="Times New Roman" w:hAnsi="Times New Roman"/>
                <w:bCs/>
              </w:rPr>
              <w:t>The number of the portfolio taken from Annex V shall be reported.</w:t>
            </w:r>
          </w:p>
        </w:tc>
      </w:tr>
      <w:tr w:rsidR="004A168D" w:rsidRPr="00A305AD" w14:paraId="57EB9335"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1C7CECD8"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0020-0040</w:t>
            </w:r>
          </w:p>
        </w:tc>
        <w:tc>
          <w:tcPr>
            <w:tcW w:w="1701" w:type="dxa"/>
            <w:tcBorders>
              <w:top w:val="single" w:sz="4" w:space="0" w:color="auto"/>
              <w:left w:val="single" w:sz="4" w:space="0" w:color="auto"/>
              <w:bottom w:val="single" w:sz="4" w:space="0" w:color="auto"/>
              <w:right w:val="single" w:sz="4" w:space="0" w:color="auto"/>
            </w:tcBorders>
          </w:tcPr>
          <w:p w14:paraId="7F96C8C5"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Reporting currency results</w:t>
            </w:r>
          </w:p>
        </w:tc>
        <w:tc>
          <w:tcPr>
            <w:tcW w:w="1842" w:type="dxa"/>
            <w:tcBorders>
              <w:top w:val="single" w:sz="4" w:space="0" w:color="auto"/>
              <w:left w:val="single" w:sz="4" w:space="0" w:color="auto"/>
              <w:bottom w:val="single" w:sz="4" w:space="0" w:color="auto"/>
              <w:right w:val="single" w:sz="4" w:space="0" w:color="auto"/>
            </w:tcBorders>
          </w:tcPr>
          <w:p w14:paraId="56A13782" w14:textId="23AD1FAB" w:rsidR="004A168D" w:rsidRPr="00A305AD" w:rsidRDefault="002A19ED" w:rsidP="00CD5665">
            <w:pPr>
              <w:spacing w:before="0" w:after="0"/>
              <w:ind w:left="33"/>
              <w:rPr>
                <w:rFonts w:ascii="Times New Roman" w:hAnsi="Times New Roman"/>
                <w:szCs w:val="20"/>
                <w:lang w:eastAsia="de-DE"/>
              </w:rPr>
            </w:pPr>
            <w:r w:rsidRPr="00A305AD">
              <w:rPr>
                <w:rFonts w:ascii="Times New Roman" w:hAnsi="Times New Roman"/>
                <w:szCs w:val="20"/>
                <w:lang w:eastAsia="de-DE"/>
              </w:rPr>
              <w:t>Sections 3 and 4</w:t>
            </w:r>
            <w:r w:rsidR="006575AC" w:rsidRPr="00A305AD">
              <w:rPr>
                <w:rFonts w:ascii="Times New Roman" w:hAnsi="Times New Roman"/>
                <w:szCs w:val="20"/>
                <w:lang w:eastAsia="de-DE"/>
              </w:rPr>
              <w:t xml:space="preserve"> of Annex V</w:t>
            </w:r>
          </w:p>
        </w:tc>
        <w:tc>
          <w:tcPr>
            <w:tcW w:w="9781" w:type="dxa"/>
            <w:tcBorders>
              <w:top w:val="single" w:sz="4" w:space="0" w:color="auto"/>
              <w:left w:val="single" w:sz="4" w:space="0" w:color="auto"/>
              <w:bottom w:val="single" w:sz="4" w:space="0" w:color="auto"/>
              <w:right w:val="single" w:sz="4" w:space="0" w:color="auto"/>
            </w:tcBorders>
          </w:tcPr>
          <w:p w14:paraId="01DB5F81" w14:textId="77777777" w:rsidR="004A168D" w:rsidRPr="00A305AD" w:rsidRDefault="004A168D" w:rsidP="00CD5665">
            <w:pPr>
              <w:spacing w:before="0" w:after="0"/>
              <w:ind w:left="33"/>
              <w:rPr>
                <w:rFonts w:ascii="Times New Roman" w:hAnsi="Times New Roman"/>
                <w:szCs w:val="20"/>
                <w:lang w:eastAsia="de-DE"/>
              </w:rPr>
            </w:pPr>
          </w:p>
        </w:tc>
      </w:tr>
      <w:tr w:rsidR="004A168D" w:rsidRPr="00A305AD" w14:paraId="49A26A3E"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037B2CB4"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0020</w:t>
            </w:r>
          </w:p>
        </w:tc>
        <w:tc>
          <w:tcPr>
            <w:tcW w:w="1701" w:type="dxa"/>
            <w:tcBorders>
              <w:top w:val="single" w:sz="4" w:space="0" w:color="auto"/>
              <w:left w:val="single" w:sz="4" w:space="0" w:color="auto"/>
              <w:bottom w:val="single" w:sz="4" w:space="0" w:color="auto"/>
              <w:right w:val="single" w:sz="4" w:space="0" w:color="auto"/>
            </w:tcBorders>
          </w:tcPr>
          <w:p w14:paraId="5D1749E3" w14:textId="6C9E03D2"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SBM OFR</w:t>
            </w:r>
          </w:p>
        </w:tc>
        <w:tc>
          <w:tcPr>
            <w:tcW w:w="1842" w:type="dxa"/>
            <w:tcBorders>
              <w:top w:val="single" w:sz="4" w:space="0" w:color="auto"/>
              <w:left w:val="single" w:sz="4" w:space="0" w:color="auto"/>
              <w:bottom w:val="single" w:sz="4" w:space="0" w:color="auto"/>
              <w:right w:val="single" w:sz="4" w:space="0" w:color="auto"/>
            </w:tcBorders>
          </w:tcPr>
          <w:p w14:paraId="617A63E7" w14:textId="0B16B569"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 xml:space="preserve"> Article 325h of Regulation (EU) No 575/2013</w:t>
            </w:r>
          </w:p>
        </w:tc>
        <w:tc>
          <w:tcPr>
            <w:tcW w:w="9781" w:type="dxa"/>
            <w:tcBorders>
              <w:top w:val="single" w:sz="4" w:space="0" w:color="auto"/>
              <w:left w:val="single" w:sz="4" w:space="0" w:color="auto"/>
              <w:bottom w:val="single" w:sz="4" w:space="0" w:color="auto"/>
              <w:right w:val="single" w:sz="4" w:space="0" w:color="auto"/>
            </w:tcBorders>
          </w:tcPr>
          <w:p w14:paraId="2F5777F9" w14:textId="43A4B6F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for the sensitivities-based method of the alternative standardised approach shall be reported for the “RM (and final ASA) final reference date” (as specified in Section 1, point (b)</w:t>
            </w:r>
            <w:r w:rsidR="002B18AF" w:rsidRPr="00A305AD">
              <w:rPr>
                <w:rFonts w:ascii="Times New Roman" w:hAnsi="Times New Roman"/>
                <w:szCs w:val="20"/>
                <w:lang w:eastAsia="de-DE"/>
              </w:rPr>
              <w:t>,</w:t>
            </w:r>
            <w:r w:rsidRPr="00A305AD">
              <w:rPr>
                <w:rFonts w:ascii="Times New Roman" w:hAnsi="Times New Roman"/>
                <w:szCs w:val="20"/>
                <w:lang w:eastAsia="de-DE"/>
              </w:rPr>
              <w:t xml:space="preserve"> </w:t>
            </w:r>
            <w:r w:rsidR="00B83C31" w:rsidRPr="00A305AD">
              <w:rPr>
                <w:rFonts w:ascii="Times New Roman" w:hAnsi="Times New Roman"/>
                <w:szCs w:val="20"/>
                <w:lang w:eastAsia="de-DE"/>
              </w:rPr>
              <w:t xml:space="preserve">of Annex V </w:t>
            </w:r>
            <w:r w:rsidRPr="00A305AD">
              <w:rPr>
                <w:rFonts w:ascii="Times New Roman" w:hAnsi="Times New Roman"/>
                <w:szCs w:val="20"/>
                <w:lang w:eastAsia="de-DE"/>
              </w:rPr>
              <w:t xml:space="preserve">to this Regulation) for each portfolio. </w:t>
            </w:r>
          </w:p>
        </w:tc>
      </w:tr>
      <w:tr w:rsidR="004A168D" w:rsidRPr="00A305AD" w14:paraId="3E1E8711"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76D29DBE"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0030</w:t>
            </w:r>
          </w:p>
        </w:tc>
        <w:tc>
          <w:tcPr>
            <w:tcW w:w="1701" w:type="dxa"/>
            <w:tcBorders>
              <w:top w:val="single" w:sz="4" w:space="0" w:color="auto"/>
              <w:left w:val="single" w:sz="4" w:space="0" w:color="auto"/>
              <w:bottom w:val="single" w:sz="4" w:space="0" w:color="auto"/>
              <w:right w:val="single" w:sz="4" w:space="0" w:color="auto"/>
            </w:tcBorders>
          </w:tcPr>
          <w:p w14:paraId="0CCD438C" w14:textId="050584A1" w:rsidR="004A168D" w:rsidRPr="00A305AD" w:rsidRDefault="004A168D" w:rsidP="00B75444">
            <w:pPr>
              <w:spacing w:before="0" w:after="0"/>
              <w:rPr>
                <w:rFonts w:ascii="Times New Roman" w:hAnsi="Times New Roman"/>
                <w:szCs w:val="20"/>
                <w:lang w:eastAsia="de-DE"/>
              </w:rPr>
            </w:pPr>
            <w:r w:rsidRPr="00A305AD">
              <w:rPr>
                <w:rFonts w:ascii="Times New Roman" w:hAnsi="Times New Roman"/>
                <w:szCs w:val="20"/>
                <w:lang w:eastAsia="de-DE"/>
              </w:rPr>
              <w:t>DRC OFR</w:t>
            </w:r>
          </w:p>
        </w:tc>
        <w:tc>
          <w:tcPr>
            <w:tcW w:w="1842" w:type="dxa"/>
            <w:tcBorders>
              <w:top w:val="single" w:sz="4" w:space="0" w:color="auto"/>
              <w:left w:val="single" w:sz="4" w:space="0" w:color="auto"/>
              <w:bottom w:val="single" w:sz="4" w:space="0" w:color="auto"/>
              <w:right w:val="single" w:sz="4" w:space="0" w:color="auto"/>
            </w:tcBorders>
          </w:tcPr>
          <w:p w14:paraId="39A4FBF8"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Article 325v of Regulation (EU) No 575/2013</w:t>
            </w:r>
          </w:p>
        </w:tc>
        <w:tc>
          <w:tcPr>
            <w:tcW w:w="9781" w:type="dxa"/>
            <w:tcBorders>
              <w:top w:val="single" w:sz="4" w:space="0" w:color="auto"/>
              <w:left w:val="single" w:sz="4" w:space="0" w:color="auto"/>
              <w:bottom w:val="single" w:sz="4" w:space="0" w:color="auto"/>
              <w:right w:val="single" w:sz="4" w:space="0" w:color="auto"/>
            </w:tcBorders>
          </w:tcPr>
          <w:p w14:paraId="09633615" w14:textId="210C0563"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 xml:space="preserve">Own funds requirements for the default risk </w:t>
            </w:r>
            <w:r w:rsidR="003550D4" w:rsidRPr="00A305AD">
              <w:rPr>
                <w:rFonts w:ascii="Times New Roman" w:hAnsi="Times New Roman"/>
                <w:szCs w:val="20"/>
                <w:lang w:eastAsia="de-DE"/>
              </w:rPr>
              <w:t xml:space="preserve">requirement </w:t>
            </w:r>
            <w:r w:rsidRPr="00A305AD">
              <w:rPr>
                <w:rFonts w:ascii="Times New Roman" w:hAnsi="Times New Roman"/>
                <w:szCs w:val="20"/>
                <w:lang w:eastAsia="de-DE"/>
              </w:rPr>
              <w:t>of the alternative standardised approach shall be reported for the “RM (and final ASA) final reference date” (as specified in Section 1, point (b)</w:t>
            </w:r>
            <w:r w:rsidR="00B83C31" w:rsidRPr="00A305AD">
              <w:rPr>
                <w:rFonts w:ascii="Times New Roman" w:hAnsi="Times New Roman"/>
                <w:szCs w:val="20"/>
                <w:lang w:eastAsia="de-DE"/>
              </w:rPr>
              <w:t>, of Annex V</w:t>
            </w:r>
            <w:r w:rsidRPr="00A305AD">
              <w:rPr>
                <w:rFonts w:ascii="Times New Roman" w:hAnsi="Times New Roman"/>
                <w:szCs w:val="20"/>
                <w:lang w:eastAsia="de-DE"/>
              </w:rPr>
              <w:t xml:space="preserve"> to this Regulation) for each portfolio.</w:t>
            </w:r>
          </w:p>
        </w:tc>
      </w:tr>
      <w:tr w:rsidR="004A168D" w:rsidRPr="00A305AD" w14:paraId="4B77B812"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34305CEF"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0040</w:t>
            </w:r>
          </w:p>
        </w:tc>
        <w:tc>
          <w:tcPr>
            <w:tcW w:w="1701" w:type="dxa"/>
            <w:tcBorders>
              <w:top w:val="single" w:sz="4" w:space="0" w:color="auto"/>
              <w:left w:val="single" w:sz="4" w:space="0" w:color="auto"/>
              <w:bottom w:val="single" w:sz="4" w:space="0" w:color="auto"/>
              <w:right w:val="single" w:sz="4" w:space="0" w:color="auto"/>
            </w:tcBorders>
          </w:tcPr>
          <w:p w14:paraId="3E6A1AC9"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RRAO OFR</w:t>
            </w:r>
          </w:p>
        </w:tc>
        <w:tc>
          <w:tcPr>
            <w:tcW w:w="1842" w:type="dxa"/>
            <w:tcBorders>
              <w:top w:val="single" w:sz="4" w:space="0" w:color="auto"/>
              <w:left w:val="single" w:sz="4" w:space="0" w:color="auto"/>
              <w:bottom w:val="single" w:sz="4" w:space="0" w:color="auto"/>
              <w:right w:val="single" w:sz="4" w:space="0" w:color="auto"/>
            </w:tcBorders>
          </w:tcPr>
          <w:p w14:paraId="07926252"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Article 325u of Regulation (EU) No 575/2013</w:t>
            </w:r>
          </w:p>
        </w:tc>
        <w:tc>
          <w:tcPr>
            <w:tcW w:w="9781" w:type="dxa"/>
            <w:tcBorders>
              <w:top w:val="single" w:sz="4" w:space="0" w:color="auto"/>
              <w:left w:val="single" w:sz="4" w:space="0" w:color="auto"/>
              <w:bottom w:val="single" w:sz="4" w:space="0" w:color="auto"/>
              <w:right w:val="single" w:sz="4" w:space="0" w:color="auto"/>
            </w:tcBorders>
          </w:tcPr>
          <w:p w14:paraId="15D29A57" w14:textId="653770C4"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for the residual risk add-on of the alternative standardised approach shall be reported for the “RM (and final ASA) final reference date” (as specified in Section 1, point (b)</w:t>
            </w:r>
            <w:r w:rsidR="00B83C31" w:rsidRPr="00A305AD">
              <w:rPr>
                <w:rFonts w:ascii="Times New Roman" w:hAnsi="Times New Roman"/>
                <w:szCs w:val="20"/>
                <w:lang w:eastAsia="de-DE"/>
              </w:rPr>
              <w:t>, of Annex V</w:t>
            </w:r>
            <w:r w:rsidRPr="00A305AD">
              <w:rPr>
                <w:rFonts w:ascii="Times New Roman" w:hAnsi="Times New Roman"/>
                <w:szCs w:val="20"/>
                <w:lang w:eastAsia="de-DE"/>
              </w:rPr>
              <w:t xml:space="preserve"> to this Regulation) for each portfolio.</w:t>
            </w:r>
          </w:p>
        </w:tc>
      </w:tr>
      <w:tr w:rsidR="004A168D" w:rsidRPr="00A305AD" w14:paraId="64F1D438"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4ADD7AC8"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0050-0070</w:t>
            </w:r>
          </w:p>
        </w:tc>
        <w:tc>
          <w:tcPr>
            <w:tcW w:w="1701" w:type="dxa"/>
            <w:tcBorders>
              <w:top w:val="single" w:sz="4" w:space="0" w:color="auto"/>
              <w:left w:val="single" w:sz="4" w:space="0" w:color="auto"/>
              <w:bottom w:val="single" w:sz="4" w:space="0" w:color="auto"/>
              <w:right w:val="single" w:sz="4" w:space="0" w:color="auto"/>
            </w:tcBorders>
          </w:tcPr>
          <w:p w14:paraId="2DBC283E"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EBA portfolio currency results</w:t>
            </w:r>
          </w:p>
        </w:tc>
        <w:tc>
          <w:tcPr>
            <w:tcW w:w="1842" w:type="dxa"/>
            <w:tcBorders>
              <w:top w:val="single" w:sz="4" w:space="0" w:color="auto"/>
              <w:left w:val="single" w:sz="4" w:space="0" w:color="auto"/>
              <w:bottom w:val="single" w:sz="4" w:space="0" w:color="auto"/>
              <w:right w:val="single" w:sz="4" w:space="0" w:color="auto"/>
            </w:tcBorders>
          </w:tcPr>
          <w:p w14:paraId="2660A758" w14:textId="374DCB1F" w:rsidR="004A168D" w:rsidRPr="00A305AD" w:rsidRDefault="002A19ED" w:rsidP="00CD5665">
            <w:pPr>
              <w:spacing w:before="0" w:after="0"/>
              <w:ind w:left="33"/>
              <w:rPr>
                <w:rFonts w:ascii="Times New Roman" w:hAnsi="Times New Roman"/>
                <w:szCs w:val="20"/>
                <w:lang w:eastAsia="de-DE"/>
              </w:rPr>
            </w:pPr>
            <w:r w:rsidRPr="00A305AD">
              <w:rPr>
                <w:rFonts w:ascii="Times New Roman" w:hAnsi="Times New Roman"/>
                <w:szCs w:val="20"/>
                <w:lang w:eastAsia="de-DE"/>
              </w:rPr>
              <w:t>Sections 3 and 4</w:t>
            </w:r>
            <w:r w:rsidR="00B83C31" w:rsidRPr="00A305AD">
              <w:rPr>
                <w:rFonts w:ascii="Times New Roman" w:hAnsi="Times New Roman"/>
                <w:szCs w:val="20"/>
                <w:lang w:eastAsia="de-DE"/>
              </w:rPr>
              <w:t xml:space="preserve"> of Annex V</w:t>
            </w:r>
          </w:p>
        </w:tc>
        <w:tc>
          <w:tcPr>
            <w:tcW w:w="9781" w:type="dxa"/>
            <w:tcBorders>
              <w:top w:val="single" w:sz="4" w:space="0" w:color="auto"/>
              <w:left w:val="single" w:sz="4" w:space="0" w:color="auto"/>
              <w:bottom w:val="single" w:sz="4" w:space="0" w:color="auto"/>
              <w:right w:val="single" w:sz="4" w:space="0" w:color="auto"/>
            </w:tcBorders>
          </w:tcPr>
          <w:p w14:paraId="6500A61F" w14:textId="08C79C2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 xml:space="preserve">When the reporting currency of the institution is different from the EBA portfolio currencies specified </w:t>
            </w:r>
            <w:proofErr w:type="gramStart"/>
            <w:r w:rsidRPr="00A305AD">
              <w:rPr>
                <w:rFonts w:ascii="Times New Roman" w:hAnsi="Times New Roman"/>
                <w:szCs w:val="20"/>
                <w:lang w:eastAsia="de-DE"/>
              </w:rPr>
              <w:t>in  Sections</w:t>
            </w:r>
            <w:proofErr w:type="gramEnd"/>
            <w:r w:rsidRPr="00A305AD">
              <w:rPr>
                <w:rFonts w:ascii="Times New Roman" w:hAnsi="Times New Roman"/>
                <w:szCs w:val="20"/>
                <w:lang w:eastAsia="de-DE"/>
              </w:rPr>
              <w:t xml:space="preserve"> 3 and 4</w:t>
            </w:r>
            <w:r w:rsidR="00224121" w:rsidRPr="00A305AD">
              <w:rPr>
                <w:rFonts w:ascii="Times New Roman" w:hAnsi="Times New Roman"/>
                <w:szCs w:val="20"/>
                <w:lang w:eastAsia="de-DE"/>
              </w:rPr>
              <w:t xml:space="preserve"> of Annex V</w:t>
            </w:r>
            <w:r w:rsidRPr="00A305AD">
              <w:rPr>
                <w:rFonts w:ascii="Times New Roman" w:hAnsi="Times New Roman"/>
                <w:szCs w:val="20"/>
                <w:lang w:eastAsia="de-DE"/>
              </w:rPr>
              <w:t>, the institutions shall convert the reporting currency at the applicable ECB spot exchange rate.</w:t>
            </w:r>
          </w:p>
        </w:tc>
      </w:tr>
      <w:tr w:rsidR="004A168D" w:rsidRPr="00A305AD" w14:paraId="714A7E75"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2C6743D5"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0050</w:t>
            </w:r>
          </w:p>
        </w:tc>
        <w:tc>
          <w:tcPr>
            <w:tcW w:w="1701" w:type="dxa"/>
            <w:tcBorders>
              <w:top w:val="single" w:sz="4" w:space="0" w:color="auto"/>
              <w:left w:val="single" w:sz="4" w:space="0" w:color="auto"/>
              <w:bottom w:val="single" w:sz="4" w:space="0" w:color="auto"/>
              <w:right w:val="single" w:sz="4" w:space="0" w:color="auto"/>
            </w:tcBorders>
          </w:tcPr>
          <w:p w14:paraId="10A213E7"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SBM OFR</w:t>
            </w:r>
          </w:p>
          <w:p w14:paraId="34E2505F" w14:textId="4E411C19" w:rsidR="004A168D" w:rsidRPr="00A305AD" w:rsidRDefault="004A168D" w:rsidP="00CD5665">
            <w:pPr>
              <w:spacing w:before="0" w:after="0"/>
              <w:ind w:left="33"/>
              <w:rPr>
                <w:rFonts w:ascii="Times New Roman" w:hAnsi="Times New Roman"/>
                <w:szCs w:val="20"/>
                <w:lang w:eastAsia="de-DE"/>
              </w:rPr>
            </w:pPr>
          </w:p>
        </w:tc>
        <w:tc>
          <w:tcPr>
            <w:tcW w:w="1842" w:type="dxa"/>
            <w:tcBorders>
              <w:top w:val="single" w:sz="4" w:space="0" w:color="auto"/>
              <w:left w:val="single" w:sz="4" w:space="0" w:color="auto"/>
              <w:bottom w:val="single" w:sz="4" w:space="0" w:color="auto"/>
              <w:right w:val="single" w:sz="4" w:space="0" w:color="auto"/>
            </w:tcBorders>
          </w:tcPr>
          <w:p w14:paraId="693222FA" w14:textId="32DFD0B0"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 xml:space="preserve"> Article 325h of Regulation (EU) No 575/2013</w:t>
            </w:r>
          </w:p>
        </w:tc>
        <w:tc>
          <w:tcPr>
            <w:tcW w:w="9781" w:type="dxa"/>
            <w:tcBorders>
              <w:top w:val="single" w:sz="4" w:space="0" w:color="auto"/>
              <w:left w:val="single" w:sz="4" w:space="0" w:color="auto"/>
              <w:bottom w:val="single" w:sz="4" w:space="0" w:color="auto"/>
              <w:right w:val="single" w:sz="4" w:space="0" w:color="auto"/>
            </w:tcBorders>
          </w:tcPr>
          <w:p w14:paraId="4374C230" w14:textId="6CBE3312"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for the sensitivities-based method of the alternative standardised approach shall be reported for the “RM (and final ASA) final reference date” (as specified in Section 1, point (b)</w:t>
            </w:r>
            <w:r w:rsidR="00224121" w:rsidRPr="00A305AD">
              <w:rPr>
                <w:rFonts w:ascii="Times New Roman" w:hAnsi="Times New Roman"/>
                <w:szCs w:val="20"/>
                <w:lang w:eastAsia="de-DE"/>
              </w:rPr>
              <w:t>, of Annex V</w:t>
            </w:r>
            <w:r w:rsidRPr="00A305AD">
              <w:rPr>
                <w:rFonts w:ascii="Times New Roman" w:hAnsi="Times New Roman"/>
                <w:szCs w:val="20"/>
                <w:lang w:eastAsia="de-DE"/>
              </w:rPr>
              <w:t xml:space="preserve"> to this Regulation) for each portfolio. </w:t>
            </w:r>
          </w:p>
        </w:tc>
      </w:tr>
      <w:tr w:rsidR="004A168D" w:rsidRPr="00A305AD" w14:paraId="3D141946"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51E2323C"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0060</w:t>
            </w:r>
          </w:p>
        </w:tc>
        <w:tc>
          <w:tcPr>
            <w:tcW w:w="1701" w:type="dxa"/>
            <w:tcBorders>
              <w:top w:val="single" w:sz="4" w:space="0" w:color="auto"/>
              <w:left w:val="single" w:sz="4" w:space="0" w:color="auto"/>
              <w:bottom w:val="single" w:sz="4" w:space="0" w:color="auto"/>
              <w:right w:val="single" w:sz="4" w:space="0" w:color="auto"/>
            </w:tcBorders>
          </w:tcPr>
          <w:p w14:paraId="6DADF8A4"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DRC OFR</w:t>
            </w:r>
          </w:p>
          <w:p w14:paraId="4628AB68" w14:textId="77777777" w:rsidR="004A168D" w:rsidRPr="00A305AD" w:rsidRDefault="004A168D" w:rsidP="00B75444">
            <w:pPr>
              <w:spacing w:before="0" w:after="0"/>
              <w:rPr>
                <w:rFonts w:ascii="Times New Roman" w:hAnsi="Times New Roman"/>
                <w:szCs w:val="20"/>
                <w:lang w:eastAsia="de-DE"/>
              </w:rPr>
            </w:pPr>
          </w:p>
        </w:tc>
        <w:tc>
          <w:tcPr>
            <w:tcW w:w="1842" w:type="dxa"/>
            <w:tcBorders>
              <w:top w:val="single" w:sz="4" w:space="0" w:color="auto"/>
              <w:left w:val="single" w:sz="4" w:space="0" w:color="auto"/>
              <w:bottom w:val="single" w:sz="4" w:space="0" w:color="auto"/>
              <w:right w:val="single" w:sz="4" w:space="0" w:color="auto"/>
            </w:tcBorders>
          </w:tcPr>
          <w:p w14:paraId="21448A20"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Article 325v of Regulation (EU) No 575/2013</w:t>
            </w:r>
          </w:p>
        </w:tc>
        <w:tc>
          <w:tcPr>
            <w:tcW w:w="9781" w:type="dxa"/>
            <w:tcBorders>
              <w:top w:val="single" w:sz="4" w:space="0" w:color="auto"/>
              <w:left w:val="single" w:sz="4" w:space="0" w:color="auto"/>
              <w:bottom w:val="single" w:sz="4" w:space="0" w:color="auto"/>
              <w:right w:val="single" w:sz="4" w:space="0" w:color="auto"/>
            </w:tcBorders>
          </w:tcPr>
          <w:p w14:paraId="5D73C331" w14:textId="57BA2E80"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 xml:space="preserve">Own funds requirements for the default risk </w:t>
            </w:r>
            <w:r w:rsidR="003550D4" w:rsidRPr="00A305AD">
              <w:rPr>
                <w:rFonts w:ascii="Times New Roman" w:hAnsi="Times New Roman"/>
                <w:szCs w:val="20"/>
                <w:lang w:eastAsia="de-DE"/>
              </w:rPr>
              <w:t xml:space="preserve">requirement </w:t>
            </w:r>
            <w:r w:rsidRPr="00A305AD">
              <w:rPr>
                <w:rFonts w:ascii="Times New Roman" w:hAnsi="Times New Roman"/>
                <w:szCs w:val="20"/>
                <w:lang w:eastAsia="de-DE"/>
              </w:rPr>
              <w:t>of the alternative standardised approach shall be reported for the “RM (and final ASA) final reference date” (as specified in Section 1, point (b)</w:t>
            </w:r>
            <w:r w:rsidR="00224121" w:rsidRPr="00A305AD">
              <w:rPr>
                <w:rFonts w:ascii="Times New Roman" w:hAnsi="Times New Roman"/>
                <w:szCs w:val="20"/>
                <w:lang w:eastAsia="de-DE"/>
              </w:rPr>
              <w:t>, of Annex V</w:t>
            </w:r>
            <w:r w:rsidRPr="00A305AD">
              <w:rPr>
                <w:rFonts w:ascii="Times New Roman" w:hAnsi="Times New Roman"/>
                <w:szCs w:val="20"/>
                <w:lang w:eastAsia="de-DE"/>
              </w:rPr>
              <w:t xml:space="preserve"> to this Regulation) for each portfolio.</w:t>
            </w:r>
          </w:p>
        </w:tc>
      </w:tr>
      <w:tr w:rsidR="004A168D" w:rsidRPr="00A305AD" w14:paraId="6B666A0F" w14:textId="77777777" w:rsidTr="00CD5665">
        <w:tc>
          <w:tcPr>
            <w:tcW w:w="993" w:type="dxa"/>
            <w:tcBorders>
              <w:top w:val="single" w:sz="4" w:space="0" w:color="auto"/>
              <w:left w:val="single" w:sz="4" w:space="0" w:color="auto"/>
              <w:bottom w:val="single" w:sz="4" w:space="0" w:color="auto"/>
              <w:right w:val="single" w:sz="4" w:space="0" w:color="auto"/>
            </w:tcBorders>
            <w:shd w:val="clear" w:color="auto" w:fill="auto"/>
          </w:tcPr>
          <w:p w14:paraId="471A708A"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0070</w:t>
            </w:r>
          </w:p>
        </w:tc>
        <w:tc>
          <w:tcPr>
            <w:tcW w:w="1701" w:type="dxa"/>
            <w:tcBorders>
              <w:top w:val="single" w:sz="4" w:space="0" w:color="auto"/>
              <w:left w:val="single" w:sz="4" w:space="0" w:color="auto"/>
              <w:bottom w:val="single" w:sz="4" w:space="0" w:color="auto"/>
              <w:right w:val="single" w:sz="4" w:space="0" w:color="auto"/>
            </w:tcBorders>
          </w:tcPr>
          <w:p w14:paraId="5C5C3D5E"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RRAO OFR</w:t>
            </w:r>
          </w:p>
        </w:tc>
        <w:tc>
          <w:tcPr>
            <w:tcW w:w="1842" w:type="dxa"/>
            <w:tcBorders>
              <w:top w:val="single" w:sz="4" w:space="0" w:color="auto"/>
              <w:left w:val="single" w:sz="4" w:space="0" w:color="auto"/>
              <w:bottom w:val="single" w:sz="4" w:space="0" w:color="auto"/>
              <w:right w:val="single" w:sz="4" w:space="0" w:color="auto"/>
            </w:tcBorders>
          </w:tcPr>
          <w:p w14:paraId="59AB13D1" w14:textId="77777777"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Article 325u of Regulation (EU) No 575/2013</w:t>
            </w:r>
          </w:p>
        </w:tc>
        <w:tc>
          <w:tcPr>
            <w:tcW w:w="9781" w:type="dxa"/>
            <w:tcBorders>
              <w:top w:val="single" w:sz="4" w:space="0" w:color="auto"/>
              <w:left w:val="single" w:sz="4" w:space="0" w:color="auto"/>
              <w:bottom w:val="single" w:sz="4" w:space="0" w:color="auto"/>
              <w:right w:val="single" w:sz="4" w:space="0" w:color="auto"/>
            </w:tcBorders>
          </w:tcPr>
          <w:p w14:paraId="13241C82" w14:textId="1C96D32C" w:rsidR="004A168D" w:rsidRPr="00A305AD" w:rsidRDefault="004A168D" w:rsidP="00CD5665">
            <w:pPr>
              <w:spacing w:before="0" w:after="0"/>
              <w:ind w:left="33"/>
              <w:rPr>
                <w:rFonts w:ascii="Times New Roman" w:hAnsi="Times New Roman"/>
                <w:szCs w:val="20"/>
                <w:lang w:eastAsia="de-DE"/>
              </w:rPr>
            </w:pPr>
            <w:r w:rsidRPr="00A305AD">
              <w:rPr>
                <w:rFonts w:ascii="Times New Roman" w:hAnsi="Times New Roman"/>
                <w:szCs w:val="20"/>
                <w:lang w:eastAsia="de-DE"/>
              </w:rPr>
              <w:t>Own funds requirements for the residual risk add-on of the alternative standardised approach shall be reported for the “RM (and final ASA) final reference date” (as specified in Section 1, point (b)</w:t>
            </w:r>
            <w:r w:rsidR="00224121" w:rsidRPr="00A305AD">
              <w:rPr>
                <w:rFonts w:ascii="Times New Roman" w:hAnsi="Times New Roman"/>
                <w:szCs w:val="20"/>
                <w:lang w:eastAsia="de-DE"/>
              </w:rPr>
              <w:t>, of Annex V</w:t>
            </w:r>
            <w:r w:rsidRPr="00A305AD">
              <w:rPr>
                <w:rFonts w:ascii="Times New Roman" w:hAnsi="Times New Roman"/>
                <w:szCs w:val="20"/>
                <w:lang w:eastAsia="de-DE"/>
              </w:rPr>
              <w:t xml:space="preserve"> to this Regulation) for each portfolio.</w:t>
            </w:r>
          </w:p>
        </w:tc>
      </w:tr>
    </w:tbl>
    <w:p w14:paraId="52FFC28D" w14:textId="77777777" w:rsidR="004A168D" w:rsidRPr="00A305AD" w:rsidRDefault="004A168D" w:rsidP="004A168D">
      <w:pPr>
        <w:spacing w:before="0" w:after="0"/>
        <w:jc w:val="left"/>
        <w:rPr>
          <w:rFonts w:ascii="Times New Roman" w:hAnsi="Times New Roman"/>
          <w:szCs w:val="20"/>
        </w:rPr>
      </w:pPr>
    </w:p>
    <w:p w14:paraId="38D773DD" w14:textId="77777777" w:rsidR="004A168D" w:rsidRPr="00A305AD" w:rsidRDefault="004A168D" w:rsidP="004A168D">
      <w:pPr>
        <w:spacing w:before="0" w:after="0"/>
        <w:jc w:val="left"/>
        <w:rPr>
          <w:rFonts w:ascii="Times New Roman" w:hAnsi="Times New Roman"/>
          <w:szCs w:val="20"/>
        </w:rPr>
      </w:pPr>
    </w:p>
    <w:p w14:paraId="3C84BA8E" w14:textId="77777777" w:rsidR="004A168D" w:rsidRPr="00A305AD" w:rsidRDefault="004A168D" w:rsidP="004A168D">
      <w:pPr>
        <w:spacing w:before="0" w:after="0"/>
        <w:jc w:val="left"/>
        <w:rPr>
          <w:rFonts w:ascii="Times New Roman" w:hAnsi="Times New Roman"/>
          <w:szCs w:val="20"/>
        </w:rPr>
      </w:pPr>
      <w:r w:rsidRPr="00A305AD">
        <w:rPr>
          <w:rFonts w:ascii="Times New Roman" w:hAnsi="Times New Roman"/>
          <w:szCs w:val="20"/>
        </w:rPr>
        <w:br w:type="page"/>
      </w:r>
    </w:p>
    <w:p w14:paraId="4AF5A82F" w14:textId="77777777" w:rsidR="004A168D" w:rsidRPr="00A305AD" w:rsidRDefault="004A168D" w:rsidP="004A168D">
      <w:pPr>
        <w:rPr>
          <w:rFonts w:ascii="Times New Roman" w:hAnsi="Times New Roman"/>
          <w:b/>
          <w:sz w:val="28"/>
          <w:szCs w:val="28"/>
        </w:rPr>
      </w:pPr>
      <w:r w:rsidRPr="00A305AD">
        <w:rPr>
          <w:rFonts w:ascii="Times New Roman" w:hAnsi="Times New Roman"/>
          <w:b/>
          <w:sz w:val="28"/>
          <w:szCs w:val="28"/>
        </w:rPr>
        <w:lastRenderedPageBreak/>
        <w:t>Table: guidance for the reporting of templates 106.01 (column 0010) and 120.01 (column 0020)</w:t>
      </w:r>
    </w:p>
    <w:p w14:paraId="4D4201AB" w14:textId="77777777" w:rsidR="004A168D" w:rsidRPr="00A305AD" w:rsidRDefault="004A168D" w:rsidP="004A168D">
      <w:pPr>
        <w:rPr>
          <w:rFonts w:ascii="Times New Roman" w:hAnsi="Times New Roman"/>
          <w:b/>
          <w:sz w:val="28"/>
          <w:szCs w:val="28"/>
        </w:rPr>
      </w:pPr>
    </w:p>
    <w:p w14:paraId="7846DADA" w14:textId="77777777" w:rsidR="004A168D" w:rsidRPr="00A305AD" w:rsidRDefault="004A168D" w:rsidP="004A168D">
      <w:pPr>
        <w:rPr>
          <w:rFonts w:ascii="Times New Roman" w:hAnsi="Times New Roman"/>
        </w:rPr>
      </w:pPr>
      <w:r w:rsidRPr="00A305AD">
        <w:rPr>
          <w:rFonts w:ascii="Times New Roman" w:hAnsi="Times New Roman"/>
        </w:rPr>
        <w:t>- The column "risk class" refers to Article 325</w:t>
      </w:r>
      <w:proofErr w:type="gramStart"/>
      <w:r w:rsidRPr="00A305AD">
        <w:rPr>
          <w:rFonts w:ascii="Times New Roman" w:hAnsi="Times New Roman"/>
        </w:rPr>
        <w:t>d(</w:t>
      </w:r>
      <w:proofErr w:type="gramEnd"/>
      <w:r w:rsidRPr="00A305AD">
        <w:rPr>
          <w:rFonts w:ascii="Times New Roman" w:hAnsi="Times New Roman"/>
        </w:rPr>
        <w:t>1) of Regulation (EU) No 575/2013. The following acronyms are used to denote the risk classes:</w:t>
      </w:r>
    </w:p>
    <w:p w14:paraId="5146E650" w14:textId="77777777" w:rsidR="004A168D" w:rsidRPr="00A305AD" w:rsidRDefault="004A168D" w:rsidP="004A168D">
      <w:pPr>
        <w:rPr>
          <w:rFonts w:ascii="Times New Roman" w:hAnsi="Times New Roman"/>
        </w:rPr>
      </w:pPr>
      <w:r w:rsidRPr="00A305AD">
        <w:rPr>
          <w:rFonts w:ascii="Times New Roman" w:hAnsi="Times New Roman"/>
        </w:rPr>
        <w:t>(a) “GIRR” (general interest rate risk</w:t>
      </w:r>
      <w:proofErr w:type="gramStart"/>
      <w:r w:rsidRPr="00A305AD">
        <w:rPr>
          <w:rFonts w:ascii="Times New Roman" w:hAnsi="Times New Roman"/>
        </w:rPr>
        <w:t>);</w:t>
      </w:r>
      <w:proofErr w:type="gramEnd"/>
      <w:r w:rsidRPr="00A305AD">
        <w:rPr>
          <w:rFonts w:ascii="Times New Roman" w:hAnsi="Times New Roman"/>
        </w:rPr>
        <w:t xml:space="preserve"> </w:t>
      </w:r>
    </w:p>
    <w:p w14:paraId="27FE747D" w14:textId="77777777" w:rsidR="004A168D" w:rsidRPr="00A305AD" w:rsidRDefault="004A168D" w:rsidP="004A168D">
      <w:pPr>
        <w:rPr>
          <w:rFonts w:ascii="Times New Roman" w:hAnsi="Times New Roman"/>
        </w:rPr>
      </w:pPr>
      <w:r w:rsidRPr="00A305AD">
        <w:rPr>
          <w:rFonts w:ascii="Times New Roman" w:hAnsi="Times New Roman"/>
        </w:rPr>
        <w:t>(b) “CSR_NON_SEC” (credit spread risk (CSR) for non-securitisation</w:t>
      </w:r>
      <w:proofErr w:type="gramStart"/>
      <w:r w:rsidRPr="00A305AD">
        <w:rPr>
          <w:rFonts w:ascii="Times New Roman" w:hAnsi="Times New Roman"/>
        </w:rPr>
        <w:t>);</w:t>
      </w:r>
      <w:proofErr w:type="gramEnd"/>
      <w:r w:rsidRPr="00A305AD">
        <w:rPr>
          <w:rFonts w:ascii="Times New Roman" w:hAnsi="Times New Roman"/>
        </w:rPr>
        <w:t xml:space="preserve"> </w:t>
      </w:r>
    </w:p>
    <w:p w14:paraId="67C7A8B0" w14:textId="77777777" w:rsidR="004A168D" w:rsidRPr="00A305AD" w:rsidRDefault="004A168D" w:rsidP="004A168D">
      <w:pPr>
        <w:rPr>
          <w:rFonts w:ascii="Times New Roman" w:hAnsi="Times New Roman"/>
        </w:rPr>
      </w:pPr>
      <w:r w:rsidRPr="00A305AD">
        <w:rPr>
          <w:rFonts w:ascii="Times New Roman" w:hAnsi="Times New Roman"/>
        </w:rPr>
        <w:t>(c) “CSR_SEC_NON_ACTP” (credit spread risk for securitisation not included in the alternative correlation trading portfolio (non-ACTP CSR)</w:t>
      </w:r>
      <w:proofErr w:type="gramStart"/>
      <w:r w:rsidRPr="00A305AD">
        <w:rPr>
          <w:rFonts w:ascii="Times New Roman" w:hAnsi="Times New Roman"/>
        </w:rPr>
        <w:t>);</w:t>
      </w:r>
      <w:proofErr w:type="gramEnd"/>
      <w:r w:rsidRPr="00A305AD">
        <w:rPr>
          <w:rFonts w:ascii="Times New Roman" w:hAnsi="Times New Roman"/>
        </w:rPr>
        <w:t xml:space="preserve"> </w:t>
      </w:r>
    </w:p>
    <w:p w14:paraId="719F5A80" w14:textId="77777777" w:rsidR="004A168D" w:rsidRPr="00A305AD" w:rsidRDefault="004A168D" w:rsidP="004A168D">
      <w:pPr>
        <w:rPr>
          <w:rFonts w:ascii="Times New Roman" w:hAnsi="Times New Roman"/>
        </w:rPr>
      </w:pPr>
      <w:r w:rsidRPr="00A305AD">
        <w:rPr>
          <w:rFonts w:ascii="Times New Roman" w:hAnsi="Times New Roman"/>
        </w:rPr>
        <w:t>(d) “CSR_SEC_ACTP” (credit spread risk for securitisation included in the alternative correlation trading portfolio (ACTP CSR)</w:t>
      </w:r>
      <w:proofErr w:type="gramStart"/>
      <w:r w:rsidRPr="00A305AD">
        <w:rPr>
          <w:rFonts w:ascii="Times New Roman" w:hAnsi="Times New Roman"/>
        </w:rPr>
        <w:t>);</w:t>
      </w:r>
      <w:proofErr w:type="gramEnd"/>
      <w:r w:rsidRPr="00A305AD">
        <w:rPr>
          <w:rFonts w:ascii="Times New Roman" w:hAnsi="Times New Roman"/>
        </w:rPr>
        <w:t xml:space="preserve"> </w:t>
      </w:r>
    </w:p>
    <w:p w14:paraId="095FD64A" w14:textId="77777777" w:rsidR="004A168D" w:rsidRPr="00A305AD" w:rsidRDefault="004A168D" w:rsidP="004A168D">
      <w:pPr>
        <w:rPr>
          <w:rFonts w:ascii="Times New Roman" w:hAnsi="Times New Roman"/>
        </w:rPr>
      </w:pPr>
      <w:r w:rsidRPr="00A305AD">
        <w:rPr>
          <w:rFonts w:ascii="Times New Roman" w:hAnsi="Times New Roman"/>
        </w:rPr>
        <w:t>(e) “EQ” (equity risk</w:t>
      </w:r>
      <w:proofErr w:type="gramStart"/>
      <w:r w:rsidRPr="00A305AD">
        <w:rPr>
          <w:rFonts w:ascii="Times New Roman" w:hAnsi="Times New Roman"/>
        </w:rPr>
        <w:t>);</w:t>
      </w:r>
      <w:proofErr w:type="gramEnd"/>
      <w:r w:rsidRPr="00A305AD">
        <w:rPr>
          <w:rFonts w:ascii="Times New Roman" w:hAnsi="Times New Roman"/>
        </w:rPr>
        <w:t xml:space="preserve"> </w:t>
      </w:r>
    </w:p>
    <w:p w14:paraId="3CAC9D0A" w14:textId="77777777" w:rsidR="004A168D" w:rsidRPr="00A305AD" w:rsidRDefault="004A168D" w:rsidP="004A168D">
      <w:pPr>
        <w:rPr>
          <w:rFonts w:ascii="Times New Roman" w:hAnsi="Times New Roman"/>
        </w:rPr>
      </w:pPr>
      <w:r w:rsidRPr="00A305AD">
        <w:rPr>
          <w:rFonts w:ascii="Times New Roman" w:hAnsi="Times New Roman"/>
        </w:rPr>
        <w:t>(f) “CM” (commodity risk</w:t>
      </w:r>
      <w:proofErr w:type="gramStart"/>
      <w:r w:rsidRPr="00A305AD">
        <w:rPr>
          <w:rFonts w:ascii="Times New Roman" w:hAnsi="Times New Roman"/>
        </w:rPr>
        <w:t>);</w:t>
      </w:r>
      <w:proofErr w:type="gramEnd"/>
      <w:r w:rsidRPr="00A305AD">
        <w:rPr>
          <w:rFonts w:ascii="Times New Roman" w:hAnsi="Times New Roman"/>
        </w:rPr>
        <w:t xml:space="preserve"> </w:t>
      </w:r>
    </w:p>
    <w:p w14:paraId="45115F66" w14:textId="77777777" w:rsidR="004A168D" w:rsidRPr="00A305AD" w:rsidRDefault="004A168D" w:rsidP="004A168D">
      <w:pPr>
        <w:rPr>
          <w:rFonts w:ascii="Times New Roman" w:hAnsi="Times New Roman"/>
        </w:rPr>
      </w:pPr>
      <w:r w:rsidRPr="00A305AD">
        <w:rPr>
          <w:rFonts w:ascii="Times New Roman" w:hAnsi="Times New Roman"/>
        </w:rPr>
        <w:t xml:space="preserve">(g) “FX” (foreign exchange risk). </w:t>
      </w:r>
    </w:p>
    <w:p w14:paraId="4685B2EE" w14:textId="77777777" w:rsidR="004A168D" w:rsidRPr="00A305AD" w:rsidRDefault="004A168D" w:rsidP="004A168D">
      <w:pPr>
        <w:rPr>
          <w:rFonts w:ascii="Times New Roman" w:hAnsi="Times New Roman"/>
        </w:rPr>
      </w:pPr>
    </w:p>
    <w:p w14:paraId="122E3D5D" w14:textId="77777777" w:rsidR="004A168D" w:rsidRPr="00A305AD" w:rsidRDefault="004A168D" w:rsidP="004A168D">
      <w:pPr>
        <w:rPr>
          <w:rFonts w:ascii="Times New Roman" w:hAnsi="Times New Roman"/>
        </w:rPr>
      </w:pPr>
      <w:r w:rsidRPr="00A305AD">
        <w:rPr>
          <w:rFonts w:ascii="Times New Roman" w:hAnsi="Times New Roman"/>
        </w:rPr>
        <w:t>- The column "component" refers to Article 325</w:t>
      </w:r>
      <w:proofErr w:type="gramStart"/>
      <w:r w:rsidRPr="00A305AD">
        <w:rPr>
          <w:rFonts w:ascii="Times New Roman" w:hAnsi="Times New Roman"/>
        </w:rPr>
        <w:t>e(</w:t>
      </w:r>
      <w:proofErr w:type="gramEnd"/>
      <w:r w:rsidRPr="00A305AD">
        <w:rPr>
          <w:rFonts w:ascii="Times New Roman" w:hAnsi="Times New Roman"/>
        </w:rPr>
        <w:t>1) of Regulation (EU) No 575/2013. The following acronyms are used to denote the components of the sensitivities-based method:</w:t>
      </w:r>
    </w:p>
    <w:p w14:paraId="12F4D7A7" w14:textId="77777777" w:rsidR="004A168D" w:rsidRPr="00A305AD" w:rsidRDefault="004A168D" w:rsidP="004A168D">
      <w:pPr>
        <w:rPr>
          <w:rFonts w:ascii="Times New Roman" w:hAnsi="Times New Roman"/>
          <w:lang w:val="it-IT"/>
        </w:rPr>
      </w:pPr>
      <w:r w:rsidRPr="00A305AD">
        <w:rPr>
          <w:rFonts w:ascii="Times New Roman" w:hAnsi="Times New Roman"/>
          <w:lang w:val="it-IT"/>
        </w:rPr>
        <w:t xml:space="preserve">(a) “DELTA” (delta risk); </w:t>
      </w:r>
    </w:p>
    <w:p w14:paraId="5601E45A" w14:textId="77777777" w:rsidR="004A168D" w:rsidRPr="00A305AD" w:rsidRDefault="004A168D" w:rsidP="004A168D">
      <w:pPr>
        <w:rPr>
          <w:rFonts w:ascii="Times New Roman" w:hAnsi="Times New Roman"/>
          <w:lang w:val="it-IT"/>
        </w:rPr>
      </w:pPr>
      <w:r w:rsidRPr="00A305AD">
        <w:rPr>
          <w:rFonts w:ascii="Times New Roman" w:hAnsi="Times New Roman"/>
          <w:lang w:val="it-IT"/>
        </w:rPr>
        <w:t xml:space="preserve">(b) “VEGA” (vega risk); </w:t>
      </w:r>
    </w:p>
    <w:p w14:paraId="21A243DD" w14:textId="77777777" w:rsidR="004A168D" w:rsidRPr="00A305AD" w:rsidRDefault="004A168D" w:rsidP="004A168D">
      <w:pPr>
        <w:rPr>
          <w:rFonts w:ascii="Times New Roman" w:hAnsi="Times New Roman"/>
        </w:rPr>
      </w:pPr>
      <w:r w:rsidRPr="00A305AD">
        <w:rPr>
          <w:rFonts w:ascii="Times New Roman" w:hAnsi="Times New Roman"/>
        </w:rPr>
        <w:t>(c) “CURVATURE” (curvature risk).</w:t>
      </w:r>
    </w:p>
    <w:p w14:paraId="69122FBA" w14:textId="77777777" w:rsidR="004A168D" w:rsidRPr="00A305AD" w:rsidRDefault="004A168D" w:rsidP="004A168D">
      <w:pPr>
        <w:rPr>
          <w:rFonts w:ascii="Times New Roman" w:hAnsi="Times New Roman"/>
        </w:rPr>
      </w:pPr>
    </w:p>
    <w:p w14:paraId="79BDE67B" w14:textId="43926CF0" w:rsidR="004A168D" w:rsidRPr="00A305AD" w:rsidRDefault="004A168D" w:rsidP="004A168D">
      <w:pPr>
        <w:rPr>
          <w:rFonts w:ascii="Times New Roman" w:hAnsi="Times New Roman"/>
        </w:rPr>
      </w:pPr>
      <w:r w:rsidRPr="00A305AD">
        <w:rPr>
          <w:rFonts w:ascii="Times New Roman" w:hAnsi="Times New Roman"/>
        </w:rPr>
        <w:t>- The column "maturity" refers to the maturity of the risk factor, where risk factors are defined along specified vertices following Articles 325l, 325m, 325n, 325o, 325p</w:t>
      </w:r>
      <w:r w:rsidR="00224121" w:rsidRPr="00A305AD">
        <w:rPr>
          <w:rFonts w:ascii="Times New Roman" w:hAnsi="Times New Roman"/>
        </w:rPr>
        <w:t xml:space="preserve"> and</w:t>
      </w:r>
      <w:r w:rsidRPr="00A305AD">
        <w:rPr>
          <w:rFonts w:ascii="Times New Roman" w:hAnsi="Times New Roman"/>
        </w:rPr>
        <w:t xml:space="preserve"> 325q of Regulation (EU) No 575/2013. For </w:t>
      </w:r>
      <w:proofErr w:type="spellStart"/>
      <w:r w:rsidRPr="00A305AD">
        <w:rPr>
          <w:rFonts w:ascii="Times New Roman" w:hAnsi="Times New Roman"/>
        </w:rPr>
        <w:t>vega</w:t>
      </w:r>
      <w:proofErr w:type="spellEnd"/>
      <w:r w:rsidRPr="00A305AD">
        <w:rPr>
          <w:rFonts w:ascii="Times New Roman" w:hAnsi="Times New Roman"/>
        </w:rPr>
        <w:t xml:space="preserve"> general interest rate risk factors as specified in Article 325</w:t>
      </w:r>
      <w:proofErr w:type="gramStart"/>
      <w:r w:rsidRPr="00A305AD">
        <w:rPr>
          <w:rFonts w:ascii="Times New Roman" w:hAnsi="Times New Roman"/>
        </w:rPr>
        <w:t>l(</w:t>
      </w:r>
      <w:proofErr w:type="gramEnd"/>
      <w:r w:rsidRPr="00A305AD">
        <w:rPr>
          <w:rFonts w:ascii="Times New Roman" w:hAnsi="Times New Roman"/>
        </w:rPr>
        <w:t xml:space="preserve">7) of </w:t>
      </w:r>
      <w:r w:rsidR="00DB788F" w:rsidRPr="00A305AD">
        <w:rPr>
          <w:rFonts w:ascii="Times New Roman" w:hAnsi="Times New Roman"/>
          <w:szCs w:val="20"/>
          <w:lang w:eastAsia="de-DE"/>
        </w:rPr>
        <w:t>that Regulation</w:t>
      </w:r>
      <w:r w:rsidRPr="00A305AD">
        <w:rPr>
          <w:rFonts w:ascii="Times New Roman" w:hAnsi="Times New Roman"/>
        </w:rPr>
        <w:t xml:space="preserve"> two maturities are given and separated by a hyphen (e.g. “0,5 years - 0,5 years”), the first refers to the maturity of the option and the second to residual maturity of the underlying of the option at the expiry date of the option.</w:t>
      </w:r>
    </w:p>
    <w:p w14:paraId="053FFCD1" w14:textId="77777777" w:rsidR="004A168D" w:rsidRPr="00A305AD" w:rsidRDefault="004A168D" w:rsidP="004A168D">
      <w:pPr>
        <w:rPr>
          <w:rFonts w:ascii="Times New Roman" w:hAnsi="Times New Roman"/>
        </w:rPr>
      </w:pPr>
    </w:p>
    <w:p w14:paraId="02D2826C" w14:textId="243AF4DE" w:rsidR="004A168D" w:rsidRPr="00A305AD" w:rsidRDefault="004A168D" w:rsidP="004A168D">
      <w:pPr>
        <w:rPr>
          <w:rFonts w:ascii="Times New Roman" w:hAnsi="Times New Roman"/>
        </w:rPr>
      </w:pPr>
      <w:r w:rsidRPr="00A305AD">
        <w:rPr>
          <w:rFonts w:ascii="Times New Roman" w:hAnsi="Times New Roman"/>
        </w:rPr>
        <w:t xml:space="preserve">- The column "additional specifications" further specifies the respective risk factor with regards to the distinction between inflation risk and cross-currency basis risk factors according to Article 325l of Regulation (EU) No 575/2013, the distinction between risk factors relating to debt instruments and risk factors relating to credit default swaps according to Articles 325m and 325n of </w:t>
      </w:r>
      <w:r w:rsidR="00DB788F" w:rsidRPr="00A305AD">
        <w:rPr>
          <w:rFonts w:ascii="Times New Roman" w:hAnsi="Times New Roman"/>
          <w:szCs w:val="20"/>
          <w:lang w:eastAsia="de-DE"/>
        </w:rPr>
        <w:t>that Regulation</w:t>
      </w:r>
      <w:r w:rsidRPr="00A305AD">
        <w:rPr>
          <w:rFonts w:ascii="Times New Roman" w:hAnsi="Times New Roman"/>
        </w:rPr>
        <w:t xml:space="preserve">, the distinction between equity spot price and equity repo rate risk factors according to Article 325o of </w:t>
      </w:r>
      <w:r w:rsidR="00DB788F" w:rsidRPr="00A305AD">
        <w:rPr>
          <w:rFonts w:ascii="Times New Roman" w:hAnsi="Times New Roman"/>
          <w:szCs w:val="20"/>
          <w:lang w:eastAsia="de-DE"/>
        </w:rPr>
        <w:t>that Regulation</w:t>
      </w:r>
      <w:r w:rsidR="00DB788F" w:rsidRPr="00A305AD">
        <w:rPr>
          <w:rFonts w:ascii="Times New Roman" w:hAnsi="Times New Roman"/>
        </w:rPr>
        <w:t xml:space="preserve"> </w:t>
      </w:r>
      <w:r w:rsidRPr="00A305AD">
        <w:rPr>
          <w:rFonts w:ascii="Times New Roman" w:hAnsi="Times New Roman"/>
        </w:rPr>
        <w:t>and the distinction between the upward net curvature risk position of that risk factor (</w:t>
      </w:r>
      <w:proofErr w:type="spellStart"/>
      <w:r w:rsidRPr="00A305AD">
        <w:rPr>
          <w:rFonts w:ascii="Times New Roman" w:hAnsi="Times New Roman"/>
        </w:rPr>
        <w:t>CVRk</w:t>
      </w:r>
      <w:proofErr w:type="spellEnd"/>
      <w:r w:rsidRPr="00A305AD">
        <w:rPr>
          <w:rFonts w:ascii="Times New Roman" w:hAnsi="Times New Roman"/>
        </w:rPr>
        <w:t>+) or the downward net curvature risk position of that risk factor (</w:t>
      </w:r>
      <w:proofErr w:type="spellStart"/>
      <w:r w:rsidRPr="00A305AD">
        <w:rPr>
          <w:rFonts w:ascii="Times New Roman" w:hAnsi="Times New Roman"/>
        </w:rPr>
        <w:t>CVRk</w:t>
      </w:r>
      <w:proofErr w:type="spellEnd"/>
      <w:r w:rsidRPr="00A305AD">
        <w:rPr>
          <w:rFonts w:ascii="Times New Roman" w:hAnsi="Times New Roman"/>
        </w:rPr>
        <w:t xml:space="preserve">-) as specified in Article 325g of </w:t>
      </w:r>
      <w:r w:rsidR="00DB788F" w:rsidRPr="00A305AD">
        <w:rPr>
          <w:rFonts w:ascii="Times New Roman" w:hAnsi="Times New Roman"/>
          <w:szCs w:val="20"/>
          <w:lang w:eastAsia="de-DE"/>
        </w:rPr>
        <w:t>that Regulation</w:t>
      </w:r>
      <w:r w:rsidRPr="00A305AD">
        <w:rPr>
          <w:rFonts w:ascii="Times New Roman" w:hAnsi="Times New Roman"/>
        </w:rPr>
        <w:t>.</w:t>
      </w:r>
    </w:p>
    <w:p w14:paraId="60E207F4" w14:textId="77777777" w:rsidR="004A168D" w:rsidRPr="00A305AD" w:rsidRDefault="004A168D" w:rsidP="004A168D">
      <w:pPr>
        <w:spacing w:before="0" w:after="0"/>
        <w:jc w:val="left"/>
        <w:rPr>
          <w:rFonts w:ascii="Times New Roman" w:hAnsi="Times New Roman"/>
        </w:rPr>
      </w:pPr>
    </w:p>
    <w:tbl>
      <w:tblPr>
        <w:tblStyle w:val="TableGrid"/>
        <w:tblW w:w="5000" w:type="pct"/>
        <w:tblLayout w:type="fixed"/>
        <w:tblLook w:val="04A0" w:firstRow="1" w:lastRow="0" w:firstColumn="1" w:lastColumn="0" w:noHBand="0" w:noVBand="1"/>
      </w:tblPr>
      <w:tblGrid>
        <w:gridCol w:w="1839"/>
        <w:gridCol w:w="1279"/>
        <w:gridCol w:w="1556"/>
        <w:gridCol w:w="2410"/>
        <w:gridCol w:w="3258"/>
        <w:gridCol w:w="3935"/>
      </w:tblGrid>
      <w:tr w:rsidR="004A168D" w:rsidRPr="00A305AD" w14:paraId="359D7365" w14:textId="77777777" w:rsidTr="00CD5665">
        <w:trPr>
          <w:trHeight w:val="20"/>
        </w:trPr>
        <w:tc>
          <w:tcPr>
            <w:tcW w:w="644" w:type="pct"/>
            <w:hideMark/>
          </w:tcPr>
          <w:p w14:paraId="5A58079D" w14:textId="77777777" w:rsidR="004A168D" w:rsidRPr="00A305AD" w:rsidRDefault="004A168D" w:rsidP="00CD5665">
            <w:pPr>
              <w:spacing w:before="0" w:after="0"/>
              <w:rPr>
                <w:rFonts w:ascii="Times New Roman" w:hAnsi="Times New Roman"/>
                <w:b/>
                <w:bCs/>
                <w:sz w:val="16"/>
                <w:szCs w:val="16"/>
              </w:rPr>
            </w:pPr>
            <w:r w:rsidRPr="00A305AD">
              <w:rPr>
                <w:rFonts w:ascii="Times New Roman" w:hAnsi="Times New Roman"/>
                <w:b/>
                <w:bCs/>
                <w:sz w:val="16"/>
                <w:szCs w:val="16"/>
              </w:rPr>
              <w:t>Risk class</w:t>
            </w:r>
          </w:p>
        </w:tc>
        <w:tc>
          <w:tcPr>
            <w:tcW w:w="448" w:type="pct"/>
            <w:hideMark/>
          </w:tcPr>
          <w:p w14:paraId="7E28F90F" w14:textId="77777777" w:rsidR="004A168D" w:rsidRPr="00A305AD" w:rsidRDefault="004A168D" w:rsidP="00CD5665">
            <w:pPr>
              <w:spacing w:before="0" w:after="0"/>
              <w:rPr>
                <w:rFonts w:ascii="Times New Roman" w:hAnsi="Times New Roman"/>
                <w:b/>
                <w:bCs/>
                <w:sz w:val="16"/>
                <w:szCs w:val="16"/>
              </w:rPr>
            </w:pPr>
            <w:r w:rsidRPr="00A305AD">
              <w:rPr>
                <w:rFonts w:ascii="Times New Roman" w:hAnsi="Times New Roman"/>
                <w:b/>
                <w:bCs/>
                <w:sz w:val="16"/>
                <w:szCs w:val="16"/>
              </w:rPr>
              <w:t>Component</w:t>
            </w:r>
          </w:p>
        </w:tc>
        <w:tc>
          <w:tcPr>
            <w:tcW w:w="545" w:type="pct"/>
            <w:hideMark/>
          </w:tcPr>
          <w:p w14:paraId="04E7AB4A" w14:textId="77777777" w:rsidR="004A168D" w:rsidRPr="00A305AD" w:rsidRDefault="004A168D" w:rsidP="00CD5665">
            <w:pPr>
              <w:spacing w:before="0" w:after="0"/>
              <w:rPr>
                <w:rFonts w:ascii="Times New Roman" w:hAnsi="Times New Roman"/>
                <w:b/>
                <w:bCs/>
                <w:sz w:val="16"/>
                <w:szCs w:val="16"/>
              </w:rPr>
            </w:pPr>
            <w:r w:rsidRPr="00A305AD">
              <w:rPr>
                <w:rFonts w:ascii="Times New Roman" w:hAnsi="Times New Roman"/>
                <w:b/>
                <w:bCs/>
                <w:sz w:val="16"/>
                <w:szCs w:val="16"/>
              </w:rPr>
              <w:t>Maturity</w:t>
            </w:r>
          </w:p>
        </w:tc>
        <w:tc>
          <w:tcPr>
            <w:tcW w:w="844" w:type="pct"/>
            <w:hideMark/>
          </w:tcPr>
          <w:p w14:paraId="46A2ECA8" w14:textId="77777777" w:rsidR="004A168D" w:rsidRPr="00A305AD" w:rsidRDefault="004A168D" w:rsidP="00CD5665">
            <w:pPr>
              <w:spacing w:before="0" w:after="0"/>
              <w:rPr>
                <w:rFonts w:ascii="Times New Roman" w:hAnsi="Times New Roman"/>
                <w:b/>
                <w:bCs/>
                <w:sz w:val="16"/>
                <w:szCs w:val="16"/>
              </w:rPr>
            </w:pPr>
            <w:r w:rsidRPr="00A305AD">
              <w:rPr>
                <w:rFonts w:ascii="Times New Roman" w:hAnsi="Times New Roman"/>
                <w:b/>
                <w:bCs/>
                <w:sz w:val="16"/>
                <w:szCs w:val="16"/>
              </w:rPr>
              <w:t>Additional specification</w:t>
            </w:r>
          </w:p>
        </w:tc>
        <w:tc>
          <w:tcPr>
            <w:tcW w:w="1141" w:type="pct"/>
            <w:hideMark/>
          </w:tcPr>
          <w:p w14:paraId="735DBA67" w14:textId="77777777" w:rsidR="004A168D" w:rsidRPr="00A305AD" w:rsidRDefault="004A168D" w:rsidP="00CD5665">
            <w:pPr>
              <w:spacing w:before="0" w:after="0"/>
              <w:rPr>
                <w:rFonts w:ascii="Times New Roman" w:hAnsi="Times New Roman"/>
                <w:b/>
                <w:bCs/>
                <w:sz w:val="16"/>
                <w:szCs w:val="16"/>
              </w:rPr>
            </w:pPr>
            <w:r w:rsidRPr="00A305AD">
              <w:rPr>
                <w:rFonts w:ascii="Times New Roman" w:hAnsi="Times New Roman"/>
                <w:b/>
                <w:bCs/>
                <w:sz w:val="16"/>
                <w:szCs w:val="16"/>
              </w:rPr>
              <w:t>Risk factor identifier</w:t>
            </w:r>
          </w:p>
        </w:tc>
        <w:tc>
          <w:tcPr>
            <w:tcW w:w="1378" w:type="pct"/>
            <w:hideMark/>
          </w:tcPr>
          <w:p w14:paraId="6DC4E54B" w14:textId="77777777" w:rsidR="004A168D" w:rsidRPr="00A305AD" w:rsidRDefault="004A168D" w:rsidP="00CD5665">
            <w:pPr>
              <w:spacing w:before="0" w:after="0"/>
              <w:rPr>
                <w:rFonts w:ascii="Times New Roman" w:hAnsi="Times New Roman"/>
                <w:b/>
                <w:bCs/>
                <w:sz w:val="16"/>
                <w:szCs w:val="16"/>
              </w:rPr>
            </w:pPr>
            <w:r w:rsidRPr="00A305AD">
              <w:rPr>
                <w:rFonts w:ascii="Times New Roman" w:hAnsi="Times New Roman"/>
                <w:b/>
                <w:bCs/>
                <w:sz w:val="16"/>
                <w:szCs w:val="16"/>
              </w:rPr>
              <w:t>Legal reference</w:t>
            </w:r>
          </w:p>
        </w:tc>
      </w:tr>
      <w:tr w:rsidR="004A168D" w:rsidRPr="00A305AD" w14:paraId="4E8F0EEB" w14:textId="77777777" w:rsidTr="00CD5665">
        <w:trPr>
          <w:trHeight w:val="20"/>
        </w:trPr>
        <w:tc>
          <w:tcPr>
            <w:tcW w:w="644" w:type="pct"/>
            <w:noWrap/>
            <w:hideMark/>
          </w:tcPr>
          <w:p w14:paraId="7460BAF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3DF258D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1546531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 years</w:t>
            </w:r>
          </w:p>
        </w:tc>
        <w:tc>
          <w:tcPr>
            <w:tcW w:w="844" w:type="pct"/>
            <w:noWrap/>
            <w:hideMark/>
          </w:tcPr>
          <w:p w14:paraId="45EF962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35FC0AB" w14:textId="7638A633"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w:t>
            </w:r>
            <w:r w:rsidR="00D65544" w:rsidRPr="00A305AD">
              <w:rPr>
                <w:rFonts w:ascii="Times New Roman" w:hAnsi="Times New Roman"/>
                <w:sz w:val="16"/>
                <w:szCs w:val="16"/>
              </w:rPr>
              <w:t>0</w:t>
            </w:r>
            <w:r w:rsidRPr="00A305AD">
              <w:rPr>
                <w:rFonts w:ascii="Times New Roman" w:hAnsi="Times New Roman"/>
                <w:sz w:val="16"/>
                <w:szCs w:val="16"/>
              </w:rPr>
              <w:t>0.00</w:t>
            </w:r>
          </w:p>
        </w:tc>
        <w:tc>
          <w:tcPr>
            <w:tcW w:w="1378" w:type="pct"/>
            <w:noWrap/>
            <w:hideMark/>
          </w:tcPr>
          <w:p w14:paraId="5B6F0E9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1E500B32" w14:textId="77777777" w:rsidTr="00CD5665">
        <w:trPr>
          <w:trHeight w:val="20"/>
        </w:trPr>
        <w:tc>
          <w:tcPr>
            <w:tcW w:w="644" w:type="pct"/>
            <w:noWrap/>
            <w:hideMark/>
          </w:tcPr>
          <w:p w14:paraId="613C2E5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5CCA280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526D7FE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0,25 years</w:t>
            </w:r>
          </w:p>
        </w:tc>
        <w:tc>
          <w:tcPr>
            <w:tcW w:w="844" w:type="pct"/>
            <w:noWrap/>
            <w:hideMark/>
          </w:tcPr>
          <w:p w14:paraId="4DCFF2E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DA6F7D7" w14:textId="2EFB5254"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w:t>
            </w:r>
            <w:r w:rsidR="00D65544" w:rsidRPr="00A305AD">
              <w:rPr>
                <w:rFonts w:ascii="Times New Roman" w:hAnsi="Times New Roman"/>
                <w:sz w:val="16"/>
                <w:szCs w:val="16"/>
              </w:rPr>
              <w:t>0</w:t>
            </w:r>
            <w:r w:rsidRPr="00A305AD">
              <w:rPr>
                <w:rFonts w:ascii="Times New Roman" w:hAnsi="Times New Roman"/>
                <w:sz w:val="16"/>
                <w:szCs w:val="16"/>
              </w:rPr>
              <w:t>0.25</w:t>
            </w:r>
          </w:p>
        </w:tc>
        <w:tc>
          <w:tcPr>
            <w:tcW w:w="1378" w:type="pct"/>
            <w:noWrap/>
            <w:hideMark/>
          </w:tcPr>
          <w:p w14:paraId="497EBE1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673FCB63" w14:textId="77777777" w:rsidTr="00CD5665">
        <w:trPr>
          <w:trHeight w:val="20"/>
        </w:trPr>
        <w:tc>
          <w:tcPr>
            <w:tcW w:w="644" w:type="pct"/>
            <w:noWrap/>
            <w:hideMark/>
          </w:tcPr>
          <w:p w14:paraId="7FCA3A8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lastRenderedPageBreak/>
              <w:t>CM</w:t>
            </w:r>
          </w:p>
        </w:tc>
        <w:tc>
          <w:tcPr>
            <w:tcW w:w="448" w:type="pct"/>
            <w:noWrap/>
            <w:hideMark/>
          </w:tcPr>
          <w:p w14:paraId="0C34442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4C286B5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45AB694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BF3E113" w14:textId="0BF0E8B8"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360E8CE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7B9E8A45" w14:textId="77777777" w:rsidTr="00CD5665">
        <w:trPr>
          <w:trHeight w:val="20"/>
        </w:trPr>
        <w:tc>
          <w:tcPr>
            <w:tcW w:w="644" w:type="pct"/>
            <w:noWrap/>
            <w:hideMark/>
          </w:tcPr>
          <w:p w14:paraId="156A768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3051B93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4A3A3D5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37509A8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A444DE3" w14:textId="092BE005"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196CBD1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7B8BFC4F" w14:textId="77777777" w:rsidTr="00CD5665">
        <w:trPr>
          <w:trHeight w:val="20"/>
        </w:trPr>
        <w:tc>
          <w:tcPr>
            <w:tcW w:w="644" w:type="pct"/>
            <w:noWrap/>
            <w:hideMark/>
          </w:tcPr>
          <w:p w14:paraId="0C2B696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7876B93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DACE41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2 years</w:t>
            </w:r>
          </w:p>
        </w:tc>
        <w:tc>
          <w:tcPr>
            <w:tcW w:w="844" w:type="pct"/>
            <w:noWrap/>
            <w:hideMark/>
          </w:tcPr>
          <w:p w14:paraId="6CB7810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6DCC8D2" w14:textId="7B004F7C"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w:t>
            </w:r>
            <w:r w:rsidR="00D65544" w:rsidRPr="00A305AD">
              <w:rPr>
                <w:rFonts w:ascii="Times New Roman" w:hAnsi="Times New Roman"/>
                <w:sz w:val="16"/>
                <w:szCs w:val="16"/>
              </w:rPr>
              <w:t>0</w:t>
            </w:r>
            <w:r w:rsidRPr="00A305AD">
              <w:rPr>
                <w:rFonts w:ascii="Times New Roman" w:hAnsi="Times New Roman"/>
                <w:sz w:val="16"/>
                <w:szCs w:val="16"/>
              </w:rPr>
              <w:t>2.00</w:t>
            </w:r>
          </w:p>
        </w:tc>
        <w:tc>
          <w:tcPr>
            <w:tcW w:w="1378" w:type="pct"/>
            <w:noWrap/>
            <w:hideMark/>
          </w:tcPr>
          <w:p w14:paraId="6F1108D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39919BB1" w14:textId="77777777" w:rsidTr="00CD5665">
        <w:trPr>
          <w:trHeight w:val="20"/>
        </w:trPr>
        <w:tc>
          <w:tcPr>
            <w:tcW w:w="644" w:type="pct"/>
            <w:noWrap/>
            <w:hideMark/>
          </w:tcPr>
          <w:p w14:paraId="445B608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00920DC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E28629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6E5C058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B4C6E4C" w14:textId="198F2C4E"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1E302F4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116CE313" w14:textId="77777777" w:rsidTr="00CD5665">
        <w:trPr>
          <w:trHeight w:val="20"/>
        </w:trPr>
        <w:tc>
          <w:tcPr>
            <w:tcW w:w="644" w:type="pct"/>
            <w:noWrap/>
            <w:hideMark/>
          </w:tcPr>
          <w:p w14:paraId="220EAF4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2867897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71277E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0A8F67B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A8A75D4" w14:textId="41BCE112"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6CD70F2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3E82288B" w14:textId="77777777" w:rsidTr="00CD5665">
        <w:trPr>
          <w:trHeight w:val="20"/>
        </w:trPr>
        <w:tc>
          <w:tcPr>
            <w:tcW w:w="644" w:type="pct"/>
            <w:noWrap/>
            <w:hideMark/>
          </w:tcPr>
          <w:p w14:paraId="1950014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2D4DF58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2D13C1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4FFB4ED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770B898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CM_D_10.00</w:t>
            </w:r>
          </w:p>
        </w:tc>
        <w:tc>
          <w:tcPr>
            <w:tcW w:w="1378" w:type="pct"/>
            <w:noWrap/>
            <w:hideMark/>
          </w:tcPr>
          <w:p w14:paraId="10A9006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43E5E68F" w14:textId="77777777" w:rsidTr="00CD5665">
        <w:trPr>
          <w:trHeight w:val="20"/>
        </w:trPr>
        <w:tc>
          <w:tcPr>
            <w:tcW w:w="644" w:type="pct"/>
            <w:noWrap/>
            <w:hideMark/>
          </w:tcPr>
          <w:p w14:paraId="225A394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7A536DD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6DAAD62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15 years</w:t>
            </w:r>
          </w:p>
        </w:tc>
        <w:tc>
          <w:tcPr>
            <w:tcW w:w="844" w:type="pct"/>
            <w:noWrap/>
            <w:hideMark/>
          </w:tcPr>
          <w:p w14:paraId="4DE5B33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0018146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CM_D_15.00</w:t>
            </w:r>
          </w:p>
        </w:tc>
        <w:tc>
          <w:tcPr>
            <w:tcW w:w="1378" w:type="pct"/>
            <w:noWrap/>
            <w:hideMark/>
          </w:tcPr>
          <w:p w14:paraId="36D27BD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3ED162C4" w14:textId="77777777" w:rsidTr="00CD5665">
        <w:trPr>
          <w:trHeight w:val="20"/>
        </w:trPr>
        <w:tc>
          <w:tcPr>
            <w:tcW w:w="644" w:type="pct"/>
            <w:noWrap/>
            <w:hideMark/>
          </w:tcPr>
          <w:p w14:paraId="65CAE24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3358827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65919E3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20 years</w:t>
            </w:r>
          </w:p>
        </w:tc>
        <w:tc>
          <w:tcPr>
            <w:tcW w:w="844" w:type="pct"/>
            <w:noWrap/>
            <w:hideMark/>
          </w:tcPr>
          <w:p w14:paraId="1E6F8A6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81D9D3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CM_D_20.00</w:t>
            </w:r>
          </w:p>
        </w:tc>
        <w:tc>
          <w:tcPr>
            <w:tcW w:w="1378" w:type="pct"/>
            <w:noWrap/>
            <w:hideMark/>
          </w:tcPr>
          <w:p w14:paraId="6325DE6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2DB2D340" w14:textId="77777777" w:rsidTr="00CD5665">
        <w:trPr>
          <w:trHeight w:val="20"/>
        </w:trPr>
        <w:tc>
          <w:tcPr>
            <w:tcW w:w="644" w:type="pct"/>
            <w:noWrap/>
            <w:hideMark/>
          </w:tcPr>
          <w:p w14:paraId="01C6DB2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44D190B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6A90BB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30 years</w:t>
            </w:r>
          </w:p>
        </w:tc>
        <w:tc>
          <w:tcPr>
            <w:tcW w:w="844" w:type="pct"/>
            <w:noWrap/>
            <w:hideMark/>
          </w:tcPr>
          <w:p w14:paraId="0E32DFB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0BD5BD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CM_D_30.00</w:t>
            </w:r>
          </w:p>
        </w:tc>
        <w:tc>
          <w:tcPr>
            <w:tcW w:w="1378" w:type="pct"/>
            <w:noWrap/>
            <w:hideMark/>
          </w:tcPr>
          <w:p w14:paraId="0B78A08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7D2C1B23" w14:textId="77777777" w:rsidTr="00CD5665">
        <w:trPr>
          <w:trHeight w:val="20"/>
        </w:trPr>
        <w:tc>
          <w:tcPr>
            <w:tcW w:w="644" w:type="pct"/>
            <w:noWrap/>
            <w:hideMark/>
          </w:tcPr>
          <w:p w14:paraId="405F1C4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1BCCF4C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0D79BD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0A81376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A375724" w14:textId="470C0356"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CM_V_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5816C90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6A5520B4" w14:textId="77777777" w:rsidTr="00CD5665">
        <w:trPr>
          <w:trHeight w:val="20"/>
        </w:trPr>
        <w:tc>
          <w:tcPr>
            <w:tcW w:w="644" w:type="pct"/>
            <w:noWrap/>
            <w:hideMark/>
          </w:tcPr>
          <w:p w14:paraId="201A13F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237D979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42C7A8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5965799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4F75D72" w14:textId="6A1DFA31"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CM_V_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40C896F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3437EF11" w14:textId="77777777" w:rsidTr="00CD5665">
        <w:trPr>
          <w:trHeight w:val="20"/>
        </w:trPr>
        <w:tc>
          <w:tcPr>
            <w:tcW w:w="644" w:type="pct"/>
            <w:noWrap/>
            <w:hideMark/>
          </w:tcPr>
          <w:p w14:paraId="5ED48D7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1B4382D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07FF5AE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6A503AB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2E99204" w14:textId="42782ADA"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CM_V_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75936FE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67B6EAEF" w14:textId="77777777" w:rsidTr="00CD5665">
        <w:trPr>
          <w:trHeight w:val="20"/>
        </w:trPr>
        <w:tc>
          <w:tcPr>
            <w:tcW w:w="644" w:type="pct"/>
            <w:noWrap/>
            <w:hideMark/>
          </w:tcPr>
          <w:p w14:paraId="60DB416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566911A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7D698C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1EAF8F6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01CB04A" w14:textId="4014039D"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CM_V_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77A3F33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75BEA8FD" w14:textId="77777777" w:rsidTr="00CD5665">
        <w:trPr>
          <w:trHeight w:val="20"/>
        </w:trPr>
        <w:tc>
          <w:tcPr>
            <w:tcW w:w="644" w:type="pct"/>
            <w:noWrap/>
            <w:hideMark/>
          </w:tcPr>
          <w:p w14:paraId="6F5FBE3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4710692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5B9F6AC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0DCFBA5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752D87D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CM_V_10.00</w:t>
            </w:r>
          </w:p>
        </w:tc>
        <w:tc>
          <w:tcPr>
            <w:tcW w:w="1378" w:type="pct"/>
            <w:noWrap/>
            <w:hideMark/>
          </w:tcPr>
          <w:p w14:paraId="6EC0CE7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325p of Regulation (EU) No 575/2013</w:t>
            </w:r>
          </w:p>
        </w:tc>
      </w:tr>
      <w:tr w:rsidR="004A168D" w:rsidRPr="00A305AD" w14:paraId="0397556F" w14:textId="77777777" w:rsidTr="00CD5665">
        <w:trPr>
          <w:trHeight w:val="20"/>
        </w:trPr>
        <w:tc>
          <w:tcPr>
            <w:tcW w:w="644" w:type="pct"/>
            <w:noWrap/>
            <w:hideMark/>
          </w:tcPr>
          <w:p w14:paraId="2E65DD6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14ECB7F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585AC4B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2D38901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Upward shift</w:t>
            </w:r>
          </w:p>
        </w:tc>
        <w:tc>
          <w:tcPr>
            <w:tcW w:w="1141" w:type="pct"/>
            <w:noWrap/>
            <w:hideMark/>
          </w:tcPr>
          <w:p w14:paraId="6DFCC1B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CM_CU</w:t>
            </w:r>
          </w:p>
        </w:tc>
        <w:tc>
          <w:tcPr>
            <w:tcW w:w="1378" w:type="pct"/>
            <w:noWrap/>
            <w:hideMark/>
          </w:tcPr>
          <w:p w14:paraId="14A11B0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325p, 325g of Regulation (EU) No 575/2013</w:t>
            </w:r>
          </w:p>
        </w:tc>
      </w:tr>
      <w:tr w:rsidR="004A168D" w:rsidRPr="00A305AD" w14:paraId="55112031" w14:textId="77777777" w:rsidTr="00CD5665">
        <w:trPr>
          <w:trHeight w:val="20"/>
        </w:trPr>
        <w:tc>
          <w:tcPr>
            <w:tcW w:w="644" w:type="pct"/>
            <w:noWrap/>
            <w:hideMark/>
          </w:tcPr>
          <w:p w14:paraId="5FB52E0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w:t>
            </w:r>
          </w:p>
        </w:tc>
        <w:tc>
          <w:tcPr>
            <w:tcW w:w="448" w:type="pct"/>
            <w:noWrap/>
            <w:hideMark/>
          </w:tcPr>
          <w:p w14:paraId="44B3D74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425687A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0C9DCDE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Downward shift</w:t>
            </w:r>
          </w:p>
        </w:tc>
        <w:tc>
          <w:tcPr>
            <w:tcW w:w="1141" w:type="pct"/>
            <w:noWrap/>
            <w:hideMark/>
          </w:tcPr>
          <w:p w14:paraId="1CF018E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CM_CD</w:t>
            </w:r>
          </w:p>
        </w:tc>
        <w:tc>
          <w:tcPr>
            <w:tcW w:w="1378" w:type="pct"/>
            <w:noWrap/>
            <w:hideMark/>
          </w:tcPr>
          <w:p w14:paraId="41F7A8B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325p, 325g of Regulation (EU) No 575/2013</w:t>
            </w:r>
          </w:p>
        </w:tc>
      </w:tr>
      <w:tr w:rsidR="004A168D" w:rsidRPr="00A305AD" w14:paraId="6DF4EDBE" w14:textId="77777777" w:rsidTr="00CD5665">
        <w:trPr>
          <w:trHeight w:val="20"/>
        </w:trPr>
        <w:tc>
          <w:tcPr>
            <w:tcW w:w="644" w:type="pct"/>
            <w:noWrap/>
            <w:hideMark/>
          </w:tcPr>
          <w:p w14:paraId="0D0CE73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430F2D0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83E5B2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4B3BAE3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4B96BBDC" w14:textId="7397DAEC"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CSR_NON_SEC_D_</w:t>
            </w:r>
            <w:r w:rsidR="00D65544" w:rsidRPr="00A305AD">
              <w:rPr>
                <w:rFonts w:ascii="Times New Roman" w:hAnsi="Times New Roman"/>
                <w:sz w:val="16"/>
                <w:szCs w:val="16"/>
                <w:lang w:val="fr-FR"/>
              </w:rPr>
              <w:t>0</w:t>
            </w:r>
            <w:r w:rsidRPr="00A305AD">
              <w:rPr>
                <w:rFonts w:ascii="Times New Roman" w:hAnsi="Times New Roman"/>
                <w:sz w:val="16"/>
                <w:szCs w:val="16"/>
                <w:lang w:val="fr-FR"/>
              </w:rPr>
              <w:t>0.50_DEBT</w:t>
            </w:r>
          </w:p>
        </w:tc>
        <w:tc>
          <w:tcPr>
            <w:tcW w:w="1378" w:type="pct"/>
            <w:noWrap/>
            <w:hideMark/>
          </w:tcPr>
          <w:p w14:paraId="70B1BEE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4BAD192D" w14:textId="77777777" w:rsidTr="00CD5665">
        <w:trPr>
          <w:trHeight w:val="20"/>
        </w:trPr>
        <w:tc>
          <w:tcPr>
            <w:tcW w:w="644" w:type="pct"/>
            <w:noWrap/>
            <w:hideMark/>
          </w:tcPr>
          <w:p w14:paraId="685185C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1A86624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075646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229ACEF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2802AF00" w14:textId="1B38E460"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CSR_NON_SEC_D_</w:t>
            </w:r>
            <w:r w:rsidR="00D65544" w:rsidRPr="00A305AD">
              <w:rPr>
                <w:rFonts w:ascii="Times New Roman" w:hAnsi="Times New Roman"/>
                <w:sz w:val="16"/>
                <w:szCs w:val="16"/>
                <w:lang w:val="fr-FR"/>
              </w:rPr>
              <w:t>0</w:t>
            </w:r>
            <w:r w:rsidRPr="00A305AD">
              <w:rPr>
                <w:rFonts w:ascii="Times New Roman" w:hAnsi="Times New Roman"/>
                <w:sz w:val="16"/>
                <w:szCs w:val="16"/>
                <w:lang w:val="fr-FR"/>
              </w:rPr>
              <w:t>1.00_DEBT</w:t>
            </w:r>
          </w:p>
        </w:tc>
        <w:tc>
          <w:tcPr>
            <w:tcW w:w="1378" w:type="pct"/>
            <w:noWrap/>
            <w:hideMark/>
          </w:tcPr>
          <w:p w14:paraId="0A00619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2D74F9F7" w14:textId="77777777" w:rsidTr="00CD5665">
        <w:trPr>
          <w:trHeight w:val="20"/>
        </w:trPr>
        <w:tc>
          <w:tcPr>
            <w:tcW w:w="644" w:type="pct"/>
            <w:noWrap/>
            <w:hideMark/>
          </w:tcPr>
          <w:p w14:paraId="4AABB11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37B5556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429979E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14E5681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3FD6C213" w14:textId="78D870AF"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CSR_NON_SEC_D_</w:t>
            </w:r>
            <w:r w:rsidR="00D65544" w:rsidRPr="00A305AD">
              <w:rPr>
                <w:rFonts w:ascii="Times New Roman" w:hAnsi="Times New Roman"/>
                <w:sz w:val="16"/>
                <w:szCs w:val="16"/>
                <w:lang w:val="fr-FR"/>
              </w:rPr>
              <w:t>0</w:t>
            </w:r>
            <w:r w:rsidRPr="00A305AD">
              <w:rPr>
                <w:rFonts w:ascii="Times New Roman" w:hAnsi="Times New Roman"/>
                <w:sz w:val="16"/>
                <w:szCs w:val="16"/>
                <w:lang w:val="fr-FR"/>
              </w:rPr>
              <w:t>3.00_DEBT</w:t>
            </w:r>
          </w:p>
        </w:tc>
        <w:tc>
          <w:tcPr>
            <w:tcW w:w="1378" w:type="pct"/>
            <w:noWrap/>
            <w:hideMark/>
          </w:tcPr>
          <w:p w14:paraId="2CE0219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35644F69" w14:textId="77777777" w:rsidTr="00CD5665">
        <w:trPr>
          <w:trHeight w:val="20"/>
        </w:trPr>
        <w:tc>
          <w:tcPr>
            <w:tcW w:w="644" w:type="pct"/>
            <w:noWrap/>
            <w:hideMark/>
          </w:tcPr>
          <w:p w14:paraId="7BA6525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36B1DD1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607BEDE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0D62D7B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23FA59AE" w14:textId="6E2618EF"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CSR_NON_SEC_D_</w:t>
            </w:r>
            <w:r w:rsidR="00D65544" w:rsidRPr="00A305AD">
              <w:rPr>
                <w:rFonts w:ascii="Times New Roman" w:hAnsi="Times New Roman"/>
                <w:sz w:val="16"/>
                <w:szCs w:val="16"/>
                <w:lang w:val="fr-FR"/>
              </w:rPr>
              <w:t>0</w:t>
            </w:r>
            <w:r w:rsidRPr="00A305AD">
              <w:rPr>
                <w:rFonts w:ascii="Times New Roman" w:hAnsi="Times New Roman"/>
                <w:sz w:val="16"/>
                <w:szCs w:val="16"/>
                <w:lang w:val="fr-FR"/>
              </w:rPr>
              <w:t>5.00_DEBT</w:t>
            </w:r>
          </w:p>
        </w:tc>
        <w:tc>
          <w:tcPr>
            <w:tcW w:w="1378" w:type="pct"/>
            <w:noWrap/>
            <w:hideMark/>
          </w:tcPr>
          <w:p w14:paraId="564F25A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0DA0D10B" w14:textId="77777777" w:rsidTr="00CD5665">
        <w:trPr>
          <w:trHeight w:val="20"/>
        </w:trPr>
        <w:tc>
          <w:tcPr>
            <w:tcW w:w="644" w:type="pct"/>
            <w:noWrap/>
            <w:hideMark/>
          </w:tcPr>
          <w:p w14:paraId="64473D8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1C0FF10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A9D9D7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7BAE997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744390F9" w14:textId="77777777"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CSR_NON_SEC_D_10.00_DEBT</w:t>
            </w:r>
          </w:p>
        </w:tc>
        <w:tc>
          <w:tcPr>
            <w:tcW w:w="1378" w:type="pct"/>
            <w:noWrap/>
            <w:hideMark/>
          </w:tcPr>
          <w:p w14:paraId="5F1D99C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2496A5CE" w14:textId="77777777" w:rsidTr="00CD5665">
        <w:trPr>
          <w:trHeight w:val="20"/>
        </w:trPr>
        <w:tc>
          <w:tcPr>
            <w:tcW w:w="644" w:type="pct"/>
            <w:noWrap/>
            <w:hideMark/>
          </w:tcPr>
          <w:p w14:paraId="6D80487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6D69FE2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1647620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4B87796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27488736" w14:textId="658B28C2" w:rsidR="004A168D" w:rsidRPr="00A305AD" w:rsidRDefault="004A168D" w:rsidP="00CD5665">
            <w:pPr>
              <w:spacing w:before="0" w:after="0"/>
              <w:rPr>
                <w:rFonts w:ascii="Times New Roman" w:hAnsi="Times New Roman"/>
                <w:sz w:val="16"/>
                <w:szCs w:val="16"/>
                <w:lang w:val="it-IT"/>
              </w:rPr>
            </w:pPr>
            <w:r w:rsidRPr="00A305AD">
              <w:rPr>
                <w:rFonts w:ascii="Times New Roman" w:hAnsi="Times New Roman"/>
                <w:sz w:val="16"/>
                <w:szCs w:val="16"/>
                <w:lang w:val="it-IT"/>
              </w:rPr>
              <w:t>CSR_NON_SEC_D_</w:t>
            </w:r>
            <w:r w:rsidR="00D65544" w:rsidRPr="00A305AD">
              <w:rPr>
                <w:rFonts w:ascii="Times New Roman" w:hAnsi="Times New Roman"/>
                <w:sz w:val="16"/>
                <w:szCs w:val="16"/>
                <w:lang w:val="it-IT"/>
              </w:rPr>
              <w:t>0</w:t>
            </w:r>
            <w:r w:rsidRPr="00A305AD">
              <w:rPr>
                <w:rFonts w:ascii="Times New Roman" w:hAnsi="Times New Roman"/>
                <w:sz w:val="16"/>
                <w:szCs w:val="16"/>
                <w:lang w:val="it-IT"/>
              </w:rPr>
              <w:t>0.50_CDS</w:t>
            </w:r>
          </w:p>
        </w:tc>
        <w:tc>
          <w:tcPr>
            <w:tcW w:w="1378" w:type="pct"/>
            <w:noWrap/>
            <w:hideMark/>
          </w:tcPr>
          <w:p w14:paraId="2477D79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37A69D7A" w14:textId="77777777" w:rsidTr="00CD5665">
        <w:trPr>
          <w:trHeight w:val="20"/>
        </w:trPr>
        <w:tc>
          <w:tcPr>
            <w:tcW w:w="644" w:type="pct"/>
            <w:noWrap/>
            <w:hideMark/>
          </w:tcPr>
          <w:p w14:paraId="4263A38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03856E2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0DE93A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65D4035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119173AE" w14:textId="01BA404F" w:rsidR="004A168D" w:rsidRPr="00A305AD" w:rsidRDefault="004A168D" w:rsidP="00CD5665">
            <w:pPr>
              <w:spacing w:before="0" w:after="0"/>
              <w:rPr>
                <w:rFonts w:ascii="Times New Roman" w:hAnsi="Times New Roman"/>
                <w:sz w:val="16"/>
                <w:szCs w:val="16"/>
                <w:lang w:val="it-IT"/>
              </w:rPr>
            </w:pPr>
            <w:r w:rsidRPr="00A305AD">
              <w:rPr>
                <w:rFonts w:ascii="Times New Roman" w:hAnsi="Times New Roman"/>
                <w:sz w:val="16"/>
                <w:szCs w:val="16"/>
                <w:lang w:val="it-IT"/>
              </w:rPr>
              <w:t>CSR_NON_SEC_D_</w:t>
            </w:r>
            <w:r w:rsidR="00D65544" w:rsidRPr="00A305AD">
              <w:rPr>
                <w:rFonts w:ascii="Times New Roman" w:hAnsi="Times New Roman"/>
                <w:sz w:val="16"/>
                <w:szCs w:val="16"/>
                <w:lang w:val="it-IT"/>
              </w:rPr>
              <w:t>0</w:t>
            </w:r>
            <w:r w:rsidRPr="00A305AD">
              <w:rPr>
                <w:rFonts w:ascii="Times New Roman" w:hAnsi="Times New Roman"/>
                <w:sz w:val="16"/>
                <w:szCs w:val="16"/>
                <w:lang w:val="it-IT"/>
              </w:rPr>
              <w:t>1.00_CDS</w:t>
            </w:r>
          </w:p>
        </w:tc>
        <w:tc>
          <w:tcPr>
            <w:tcW w:w="1378" w:type="pct"/>
            <w:noWrap/>
            <w:hideMark/>
          </w:tcPr>
          <w:p w14:paraId="140FA7D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7434A7A0" w14:textId="77777777" w:rsidTr="00CD5665">
        <w:trPr>
          <w:trHeight w:val="20"/>
        </w:trPr>
        <w:tc>
          <w:tcPr>
            <w:tcW w:w="644" w:type="pct"/>
            <w:noWrap/>
            <w:hideMark/>
          </w:tcPr>
          <w:p w14:paraId="0DF417E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6845D6C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5A4E672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0CD8974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6C30D456" w14:textId="146EFBDF" w:rsidR="004A168D" w:rsidRPr="00A305AD" w:rsidRDefault="004A168D" w:rsidP="00CD5665">
            <w:pPr>
              <w:spacing w:before="0" w:after="0"/>
              <w:rPr>
                <w:rFonts w:ascii="Times New Roman" w:hAnsi="Times New Roman"/>
                <w:sz w:val="16"/>
                <w:szCs w:val="16"/>
                <w:lang w:val="it-IT"/>
              </w:rPr>
            </w:pPr>
            <w:r w:rsidRPr="00A305AD">
              <w:rPr>
                <w:rFonts w:ascii="Times New Roman" w:hAnsi="Times New Roman"/>
                <w:sz w:val="16"/>
                <w:szCs w:val="16"/>
                <w:lang w:val="it-IT"/>
              </w:rPr>
              <w:t>CSR_NON_SEC_D_</w:t>
            </w:r>
            <w:r w:rsidR="00D65544" w:rsidRPr="00A305AD">
              <w:rPr>
                <w:rFonts w:ascii="Times New Roman" w:hAnsi="Times New Roman"/>
                <w:sz w:val="16"/>
                <w:szCs w:val="16"/>
                <w:lang w:val="it-IT"/>
              </w:rPr>
              <w:t>0</w:t>
            </w:r>
            <w:r w:rsidRPr="00A305AD">
              <w:rPr>
                <w:rFonts w:ascii="Times New Roman" w:hAnsi="Times New Roman"/>
                <w:sz w:val="16"/>
                <w:szCs w:val="16"/>
                <w:lang w:val="it-IT"/>
              </w:rPr>
              <w:t>3.00_CDS</w:t>
            </w:r>
          </w:p>
        </w:tc>
        <w:tc>
          <w:tcPr>
            <w:tcW w:w="1378" w:type="pct"/>
            <w:noWrap/>
            <w:hideMark/>
          </w:tcPr>
          <w:p w14:paraId="284EDB0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1E672D9B" w14:textId="77777777" w:rsidTr="00CD5665">
        <w:trPr>
          <w:trHeight w:val="20"/>
        </w:trPr>
        <w:tc>
          <w:tcPr>
            <w:tcW w:w="644" w:type="pct"/>
            <w:noWrap/>
            <w:hideMark/>
          </w:tcPr>
          <w:p w14:paraId="230FA56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2A49390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561EC9B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762D667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46BFEBA5" w14:textId="311A84F8" w:rsidR="004A168D" w:rsidRPr="00A305AD" w:rsidRDefault="004A168D" w:rsidP="00CD5665">
            <w:pPr>
              <w:spacing w:before="0" w:after="0"/>
              <w:rPr>
                <w:rFonts w:ascii="Times New Roman" w:hAnsi="Times New Roman"/>
                <w:sz w:val="16"/>
                <w:szCs w:val="16"/>
                <w:lang w:val="it-IT"/>
              </w:rPr>
            </w:pPr>
            <w:r w:rsidRPr="00A305AD">
              <w:rPr>
                <w:rFonts w:ascii="Times New Roman" w:hAnsi="Times New Roman"/>
                <w:sz w:val="16"/>
                <w:szCs w:val="16"/>
                <w:lang w:val="it-IT"/>
              </w:rPr>
              <w:t>CSR_NON_SEC_D_</w:t>
            </w:r>
            <w:r w:rsidR="00D65544" w:rsidRPr="00A305AD">
              <w:rPr>
                <w:rFonts w:ascii="Times New Roman" w:hAnsi="Times New Roman"/>
                <w:sz w:val="16"/>
                <w:szCs w:val="16"/>
                <w:lang w:val="it-IT"/>
              </w:rPr>
              <w:t>0</w:t>
            </w:r>
            <w:r w:rsidRPr="00A305AD">
              <w:rPr>
                <w:rFonts w:ascii="Times New Roman" w:hAnsi="Times New Roman"/>
                <w:sz w:val="16"/>
                <w:szCs w:val="16"/>
                <w:lang w:val="it-IT"/>
              </w:rPr>
              <w:t>5.00_CDS</w:t>
            </w:r>
          </w:p>
        </w:tc>
        <w:tc>
          <w:tcPr>
            <w:tcW w:w="1378" w:type="pct"/>
            <w:noWrap/>
            <w:hideMark/>
          </w:tcPr>
          <w:p w14:paraId="4BBFF6A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1C53F1A4" w14:textId="77777777" w:rsidTr="00CD5665">
        <w:trPr>
          <w:trHeight w:val="20"/>
        </w:trPr>
        <w:tc>
          <w:tcPr>
            <w:tcW w:w="644" w:type="pct"/>
            <w:noWrap/>
            <w:hideMark/>
          </w:tcPr>
          <w:p w14:paraId="774D563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6CF1840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0863BB2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75102F5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08F625AF" w14:textId="77777777" w:rsidR="004A168D" w:rsidRPr="00A305AD" w:rsidRDefault="004A168D" w:rsidP="00CD5665">
            <w:pPr>
              <w:spacing w:before="0" w:after="0"/>
              <w:rPr>
                <w:rFonts w:ascii="Times New Roman" w:hAnsi="Times New Roman"/>
                <w:sz w:val="16"/>
                <w:szCs w:val="16"/>
                <w:lang w:val="it-IT"/>
              </w:rPr>
            </w:pPr>
            <w:r w:rsidRPr="00A305AD">
              <w:rPr>
                <w:rFonts w:ascii="Times New Roman" w:hAnsi="Times New Roman"/>
                <w:sz w:val="16"/>
                <w:szCs w:val="16"/>
                <w:lang w:val="it-IT"/>
              </w:rPr>
              <w:t>CSR_NON_SEC_D_10.00_CDS</w:t>
            </w:r>
          </w:p>
        </w:tc>
        <w:tc>
          <w:tcPr>
            <w:tcW w:w="1378" w:type="pct"/>
            <w:noWrap/>
            <w:hideMark/>
          </w:tcPr>
          <w:p w14:paraId="661059D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5EE39DEC" w14:textId="77777777" w:rsidTr="00CD5665">
        <w:trPr>
          <w:trHeight w:val="20"/>
        </w:trPr>
        <w:tc>
          <w:tcPr>
            <w:tcW w:w="644" w:type="pct"/>
            <w:noWrap/>
            <w:hideMark/>
          </w:tcPr>
          <w:p w14:paraId="5B69D43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05FEAE8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67935A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430BF04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C0DBEDE" w14:textId="61E024DA"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CSR_NON_SEC_V_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766013C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13E8C247" w14:textId="77777777" w:rsidTr="00CD5665">
        <w:trPr>
          <w:trHeight w:val="20"/>
        </w:trPr>
        <w:tc>
          <w:tcPr>
            <w:tcW w:w="644" w:type="pct"/>
            <w:noWrap/>
            <w:hideMark/>
          </w:tcPr>
          <w:p w14:paraId="5D2E3E7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521F9CB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1CB325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0B5790C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95A9D61" w14:textId="291757CE"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CSR_NON_SEC_V_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64545FB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0D67805D" w14:textId="77777777" w:rsidTr="00CD5665">
        <w:trPr>
          <w:trHeight w:val="20"/>
        </w:trPr>
        <w:tc>
          <w:tcPr>
            <w:tcW w:w="644" w:type="pct"/>
            <w:noWrap/>
            <w:hideMark/>
          </w:tcPr>
          <w:p w14:paraId="6371EC9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248F468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791C72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1E9193F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1E5FCB6" w14:textId="0DFAFEFF"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CSR_NON_SEC_V_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7F1CC2B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67D1045A" w14:textId="77777777" w:rsidTr="00CD5665">
        <w:trPr>
          <w:trHeight w:val="20"/>
        </w:trPr>
        <w:tc>
          <w:tcPr>
            <w:tcW w:w="644" w:type="pct"/>
            <w:noWrap/>
            <w:hideMark/>
          </w:tcPr>
          <w:p w14:paraId="56B4302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59A7FCC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C98D8A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2EBD26C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985C0DE" w14:textId="455BD0AF"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CSR_NON_SEC_V_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0B44C1F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488D91F5" w14:textId="77777777" w:rsidTr="00CD5665">
        <w:trPr>
          <w:trHeight w:val="20"/>
        </w:trPr>
        <w:tc>
          <w:tcPr>
            <w:tcW w:w="644" w:type="pct"/>
            <w:noWrap/>
            <w:hideMark/>
          </w:tcPr>
          <w:p w14:paraId="58A0EDA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30CADEC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71D1B62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1546276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F6157A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CSR_NON_SEC_V_10.00</w:t>
            </w:r>
          </w:p>
        </w:tc>
        <w:tc>
          <w:tcPr>
            <w:tcW w:w="1378" w:type="pct"/>
            <w:noWrap/>
            <w:hideMark/>
          </w:tcPr>
          <w:p w14:paraId="146D84D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325m of Regulation (EU) No 575/2013</w:t>
            </w:r>
          </w:p>
        </w:tc>
      </w:tr>
      <w:tr w:rsidR="004A168D" w:rsidRPr="00A305AD" w14:paraId="07025351" w14:textId="77777777" w:rsidTr="00CD5665">
        <w:trPr>
          <w:trHeight w:val="20"/>
        </w:trPr>
        <w:tc>
          <w:tcPr>
            <w:tcW w:w="644" w:type="pct"/>
            <w:noWrap/>
            <w:hideMark/>
          </w:tcPr>
          <w:p w14:paraId="7A252EC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7F80932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tcPr>
          <w:p w14:paraId="02996F86" w14:textId="77777777" w:rsidR="004A168D" w:rsidRPr="00A305AD" w:rsidRDefault="004A168D" w:rsidP="00CD5665">
            <w:pPr>
              <w:spacing w:before="0" w:after="0"/>
              <w:rPr>
                <w:rFonts w:ascii="Times New Roman" w:hAnsi="Times New Roman"/>
                <w:sz w:val="16"/>
                <w:szCs w:val="16"/>
              </w:rPr>
            </w:pPr>
          </w:p>
        </w:tc>
        <w:tc>
          <w:tcPr>
            <w:tcW w:w="844" w:type="pct"/>
            <w:noWrap/>
            <w:hideMark/>
          </w:tcPr>
          <w:p w14:paraId="5358180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Upward shift</w:t>
            </w:r>
          </w:p>
        </w:tc>
        <w:tc>
          <w:tcPr>
            <w:tcW w:w="1141" w:type="pct"/>
            <w:noWrap/>
            <w:hideMark/>
          </w:tcPr>
          <w:p w14:paraId="759DE4A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CSR_NON_SEC_CU</w:t>
            </w:r>
          </w:p>
        </w:tc>
        <w:tc>
          <w:tcPr>
            <w:tcW w:w="1378" w:type="pct"/>
            <w:noWrap/>
            <w:hideMark/>
          </w:tcPr>
          <w:p w14:paraId="45591EE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325m, 325g of Regulation (EU) No 575/2013</w:t>
            </w:r>
          </w:p>
        </w:tc>
      </w:tr>
      <w:tr w:rsidR="004A168D" w:rsidRPr="00A305AD" w14:paraId="4B0B7101" w14:textId="77777777" w:rsidTr="00CD5665">
        <w:trPr>
          <w:trHeight w:val="20"/>
        </w:trPr>
        <w:tc>
          <w:tcPr>
            <w:tcW w:w="644" w:type="pct"/>
            <w:noWrap/>
            <w:hideMark/>
          </w:tcPr>
          <w:p w14:paraId="7F42F90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w:t>
            </w:r>
          </w:p>
        </w:tc>
        <w:tc>
          <w:tcPr>
            <w:tcW w:w="448" w:type="pct"/>
            <w:noWrap/>
            <w:hideMark/>
          </w:tcPr>
          <w:p w14:paraId="475880F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tcPr>
          <w:p w14:paraId="29598F6E" w14:textId="77777777" w:rsidR="004A168D" w:rsidRPr="00A305AD" w:rsidRDefault="004A168D" w:rsidP="00CD5665">
            <w:pPr>
              <w:spacing w:before="0" w:after="0"/>
              <w:rPr>
                <w:rFonts w:ascii="Times New Roman" w:hAnsi="Times New Roman"/>
                <w:sz w:val="16"/>
                <w:szCs w:val="16"/>
              </w:rPr>
            </w:pPr>
          </w:p>
        </w:tc>
        <w:tc>
          <w:tcPr>
            <w:tcW w:w="844" w:type="pct"/>
            <w:noWrap/>
            <w:hideMark/>
          </w:tcPr>
          <w:p w14:paraId="6BE02BC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Downward shift</w:t>
            </w:r>
          </w:p>
        </w:tc>
        <w:tc>
          <w:tcPr>
            <w:tcW w:w="1141" w:type="pct"/>
            <w:noWrap/>
            <w:hideMark/>
          </w:tcPr>
          <w:p w14:paraId="11FD443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CSR_NON_SEC_CD</w:t>
            </w:r>
          </w:p>
        </w:tc>
        <w:tc>
          <w:tcPr>
            <w:tcW w:w="1378" w:type="pct"/>
            <w:noWrap/>
            <w:hideMark/>
          </w:tcPr>
          <w:p w14:paraId="3C2DFB3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325m, 325g of Regulation (EU) No 575/2013</w:t>
            </w:r>
          </w:p>
        </w:tc>
      </w:tr>
      <w:tr w:rsidR="004A168D" w:rsidRPr="00A305AD" w14:paraId="1B33F636" w14:textId="77777777" w:rsidTr="00CD5665">
        <w:trPr>
          <w:trHeight w:val="20"/>
        </w:trPr>
        <w:tc>
          <w:tcPr>
            <w:tcW w:w="644" w:type="pct"/>
            <w:noWrap/>
            <w:hideMark/>
          </w:tcPr>
          <w:p w14:paraId="10FB0F2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0A81123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14A40FD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750142E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4C6FE1BF" w14:textId="1E4A3D9D"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w:t>
            </w:r>
            <w:r w:rsidR="00D65544" w:rsidRPr="00A305AD">
              <w:rPr>
                <w:rFonts w:ascii="Times New Roman" w:hAnsi="Times New Roman"/>
                <w:sz w:val="16"/>
                <w:szCs w:val="16"/>
              </w:rPr>
              <w:t>0</w:t>
            </w:r>
            <w:r w:rsidRPr="00A305AD">
              <w:rPr>
                <w:rFonts w:ascii="Times New Roman" w:hAnsi="Times New Roman"/>
                <w:sz w:val="16"/>
                <w:szCs w:val="16"/>
              </w:rPr>
              <w:t>0.50_DEBT</w:t>
            </w:r>
          </w:p>
        </w:tc>
        <w:tc>
          <w:tcPr>
            <w:tcW w:w="1378" w:type="pct"/>
            <w:noWrap/>
            <w:hideMark/>
          </w:tcPr>
          <w:p w14:paraId="7B3429C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0B8ECC77" w14:textId="77777777" w:rsidTr="00CD5665">
        <w:trPr>
          <w:trHeight w:val="20"/>
        </w:trPr>
        <w:tc>
          <w:tcPr>
            <w:tcW w:w="644" w:type="pct"/>
            <w:noWrap/>
            <w:hideMark/>
          </w:tcPr>
          <w:p w14:paraId="3379489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4EE1991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FBA42C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67A15E3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34A8DA45" w14:textId="1446931A"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w:t>
            </w:r>
            <w:r w:rsidR="00D65544" w:rsidRPr="00A305AD">
              <w:rPr>
                <w:rFonts w:ascii="Times New Roman" w:hAnsi="Times New Roman"/>
                <w:sz w:val="16"/>
                <w:szCs w:val="16"/>
              </w:rPr>
              <w:t>0</w:t>
            </w:r>
            <w:r w:rsidRPr="00A305AD">
              <w:rPr>
                <w:rFonts w:ascii="Times New Roman" w:hAnsi="Times New Roman"/>
                <w:sz w:val="16"/>
                <w:szCs w:val="16"/>
              </w:rPr>
              <w:t>1.00_DEBT</w:t>
            </w:r>
          </w:p>
        </w:tc>
        <w:tc>
          <w:tcPr>
            <w:tcW w:w="1378" w:type="pct"/>
            <w:noWrap/>
            <w:hideMark/>
          </w:tcPr>
          <w:p w14:paraId="4CCA64E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05E9941B" w14:textId="77777777" w:rsidTr="00CD5665">
        <w:trPr>
          <w:trHeight w:val="20"/>
        </w:trPr>
        <w:tc>
          <w:tcPr>
            <w:tcW w:w="644" w:type="pct"/>
            <w:noWrap/>
            <w:hideMark/>
          </w:tcPr>
          <w:p w14:paraId="0046A81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31AADF9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03511D1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59D502A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5BD35C3E" w14:textId="3198AA2A"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w:t>
            </w:r>
            <w:r w:rsidR="00D65544" w:rsidRPr="00A305AD">
              <w:rPr>
                <w:rFonts w:ascii="Times New Roman" w:hAnsi="Times New Roman"/>
                <w:sz w:val="16"/>
                <w:szCs w:val="16"/>
              </w:rPr>
              <w:t>0</w:t>
            </w:r>
            <w:r w:rsidRPr="00A305AD">
              <w:rPr>
                <w:rFonts w:ascii="Times New Roman" w:hAnsi="Times New Roman"/>
                <w:sz w:val="16"/>
                <w:szCs w:val="16"/>
              </w:rPr>
              <w:t>3.00_DEBT</w:t>
            </w:r>
          </w:p>
        </w:tc>
        <w:tc>
          <w:tcPr>
            <w:tcW w:w="1378" w:type="pct"/>
            <w:noWrap/>
            <w:hideMark/>
          </w:tcPr>
          <w:p w14:paraId="5686A15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7A1BF297" w14:textId="77777777" w:rsidTr="00CD5665">
        <w:trPr>
          <w:trHeight w:val="20"/>
        </w:trPr>
        <w:tc>
          <w:tcPr>
            <w:tcW w:w="644" w:type="pct"/>
            <w:noWrap/>
            <w:hideMark/>
          </w:tcPr>
          <w:p w14:paraId="6CE3741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6CE8D37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B048E7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38DA1AD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22435E27" w14:textId="3E97E1A8"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w:t>
            </w:r>
            <w:r w:rsidR="00D65544" w:rsidRPr="00A305AD">
              <w:rPr>
                <w:rFonts w:ascii="Times New Roman" w:hAnsi="Times New Roman"/>
                <w:sz w:val="16"/>
                <w:szCs w:val="16"/>
              </w:rPr>
              <w:t>0</w:t>
            </w:r>
            <w:r w:rsidRPr="00A305AD">
              <w:rPr>
                <w:rFonts w:ascii="Times New Roman" w:hAnsi="Times New Roman"/>
                <w:sz w:val="16"/>
                <w:szCs w:val="16"/>
              </w:rPr>
              <w:t>5.00_DEBT</w:t>
            </w:r>
          </w:p>
        </w:tc>
        <w:tc>
          <w:tcPr>
            <w:tcW w:w="1378" w:type="pct"/>
            <w:noWrap/>
            <w:hideMark/>
          </w:tcPr>
          <w:p w14:paraId="0D7FC7A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29AFE0AA" w14:textId="77777777" w:rsidTr="00CD5665">
        <w:trPr>
          <w:trHeight w:val="20"/>
        </w:trPr>
        <w:tc>
          <w:tcPr>
            <w:tcW w:w="644" w:type="pct"/>
            <w:noWrap/>
            <w:hideMark/>
          </w:tcPr>
          <w:p w14:paraId="1D36744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4D17B78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1E7EFC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59E5D72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617B6EF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CSR_SEC_ACTP_D_10.00_DEBT</w:t>
            </w:r>
          </w:p>
        </w:tc>
        <w:tc>
          <w:tcPr>
            <w:tcW w:w="1378" w:type="pct"/>
            <w:noWrap/>
            <w:hideMark/>
          </w:tcPr>
          <w:p w14:paraId="575D19B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5DE8E9AA" w14:textId="77777777" w:rsidTr="00CD5665">
        <w:trPr>
          <w:trHeight w:val="20"/>
        </w:trPr>
        <w:tc>
          <w:tcPr>
            <w:tcW w:w="644" w:type="pct"/>
            <w:noWrap/>
            <w:hideMark/>
          </w:tcPr>
          <w:p w14:paraId="5B4A9E2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58A2AB3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390384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7ECBAB9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6682E239" w14:textId="2A9A038E"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w:t>
            </w:r>
            <w:r w:rsidR="00D65544" w:rsidRPr="00A305AD">
              <w:rPr>
                <w:rFonts w:ascii="Times New Roman" w:hAnsi="Times New Roman"/>
                <w:sz w:val="16"/>
                <w:szCs w:val="16"/>
              </w:rPr>
              <w:t>0</w:t>
            </w:r>
            <w:r w:rsidRPr="00A305AD">
              <w:rPr>
                <w:rFonts w:ascii="Times New Roman" w:hAnsi="Times New Roman"/>
                <w:sz w:val="16"/>
                <w:szCs w:val="16"/>
              </w:rPr>
              <w:t>0.50_CDS</w:t>
            </w:r>
          </w:p>
        </w:tc>
        <w:tc>
          <w:tcPr>
            <w:tcW w:w="1378" w:type="pct"/>
            <w:noWrap/>
            <w:hideMark/>
          </w:tcPr>
          <w:p w14:paraId="462D963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78C52295" w14:textId="77777777" w:rsidTr="00CD5665">
        <w:trPr>
          <w:trHeight w:val="20"/>
        </w:trPr>
        <w:tc>
          <w:tcPr>
            <w:tcW w:w="644" w:type="pct"/>
            <w:noWrap/>
            <w:hideMark/>
          </w:tcPr>
          <w:p w14:paraId="4B58FA3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2F85146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1F6CCB9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2BCB830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396F54BA" w14:textId="24668004"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w:t>
            </w:r>
            <w:r w:rsidR="00D65544" w:rsidRPr="00A305AD">
              <w:rPr>
                <w:rFonts w:ascii="Times New Roman" w:hAnsi="Times New Roman"/>
                <w:sz w:val="16"/>
                <w:szCs w:val="16"/>
              </w:rPr>
              <w:t>0</w:t>
            </w:r>
            <w:r w:rsidRPr="00A305AD">
              <w:rPr>
                <w:rFonts w:ascii="Times New Roman" w:hAnsi="Times New Roman"/>
                <w:sz w:val="16"/>
                <w:szCs w:val="16"/>
              </w:rPr>
              <w:t>1.00_CDS</w:t>
            </w:r>
          </w:p>
        </w:tc>
        <w:tc>
          <w:tcPr>
            <w:tcW w:w="1378" w:type="pct"/>
            <w:noWrap/>
            <w:hideMark/>
          </w:tcPr>
          <w:p w14:paraId="7F12369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7155399D" w14:textId="77777777" w:rsidTr="00CD5665">
        <w:trPr>
          <w:trHeight w:val="20"/>
        </w:trPr>
        <w:tc>
          <w:tcPr>
            <w:tcW w:w="644" w:type="pct"/>
            <w:noWrap/>
            <w:hideMark/>
          </w:tcPr>
          <w:p w14:paraId="3DCCA55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6EEFD42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01AA6B9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01EEDCF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439FF0C2" w14:textId="3B41E4CB"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w:t>
            </w:r>
            <w:r w:rsidR="00D65544" w:rsidRPr="00A305AD">
              <w:rPr>
                <w:rFonts w:ascii="Times New Roman" w:hAnsi="Times New Roman"/>
                <w:sz w:val="16"/>
                <w:szCs w:val="16"/>
              </w:rPr>
              <w:t>0</w:t>
            </w:r>
            <w:r w:rsidRPr="00A305AD">
              <w:rPr>
                <w:rFonts w:ascii="Times New Roman" w:hAnsi="Times New Roman"/>
                <w:sz w:val="16"/>
                <w:szCs w:val="16"/>
              </w:rPr>
              <w:t>3.00_CDS</w:t>
            </w:r>
          </w:p>
        </w:tc>
        <w:tc>
          <w:tcPr>
            <w:tcW w:w="1378" w:type="pct"/>
            <w:noWrap/>
            <w:hideMark/>
          </w:tcPr>
          <w:p w14:paraId="69E42B1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6412DA1F" w14:textId="77777777" w:rsidTr="00CD5665">
        <w:trPr>
          <w:trHeight w:val="20"/>
        </w:trPr>
        <w:tc>
          <w:tcPr>
            <w:tcW w:w="644" w:type="pct"/>
            <w:noWrap/>
            <w:hideMark/>
          </w:tcPr>
          <w:p w14:paraId="6D90215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4D5BD04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5651631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0B5377D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1C2A6BEC" w14:textId="02C64689"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w:t>
            </w:r>
            <w:r w:rsidR="00D65544" w:rsidRPr="00A305AD">
              <w:rPr>
                <w:rFonts w:ascii="Times New Roman" w:hAnsi="Times New Roman"/>
                <w:sz w:val="16"/>
                <w:szCs w:val="16"/>
              </w:rPr>
              <w:t>0</w:t>
            </w:r>
            <w:r w:rsidRPr="00A305AD">
              <w:rPr>
                <w:rFonts w:ascii="Times New Roman" w:hAnsi="Times New Roman"/>
                <w:sz w:val="16"/>
                <w:szCs w:val="16"/>
              </w:rPr>
              <w:t>5.00_CDS</w:t>
            </w:r>
          </w:p>
        </w:tc>
        <w:tc>
          <w:tcPr>
            <w:tcW w:w="1378" w:type="pct"/>
            <w:noWrap/>
            <w:hideMark/>
          </w:tcPr>
          <w:p w14:paraId="227B024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5443BBA9" w14:textId="77777777" w:rsidTr="00CD5665">
        <w:trPr>
          <w:trHeight w:val="20"/>
        </w:trPr>
        <w:tc>
          <w:tcPr>
            <w:tcW w:w="644" w:type="pct"/>
            <w:noWrap/>
            <w:hideMark/>
          </w:tcPr>
          <w:p w14:paraId="4246B4E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2D979D8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C82E4B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348CFB7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1F9742B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CSR_SEC_ACTP_D_10.00_CDS</w:t>
            </w:r>
          </w:p>
        </w:tc>
        <w:tc>
          <w:tcPr>
            <w:tcW w:w="1378" w:type="pct"/>
            <w:noWrap/>
            <w:hideMark/>
          </w:tcPr>
          <w:p w14:paraId="08E8564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028BADF1" w14:textId="77777777" w:rsidTr="00CD5665">
        <w:trPr>
          <w:trHeight w:val="20"/>
        </w:trPr>
        <w:tc>
          <w:tcPr>
            <w:tcW w:w="644" w:type="pct"/>
            <w:noWrap/>
            <w:hideMark/>
          </w:tcPr>
          <w:p w14:paraId="45832D9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5479DD7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6231FA9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326857D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7FDAD49" w14:textId="155BA4E0"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CSR_SEC_ACTP_V_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09EDCAD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3ABBC739" w14:textId="77777777" w:rsidTr="00CD5665">
        <w:trPr>
          <w:trHeight w:val="20"/>
        </w:trPr>
        <w:tc>
          <w:tcPr>
            <w:tcW w:w="644" w:type="pct"/>
            <w:noWrap/>
            <w:hideMark/>
          </w:tcPr>
          <w:p w14:paraId="439CB87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6E5E674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36AC234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04D1F53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05BA29F0" w14:textId="2D1AE7C3"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CSR_SEC_ACTP_V_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51E78A9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61508416" w14:textId="77777777" w:rsidTr="00CD5665">
        <w:trPr>
          <w:trHeight w:val="20"/>
        </w:trPr>
        <w:tc>
          <w:tcPr>
            <w:tcW w:w="644" w:type="pct"/>
            <w:noWrap/>
            <w:hideMark/>
          </w:tcPr>
          <w:p w14:paraId="50D6BAC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58C88C2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0B4C96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529F07C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9F92558" w14:textId="07F197C9"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CSR_SEC_ACTP_V_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261A7D9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0827576E" w14:textId="77777777" w:rsidTr="00CD5665">
        <w:trPr>
          <w:trHeight w:val="20"/>
        </w:trPr>
        <w:tc>
          <w:tcPr>
            <w:tcW w:w="644" w:type="pct"/>
            <w:noWrap/>
            <w:hideMark/>
          </w:tcPr>
          <w:p w14:paraId="68E81A5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lastRenderedPageBreak/>
              <w:t>CSR_SEC_ACTP</w:t>
            </w:r>
          </w:p>
        </w:tc>
        <w:tc>
          <w:tcPr>
            <w:tcW w:w="448" w:type="pct"/>
            <w:noWrap/>
            <w:hideMark/>
          </w:tcPr>
          <w:p w14:paraId="2B47F12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01FAFB5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1489562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73BBFC2D" w14:textId="3A71F2A9"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CSR_SEC_ACTP_V_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0DC6368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7BC7F314" w14:textId="77777777" w:rsidTr="00CD5665">
        <w:trPr>
          <w:trHeight w:val="20"/>
        </w:trPr>
        <w:tc>
          <w:tcPr>
            <w:tcW w:w="644" w:type="pct"/>
            <w:noWrap/>
            <w:hideMark/>
          </w:tcPr>
          <w:p w14:paraId="6851BDC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22EA323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0D95474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32DCBD8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95F76C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CSR_SEC_ACTP_V_10.00</w:t>
            </w:r>
          </w:p>
        </w:tc>
        <w:tc>
          <w:tcPr>
            <w:tcW w:w="1378" w:type="pct"/>
            <w:noWrap/>
            <w:hideMark/>
          </w:tcPr>
          <w:p w14:paraId="3E5C738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57B1E9A9" w14:textId="77777777" w:rsidTr="00CD5665">
        <w:trPr>
          <w:trHeight w:val="20"/>
        </w:trPr>
        <w:tc>
          <w:tcPr>
            <w:tcW w:w="644" w:type="pct"/>
            <w:noWrap/>
            <w:hideMark/>
          </w:tcPr>
          <w:p w14:paraId="40C5309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67E5E11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78F990E3" w14:textId="77777777" w:rsidR="004A168D" w:rsidRPr="00A305AD" w:rsidRDefault="004A168D" w:rsidP="00CD5665">
            <w:pPr>
              <w:spacing w:before="0" w:after="0"/>
              <w:rPr>
                <w:rFonts w:ascii="Times New Roman" w:hAnsi="Times New Roman"/>
                <w:sz w:val="16"/>
                <w:szCs w:val="16"/>
              </w:rPr>
            </w:pPr>
          </w:p>
        </w:tc>
        <w:tc>
          <w:tcPr>
            <w:tcW w:w="844" w:type="pct"/>
            <w:noWrap/>
            <w:hideMark/>
          </w:tcPr>
          <w:p w14:paraId="19384AA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Upward shift</w:t>
            </w:r>
          </w:p>
        </w:tc>
        <w:tc>
          <w:tcPr>
            <w:tcW w:w="1141" w:type="pct"/>
            <w:noWrap/>
            <w:hideMark/>
          </w:tcPr>
          <w:p w14:paraId="1F93C73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CSR_SEC_ACTP_CU</w:t>
            </w:r>
          </w:p>
        </w:tc>
        <w:tc>
          <w:tcPr>
            <w:tcW w:w="1378" w:type="pct"/>
            <w:noWrap/>
            <w:hideMark/>
          </w:tcPr>
          <w:p w14:paraId="034DB8A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325n, 325g of Regulation (EU) No 575/2013</w:t>
            </w:r>
          </w:p>
        </w:tc>
      </w:tr>
      <w:tr w:rsidR="004A168D" w:rsidRPr="00A305AD" w14:paraId="2144A7DA" w14:textId="77777777" w:rsidTr="00CD5665">
        <w:trPr>
          <w:trHeight w:val="20"/>
        </w:trPr>
        <w:tc>
          <w:tcPr>
            <w:tcW w:w="644" w:type="pct"/>
            <w:noWrap/>
            <w:hideMark/>
          </w:tcPr>
          <w:p w14:paraId="5F5DD01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w:t>
            </w:r>
          </w:p>
        </w:tc>
        <w:tc>
          <w:tcPr>
            <w:tcW w:w="448" w:type="pct"/>
            <w:noWrap/>
            <w:hideMark/>
          </w:tcPr>
          <w:p w14:paraId="2D03D43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tcPr>
          <w:p w14:paraId="06F16374" w14:textId="77777777" w:rsidR="004A168D" w:rsidRPr="00A305AD" w:rsidRDefault="004A168D" w:rsidP="00CD5665">
            <w:pPr>
              <w:spacing w:before="0" w:after="0"/>
              <w:rPr>
                <w:rFonts w:ascii="Times New Roman" w:hAnsi="Times New Roman"/>
                <w:sz w:val="16"/>
                <w:szCs w:val="16"/>
              </w:rPr>
            </w:pPr>
          </w:p>
        </w:tc>
        <w:tc>
          <w:tcPr>
            <w:tcW w:w="844" w:type="pct"/>
            <w:noWrap/>
            <w:hideMark/>
          </w:tcPr>
          <w:p w14:paraId="75811D5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Downward shift</w:t>
            </w:r>
          </w:p>
        </w:tc>
        <w:tc>
          <w:tcPr>
            <w:tcW w:w="1141" w:type="pct"/>
            <w:noWrap/>
            <w:hideMark/>
          </w:tcPr>
          <w:p w14:paraId="754EDE3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CSR_SEC_ACTP_CD</w:t>
            </w:r>
          </w:p>
        </w:tc>
        <w:tc>
          <w:tcPr>
            <w:tcW w:w="1378" w:type="pct"/>
            <w:noWrap/>
            <w:hideMark/>
          </w:tcPr>
          <w:p w14:paraId="6DB0589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325n, 325g of Regulation (EU) No 575/2013</w:t>
            </w:r>
          </w:p>
        </w:tc>
      </w:tr>
      <w:tr w:rsidR="004A168D" w:rsidRPr="00A305AD" w14:paraId="01974CE4" w14:textId="77777777" w:rsidTr="00CD5665">
        <w:trPr>
          <w:trHeight w:val="20"/>
        </w:trPr>
        <w:tc>
          <w:tcPr>
            <w:tcW w:w="644" w:type="pct"/>
            <w:noWrap/>
            <w:hideMark/>
          </w:tcPr>
          <w:p w14:paraId="61E812D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1F268D6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50A979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226604B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3ECF0B23" w14:textId="2F88F465"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CSR_SEC_NON_ACTP_D_</w:t>
            </w:r>
            <w:r w:rsidR="00D65544" w:rsidRPr="00A305AD">
              <w:rPr>
                <w:rFonts w:ascii="Times New Roman" w:hAnsi="Times New Roman"/>
                <w:sz w:val="16"/>
                <w:szCs w:val="16"/>
              </w:rPr>
              <w:t>0</w:t>
            </w:r>
            <w:r w:rsidRPr="00A305AD">
              <w:rPr>
                <w:rFonts w:ascii="Times New Roman" w:hAnsi="Times New Roman"/>
                <w:sz w:val="16"/>
                <w:szCs w:val="16"/>
              </w:rPr>
              <w:t>0.50_DEBT</w:t>
            </w:r>
          </w:p>
        </w:tc>
        <w:tc>
          <w:tcPr>
            <w:tcW w:w="1378" w:type="pct"/>
            <w:noWrap/>
            <w:hideMark/>
          </w:tcPr>
          <w:p w14:paraId="27EB1BD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6465E74A" w14:textId="77777777" w:rsidTr="00CD5665">
        <w:trPr>
          <w:trHeight w:val="20"/>
        </w:trPr>
        <w:tc>
          <w:tcPr>
            <w:tcW w:w="644" w:type="pct"/>
            <w:noWrap/>
            <w:hideMark/>
          </w:tcPr>
          <w:p w14:paraId="246D752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16337CE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504CAB2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284F2D4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0088FC2D" w14:textId="30D3BE14"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CSR_SEC_NON_ACTP_D_</w:t>
            </w:r>
            <w:r w:rsidR="00D65544" w:rsidRPr="00A305AD">
              <w:rPr>
                <w:rFonts w:ascii="Times New Roman" w:hAnsi="Times New Roman"/>
                <w:sz w:val="16"/>
                <w:szCs w:val="16"/>
              </w:rPr>
              <w:t>0</w:t>
            </w:r>
            <w:r w:rsidRPr="00A305AD">
              <w:rPr>
                <w:rFonts w:ascii="Times New Roman" w:hAnsi="Times New Roman"/>
                <w:sz w:val="16"/>
                <w:szCs w:val="16"/>
              </w:rPr>
              <w:t>1.00_DEBT</w:t>
            </w:r>
          </w:p>
        </w:tc>
        <w:tc>
          <w:tcPr>
            <w:tcW w:w="1378" w:type="pct"/>
            <w:noWrap/>
            <w:hideMark/>
          </w:tcPr>
          <w:p w14:paraId="223EF5B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166D2554" w14:textId="77777777" w:rsidTr="00CD5665">
        <w:trPr>
          <w:trHeight w:val="20"/>
        </w:trPr>
        <w:tc>
          <w:tcPr>
            <w:tcW w:w="644" w:type="pct"/>
            <w:noWrap/>
            <w:hideMark/>
          </w:tcPr>
          <w:p w14:paraId="3466FDD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6E256F0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D207F4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52BEF79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032D5C49" w14:textId="6BB9252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CSR_SEC_NON_ACTP_D_</w:t>
            </w:r>
            <w:r w:rsidR="00D65544" w:rsidRPr="00A305AD">
              <w:rPr>
                <w:rFonts w:ascii="Times New Roman" w:hAnsi="Times New Roman"/>
                <w:sz w:val="16"/>
                <w:szCs w:val="16"/>
              </w:rPr>
              <w:t>0</w:t>
            </w:r>
            <w:r w:rsidRPr="00A305AD">
              <w:rPr>
                <w:rFonts w:ascii="Times New Roman" w:hAnsi="Times New Roman"/>
                <w:sz w:val="16"/>
                <w:szCs w:val="16"/>
              </w:rPr>
              <w:t>3.00_DEBT</w:t>
            </w:r>
          </w:p>
        </w:tc>
        <w:tc>
          <w:tcPr>
            <w:tcW w:w="1378" w:type="pct"/>
            <w:noWrap/>
            <w:hideMark/>
          </w:tcPr>
          <w:p w14:paraId="7E3A1CB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26F2B959" w14:textId="77777777" w:rsidTr="00CD5665">
        <w:trPr>
          <w:trHeight w:val="20"/>
        </w:trPr>
        <w:tc>
          <w:tcPr>
            <w:tcW w:w="644" w:type="pct"/>
            <w:noWrap/>
            <w:hideMark/>
          </w:tcPr>
          <w:p w14:paraId="743DC79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011E5E3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0511621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06ECB45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41D05F56" w14:textId="545EEBA2"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CSR_SEC_NON_ACTP_D_</w:t>
            </w:r>
            <w:r w:rsidR="00D65544" w:rsidRPr="00A305AD">
              <w:rPr>
                <w:rFonts w:ascii="Times New Roman" w:hAnsi="Times New Roman"/>
                <w:sz w:val="16"/>
                <w:szCs w:val="16"/>
              </w:rPr>
              <w:t>0</w:t>
            </w:r>
            <w:r w:rsidRPr="00A305AD">
              <w:rPr>
                <w:rFonts w:ascii="Times New Roman" w:hAnsi="Times New Roman"/>
                <w:sz w:val="16"/>
                <w:szCs w:val="16"/>
              </w:rPr>
              <w:t>5.00_DEBT</w:t>
            </w:r>
          </w:p>
        </w:tc>
        <w:tc>
          <w:tcPr>
            <w:tcW w:w="1378" w:type="pct"/>
            <w:noWrap/>
            <w:hideMark/>
          </w:tcPr>
          <w:p w14:paraId="71E6310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2A1D8E5C" w14:textId="77777777" w:rsidTr="00CD5665">
        <w:trPr>
          <w:trHeight w:val="20"/>
        </w:trPr>
        <w:tc>
          <w:tcPr>
            <w:tcW w:w="644" w:type="pct"/>
            <w:noWrap/>
            <w:hideMark/>
          </w:tcPr>
          <w:p w14:paraId="48BD57F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22E5316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4DA5ABA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67B771C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Debt instrument</w:t>
            </w:r>
          </w:p>
        </w:tc>
        <w:tc>
          <w:tcPr>
            <w:tcW w:w="1141" w:type="pct"/>
            <w:noWrap/>
            <w:hideMark/>
          </w:tcPr>
          <w:p w14:paraId="03948AA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CSR_SEC_NON_ACTP_D_10.00_DEBT</w:t>
            </w:r>
          </w:p>
        </w:tc>
        <w:tc>
          <w:tcPr>
            <w:tcW w:w="1378" w:type="pct"/>
            <w:noWrap/>
            <w:hideMark/>
          </w:tcPr>
          <w:p w14:paraId="7498EF3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1AED4776" w14:textId="77777777" w:rsidTr="00CD5665">
        <w:trPr>
          <w:trHeight w:val="20"/>
        </w:trPr>
        <w:tc>
          <w:tcPr>
            <w:tcW w:w="644" w:type="pct"/>
            <w:noWrap/>
            <w:hideMark/>
          </w:tcPr>
          <w:p w14:paraId="4AEB2BA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3AF5688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3B8B16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0F79AD0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49EEE664" w14:textId="6360EB68"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CSR_SEC_NON_ACTP_D_</w:t>
            </w:r>
            <w:r w:rsidR="00D65544" w:rsidRPr="00A305AD">
              <w:rPr>
                <w:rFonts w:ascii="Times New Roman" w:hAnsi="Times New Roman"/>
                <w:sz w:val="16"/>
                <w:szCs w:val="16"/>
                <w:lang w:val="fr-FR"/>
              </w:rPr>
              <w:t>0</w:t>
            </w:r>
            <w:r w:rsidRPr="00A305AD">
              <w:rPr>
                <w:rFonts w:ascii="Times New Roman" w:hAnsi="Times New Roman"/>
                <w:sz w:val="16"/>
                <w:szCs w:val="16"/>
                <w:lang w:val="fr-FR"/>
              </w:rPr>
              <w:t>0.50_CDS</w:t>
            </w:r>
          </w:p>
        </w:tc>
        <w:tc>
          <w:tcPr>
            <w:tcW w:w="1378" w:type="pct"/>
            <w:noWrap/>
            <w:hideMark/>
          </w:tcPr>
          <w:p w14:paraId="6D095AC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0B2296E6" w14:textId="77777777" w:rsidTr="00CD5665">
        <w:trPr>
          <w:trHeight w:val="20"/>
        </w:trPr>
        <w:tc>
          <w:tcPr>
            <w:tcW w:w="644" w:type="pct"/>
            <w:noWrap/>
            <w:hideMark/>
          </w:tcPr>
          <w:p w14:paraId="1BDB3D6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44CE7EF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40E9A39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5E34E9B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2EF6C482" w14:textId="20900F83"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CSR_SEC_NON_ACTP_D_</w:t>
            </w:r>
            <w:r w:rsidR="00D65544" w:rsidRPr="00A305AD">
              <w:rPr>
                <w:rFonts w:ascii="Times New Roman" w:hAnsi="Times New Roman"/>
                <w:sz w:val="16"/>
                <w:szCs w:val="16"/>
                <w:lang w:val="fr-FR"/>
              </w:rPr>
              <w:t>0</w:t>
            </w:r>
            <w:r w:rsidRPr="00A305AD">
              <w:rPr>
                <w:rFonts w:ascii="Times New Roman" w:hAnsi="Times New Roman"/>
                <w:sz w:val="16"/>
                <w:szCs w:val="16"/>
                <w:lang w:val="fr-FR"/>
              </w:rPr>
              <w:t>1.00_CDS</w:t>
            </w:r>
          </w:p>
        </w:tc>
        <w:tc>
          <w:tcPr>
            <w:tcW w:w="1378" w:type="pct"/>
            <w:noWrap/>
            <w:hideMark/>
          </w:tcPr>
          <w:p w14:paraId="4BDD7D7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73F77736" w14:textId="77777777" w:rsidTr="00CD5665">
        <w:trPr>
          <w:trHeight w:val="20"/>
        </w:trPr>
        <w:tc>
          <w:tcPr>
            <w:tcW w:w="644" w:type="pct"/>
            <w:noWrap/>
            <w:hideMark/>
          </w:tcPr>
          <w:p w14:paraId="49039B2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2A64A18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194A66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6EBFD33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5017E30A" w14:textId="36133C03"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CSR_SEC_NON_ACTP_D_</w:t>
            </w:r>
            <w:r w:rsidR="00D65544" w:rsidRPr="00A305AD">
              <w:rPr>
                <w:rFonts w:ascii="Times New Roman" w:hAnsi="Times New Roman"/>
                <w:sz w:val="16"/>
                <w:szCs w:val="16"/>
                <w:lang w:val="fr-FR"/>
              </w:rPr>
              <w:t>0</w:t>
            </w:r>
            <w:r w:rsidRPr="00A305AD">
              <w:rPr>
                <w:rFonts w:ascii="Times New Roman" w:hAnsi="Times New Roman"/>
                <w:sz w:val="16"/>
                <w:szCs w:val="16"/>
                <w:lang w:val="fr-FR"/>
              </w:rPr>
              <w:t>3.00_CDS</w:t>
            </w:r>
          </w:p>
        </w:tc>
        <w:tc>
          <w:tcPr>
            <w:tcW w:w="1378" w:type="pct"/>
            <w:noWrap/>
            <w:hideMark/>
          </w:tcPr>
          <w:p w14:paraId="3F6DD7A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0CEF3F8B" w14:textId="77777777" w:rsidTr="00CD5665">
        <w:trPr>
          <w:trHeight w:val="20"/>
        </w:trPr>
        <w:tc>
          <w:tcPr>
            <w:tcW w:w="644" w:type="pct"/>
            <w:noWrap/>
            <w:hideMark/>
          </w:tcPr>
          <w:p w14:paraId="77A5466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1A89E98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7CFD3D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3AFF31C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6B267CFB" w14:textId="12071F94"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CSR_SEC_NON_ACTP_D_</w:t>
            </w:r>
            <w:r w:rsidR="00D65544" w:rsidRPr="00A305AD">
              <w:rPr>
                <w:rFonts w:ascii="Times New Roman" w:hAnsi="Times New Roman"/>
                <w:sz w:val="16"/>
                <w:szCs w:val="16"/>
                <w:lang w:val="fr-FR"/>
              </w:rPr>
              <w:t>0</w:t>
            </w:r>
            <w:r w:rsidRPr="00A305AD">
              <w:rPr>
                <w:rFonts w:ascii="Times New Roman" w:hAnsi="Times New Roman"/>
                <w:sz w:val="16"/>
                <w:szCs w:val="16"/>
                <w:lang w:val="fr-FR"/>
              </w:rPr>
              <w:t>5.00_CDS</w:t>
            </w:r>
          </w:p>
        </w:tc>
        <w:tc>
          <w:tcPr>
            <w:tcW w:w="1378" w:type="pct"/>
            <w:noWrap/>
            <w:hideMark/>
          </w:tcPr>
          <w:p w14:paraId="3E959E8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3B0204D9" w14:textId="77777777" w:rsidTr="00CD5665">
        <w:trPr>
          <w:trHeight w:val="20"/>
        </w:trPr>
        <w:tc>
          <w:tcPr>
            <w:tcW w:w="644" w:type="pct"/>
            <w:noWrap/>
            <w:hideMark/>
          </w:tcPr>
          <w:p w14:paraId="5165683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3A5B48E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5B09116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05EE42F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Credit Default Swap</w:t>
            </w:r>
          </w:p>
        </w:tc>
        <w:tc>
          <w:tcPr>
            <w:tcW w:w="1141" w:type="pct"/>
            <w:noWrap/>
            <w:hideMark/>
          </w:tcPr>
          <w:p w14:paraId="208BB255" w14:textId="77777777"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CSR_SEC_NON_ACTP_D_10.00_CDS</w:t>
            </w:r>
          </w:p>
        </w:tc>
        <w:tc>
          <w:tcPr>
            <w:tcW w:w="1378" w:type="pct"/>
            <w:noWrap/>
            <w:hideMark/>
          </w:tcPr>
          <w:p w14:paraId="2A452DF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2DE44B1F" w14:textId="77777777" w:rsidTr="00CD5665">
        <w:trPr>
          <w:trHeight w:val="20"/>
        </w:trPr>
        <w:tc>
          <w:tcPr>
            <w:tcW w:w="644" w:type="pct"/>
            <w:noWrap/>
            <w:hideMark/>
          </w:tcPr>
          <w:p w14:paraId="5780CCA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0338EC8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39D5DAA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5C32A8B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E804A9B" w14:textId="212B3362"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CSR_SEC_NON_ACTP_V_</w:t>
            </w:r>
            <w:r w:rsidR="00D65544" w:rsidRPr="00A305AD">
              <w:rPr>
                <w:rFonts w:ascii="Times New Roman" w:hAnsi="Times New Roman"/>
                <w:sz w:val="16"/>
                <w:szCs w:val="16"/>
                <w:lang w:val="fr-FR"/>
              </w:rPr>
              <w:t>0</w:t>
            </w:r>
            <w:r w:rsidRPr="00A305AD">
              <w:rPr>
                <w:rFonts w:ascii="Times New Roman" w:hAnsi="Times New Roman"/>
                <w:sz w:val="16"/>
                <w:szCs w:val="16"/>
                <w:lang w:val="fr-FR"/>
              </w:rPr>
              <w:t>0.50</w:t>
            </w:r>
          </w:p>
        </w:tc>
        <w:tc>
          <w:tcPr>
            <w:tcW w:w="1378" w:type="pct"/>
            <w:noWrap/>
            <w:hideMark/>
          </w:tcPr>
          <w:p w14:paraId="3ABADE0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25AF774B" w14:textId="77777777" w:rsidTr="00CD5665">
        <w:trPr>
          <w:trHeight w:val="20"/>
        </w:trPr>
        <w:tc>
          <w:tcPr>
            <w:tcW w:w="644" w:type="pct"/>
            <w:noWrap/>
            <w:hideMark/>
          </w:tcPr>
          <w:p w14:paraId="2A22ADE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0F76D90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5D71A8E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6C69964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9B84039" w14:textId="2798375A"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CSR_SEC_NON_ACTP_V_</w:t>
            </w:r>
            <w:r w:rsidR="00D65544" w:rsidRPr="00A305AD">
              <w:rPr>
                <w:rFonts w:ascii="Times New Roman" w:hAnsi="Times New Roman"/>
                <w:sz w:val="16"/>
                <w:szCs w:val="16"/>
                <w:lang w:val="fr-FR"/>
              </w:rPr>
              <w:t>0</w:t>
            </w:r>
            <w:r w:rsidRPr="00A305AD">
              <w:rPr>
                <w:rFonts w:ascii="Times New Roman" w:hAnsi="Times New Roman"/>
                <w:sz w:val="16"/>
                <w:szCs w:val="16"/>
                <w:lang w:val="fr-FR"/>
              </w:rPr>
              <w:t>1.00</w:t>
            </w:r>
          </w:p>
        </w:tc>
        <w:tc>
          <w:tcPr>
            <w:tcW w:w="1378" w:type="pct"/>
            <w:noWrap/>
            <w:hideMark/>
          </w:tcPr>
          <w:p w14:paraId="1C84975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3466B442" w14:textId="77777777" w:rsidTr="00CD5665">
        <w:trPr>
          <w:trHeight w:val="20"/>
        </w:trPr>
        <w:tc>
          <w:tcPr>
            <w:tcW w:w="644" w:type="pct"/>
            <w:noWrap/>
            <w:hideMark/>
          </w:tcPr>
          <w:p w14:paraId="57804E0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703EAEA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FBEE80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49D91B2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8F39E9B" w14:textId="41407CC3"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CSR_SEC_NON_ACTP_V_</w:t>
            </w:r>
            <w:r w:rsidR="00D65544" w:rsidRPr="00A305AD">
              <w:rPr>
                <w:rFonts w:ascii="Times New Roman" w:hAnsi="Times New Roman"/>
                <w:sz w:val="16"/>
                <w:szCs w:val="16"/>
                <w:lang w:val="fr-FR"/>
              </w:rPr>
              <w:t>0</w:t>
            </w:r>
            <w:r w:rsidRPr="00A305AD">
              <w:rPr>
                <w:rFonts w:ascii="Times New Roman" w:hAnsi="Times New Roman"/>
                <w:sz w:val="16"/>
                <w:szCs w:val="16"/>
                <w:lang w:val="fr-FR"/>
              </w:rPr>
              <w:t>3.00</w:t>
            </w:r>
          </w:p>
        </w:tc>
        <w:tc>
          <w:tcPr>
            <w:tcW w:w="1378" w:type="pct"/>
            <w:noWrap/>
            <w:hideMark/>
          </w:tcPr>
          <w:p w14:paraId="2518685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56113EA0" w14:textId="77777777" w:rsidTr="00CD5665">
        <w:trPr>
          <w:trHeight w:val="20"/>
        </w:trPr>
        <w:tc>
          <w:tcPr>
            <w:tcW w:w="644" w:type="pct"/>
            <w:noWrap/>
            <w:hideMark/>
          </w:tcPr>
          <w:p w14:paraId="631E10B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1374BE1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00AD17E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0B7ABE7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7EE93132" w14:textId="14424368"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CSR_SEC_NON_ACTP_V_</w:t>
            </w:r>
            <w:r w:rsidR="00D65544" w:rsidRPr="00A305AD">
              <w:rPr>
                <w:rFonts w:ascii="Times New Roman" w:hAnsi="Times New Roman"/>
                <w:sz w:val="16"/>
                <w:szCs w:val="16"/>
                <w:lang w:val="fr-FR"/>
              </w:rPr>
              <w:t>0</w:t>
            </w:r>
            <w:r w:rsidRPr="00A305AD">
              <w:rPr>
                <w:rFonts w:ascii="Times New Roman" w:hAnsi="Times New Roman"/>
                <w:sz w:val="16"/>
                <w:szCs w:val="16"/>
                <w:lang w:val="fr-FR"/>
              </w:rPr>
              <w:t>5.00</w:t>
            </w:r>
          </w:p>
        </w:tc>
        <w:tc>
          <w:tcPr>
            <w:tcW w:w="1378" w:type="pct"/>
            <w:noWrap/>
            <w:hideMark/>
          </w:tcPr>
          <w:p w14:paraId="5311345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050F71BF" w14:textId="77777777" w:rsidTr="00CD5665">
        <w:trPr>
          <w:trHeight w:val="20"/>
        </w:trPr>
        <w:tc>
          <w:tcPr>
            <w:tcW w:w="644" w:type="pct"/>
            <w:noWrap/>
            <w:hideMark/>
          </w:tcPr>
          <w:p w14:paraId="6E9C5E3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7FD8030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CF91EA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1C19B0E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0A56026" w14:textId="2768DCD1"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CSR_SEC_NON_ACTP_V_10.00</w:t>
            </w:r>
          </w:p>
        </w:tc>
        <w:tc>
          <w:tcPr>
            <w:tcW w:w="1378" w:type="pct"/>
            <w:noWrap/>
            <w:hideMark/>
          </w:tcPr>
          <w:p w14:paraId="0366427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325n of Regulation (EU) No 575/2013</w:t>
            </w:r>
          </w:p>
        </w:tc>
      </w:tr>
      <w:tr w:rsidR="004A168D" w:rsidRPr="00A305AD" w14:paraId="0C0EFA64" w14:textId="77777777" w:rsidTr="00CD5665">
        <w:trPr>
          <w:trHeight w:val="20"/>
        </w:trPr>
        <w:tc>
          <w:tcPr>
            <w:tcW w:w="644" w:type="pct"/>
            <w:noWrap/>
            <w:hideMark/>
          </w:tcPr>
          <w:p w14:paraId="3C8B628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4A50EE4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1DD2DE76" w14:textId="77777777" w:rsidR="004A168D" w:rsidRPr="00A305AD" w:rsidRDefault="004A168D" w:rsidP="00CD5665">
            <w:pPr>
              <w:spacing w:before="0" w:after="0"/>
              <w:rPr>
                <w:rFonts w:ascii="Times New Roman" w:hAnsi="Times New Roman"/>
                <w:sz w:val="16"/>
                <w:szCs w:val="16"/>
              </w:rPr>
            </w:pPr>
          </w:p>
        </w:tc>
        <w:tc>
          <w:tcPr>
            <w:tcW w:w="844" w:type="pct"/>
            <w:noWrap/>
            <w:hideMark/>
          </w:tcPr>
          <w:p w14:paraId="3DAD0A3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Upward shift</w:t>
            </w:r>
          </w:p>
        </w:tc>
        <w:tc>
          <w:tcPr>
            <w:tcW w:w="1141" w:type="pct"/>
            <w:noWrap/>
            <w:hideMark/>
          </w:tcPr>
          <w:p w14:paraId="326DC669" w14:textId="77777777"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CSR_SEC_NON_ACTP_CU</w:t>
            </w:r>
          </w:p>
        </w:tc>
        <w:tc>
          <w:tcPr>
            <w:tcW w:w="1378" w:type="pct"/>
            <w:noWrap/>
            <w:hideMark/>
          </w:tcPr>
          <w:p w14:paraId="3861693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325n, 325g of Regulation (EU) No 575/2013</w:t>
            </w:r>
          </w:p>
        </w:tc>
      </w:tr>
      <w:tr w:rsidR="004A168D" w:rsidRPr="00A305AD" w14:paraId="17CAF016" w14:textId="77777777" w:rsidTr="00CD5665">
        <w:trPr>
          <w:trHeight w:val="20"/>
        </w:trPr>
        <w:tc>
          <w:tcPr>
            <w:tcW w:w="644" w:type="pct"/>
            <w:noWrap/>
            <w:hideMark/>
          </w:tcPr>
          <w:p w14:paraId="35A88EC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CSR_SEC_NON_ACTP</w:t>
            </w:r>
          </w:p>
        </w:tc>
        <w:tc>
          <w:tcPr>
            <w:tcW w:w="448" w:type="pct"/>
            <w:noWrap/>
            <w:hideMark/>
          </w:tcPr>
          <w:p w14:paraId="1E79D72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433F1CB3" w14:textId="77777777" w:rsidR="004A168D" w:rsidRPr="00A305AD" w:rsidRDefault="004A168D" w:rsidP="00CD5665">
            <w:pPr>
              <w:spacing w:before="0" w:after="0"/>
              <w:rPr>
                <w:rFonts w:ascii="Times New Roman" w:hAnsi="Times New Roman"/>
                <w:sz w:val="16"/>
                <w:szCs w:val="16"/>
              </w:rPr>
            </w:pPr>
          </w:p>
        </w:tc>
        <w:tc>
          <w:tcPr>
            <w:tcW w:w="844" w:type="pct"/>
            <w:noWrap/>
            <w:hideMark/>
          </w:tcPr>
          <w:p w14:paraId="673CE7B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Downward shift</w:t>
            </w:r>
          </w:p>
        </w:tc>
        <w:tc>
          <w:tcPr>
            <w:tcW w:w="1141" w:type="pct"/>
            <w:noWrap/>
            <w:hideMark/>
          </w:tcPr>
          <w:p w14:paraId="2691B4B7" w14:textId="77777777" w:rsidR="004A168D" w:rsidRPr="00A305AD" w:rsidRDefault="004A168D" w:rsidP="00CD5665">
            <w:pPr>
              <w:spacing w:before="0" w:after="0"/>
              <w:rPr>
                <w:rFonts w:ascii="Times New Roman" w:hAnsi="Times New Roman"/>
                <w:sz w:val="16"/>
                <w:szCs w:val="16"/>
                <w:lang w:val="fr-FR"/>
              </w:rPr>
            </w:pPr>
            <w:r w:rsidRPr="00A305AD">
              <w:rPr>
                <w:rFonts w:ascii="Times New Roman" w:hAnsi="Times New Roman"/>
                <w:sz w:val="16"/>
                <w:szCs w:val="16"/>
                <w:lang w:val="fr-FR"/>
              </w:rPr>
              <w:t>CSR_SEC_NON_ACTP_CD</w:t>
            </w:r>
          </w:p>
        </w:tc>
        <w:tc>
          <w:tcPr>
            <w:tcW w:w="1378" w:type="pct"/>
            <w:noWrap/>
            <w:hideMark/>
          </w:tcPr>
          <w:p w14:paraId="3ECE9F8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325n, 325g of Regulation (EU) No 575/2013</w:t>
            </w:r>
          </w:p>
        </w:tc>
      </w:tr>
      <w:tr w:rsidR="004A168D" w:rsidRPr="00A305AD" w14:paraId="1A86A2E4" w14:textId="77777777" w:rsidTr="00CD5665">
        <w:trPr>
          <w:trHeight w:val="20"/>
        </w:trPr>
        <w:tc>
          <w:tcPr>
            <w:tcW w:w="644" w:type="pct"/>
            <w:noWrap/>
            <w:hideMark/>
          </w:tcPr>
          <w:p w14:paraId="5F69410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63EF820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65B348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23FA386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Spot price</w:t>
            </w:r>
          </w:p>
        </w:tc>
        <w:tc>
          <w:tcPr>
            <w:tcW w:w="1141" w:type="pct"/>
            <w:noWrap/>
            <w:hideMark/>
          </w:tcPr>
          <w:p w14:paraId="5152342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EQ_D_SPOT</w:t>
            </w:r>
          </w:p>
        </w:tc>
        <w:tc>
          <w:tcPr>
            <w:tcW w:w="1378" w:type="pct"/>
            <w:noWrap/>
            <w:hideMark/>
          </w:tcPr>
          <w:p w14:paraId="59A7EEF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325o of Regulation (EU) No 575/2013</w:t>
            </w:r>
          </w:p>
        </w:tc>
      </w:tr>
      <w:tr w:rsidR="004A168D" w:rsidRPr="00A305AD" w14:paraId="00B7B799" w14:textId="77777777" w:rsidTr="00CD5665">
        <w:trPr>
          <w:trHeight w:val="20"/>
        </w:trPr>
        <w:tc>
          <w:tcPr>
            <w:tcW w:w="644" w:type="pct"/>
            <w:noWrap/>
            <w:hideMark/>
          </w:tcPr>
          <w:p w14:paraId="3A23CAA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0A229A5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6C872F5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192F86C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Repo rate</w:t>
            </w:r>
          </w:p>
        </w:tc>
        <w:tc>
          <w:tcPr>
            <w:tcW w:w="1141" w:type="pct"/>
            <w:noWrap/>
            <w:hideMark/>
          </w:tcPr>
          <w:p w14:paraId="4F5345D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EQ_D_REPO</w:t>
            </w:r>
          </w:p>
        </w:tc>
        <w:tc>
          <w:tcPr>
            <w:tcW w:w="1378" w:type="pct"/>
            <w:noWrap/>
            <w:hideMark/>
          </w:tcPr>
          <w:p w14:paraId="48ABC52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325o of Regulation (EU) No 575/2013</w:t>
            </w:r>
          </w:p>
        </w:tc>
      </w:tr>
      <w:tr w:rsidR="004A168D" w:rsidRPr="00A305AD" w14:paraId="4004A229" w14:textId="77777777" w:rsidTr="00CD5665">
        <w:trPr>
          <w:trHeight w:val="20"/>
        </w:trPr>
        <w:tc>
          <w:tcPr>
            <w:tcW w:w="644" w:type="pct"/>
            <w:noWrap/>
            <w:hideMark/>
          </w:tcPr>
          <w:p w14:paraId="230B2C2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7EAA415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6498A1A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4E7E17A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65F0E6E" w14:textId="7CEC1583"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EQ_V_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17B96FD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325o of Regulation (EU) No 575/2013</w:t>
            </w:r>
          </w:p>
        </w:tc>
      </w:tr>
      <w:tr w:rsidR="004A168D" w:rsidRPr="00A305AD" w14:paraId="3D7A0195" w14:textId="77777777" w:rsidTr="00CD5665">
        <w:trPr>
          <w:trHeight w:val="20"/>
        </w:trPr>
        <w:tc>
          <w:tcPr>
            <w:tcW w:w="644" w:type="pct"/>
            <w:noWrap/>
            <w:hideMark/>
          </w:tcPr>
          <w:p w14:paraId="0CCDDFE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5114698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72239F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17176AB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7866A79A" w14:textId="6ECD58CA"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EQ_V_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1538C21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325o of Regulation (EU) No 575/2013</w:t>
            </w:r>
          </w:p>
        </w:tc>
      </w:tr>
      <w:tr w:rsidR="004A168D" w:rsidRPr="00A305AD" w14:paraId="027F674A" w14:textId="77777777" w:rsidTr="00CD5665">
        <w:trPr>
          <w:trHeight w:val="20"/>
        </w:trPr>
        <w:tc>
          <w:tcPr>
            <w:tcW w:w="644" w:type="pct"/>
            <w:noWrap/>
            <w:hideMark/>
          </w:tcPr>
          <w:p w14:paraId="0C9B913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471DB30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596A168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55EEB34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41605ECB" w14:textId="3F68439A"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EQ_V_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29216DD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325o of Regulation (EU) No 575/2013</w:t>
            </w:r>
          </w:p>
        </w:tc>
      </w:tr>
      <w:tr w:rsidR="004A168D" w:rsidRPr="00A305AD" w14:paraId="64620958" w14:textId="77777777" w:rsidTr="00CD5665">
        <w:trPr>
          <w:trHeight w:val="20"/>
        </w:trPr>
        <w:tc>
          <w:tcPr>
            <w:tcW w:w="644" w:type="pct"/>
            <w:noWrap/>
            <w:hideMark/>
          </w:tcPr>
          <w:p w14:paraId="6CAA2C5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5774EB9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3B7FD24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31B3E63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D9454DA" w14:textId="2D822781"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EQ_V_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1E880CD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325o of Regulation (EU) No 575/2013</w:t>
            </w:r>
          </w:p>
        </w:tc>
      </w:tr>
      <w:tr w:rsidR="004A168D" w:rsidRPr="00A305AD" w14:paraId="7EDAD2C5" w14:textId="77777777" w:rsidTr="00CD5665">
        <w:trPr>
          <w:trHeight w:val="20"/>
        </w:trPr>
        <w:tc>
          <w:tcPr>
            <w:tcW w:w="644" w:type="pct"/>
            <w:noWrap/>
            <w:hideMark/>
          </w:tcPr>
          <w:p w14:paraId="200D625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3C836B1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8B135D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616C429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142820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EQ_V_10.00</w:t>
            </w:r>
          </w:p>
        </w:tc>
        <w:tc>
          <w:tcPr>
            <w:tcW w:w="1378" w:type="pct"/>
            <w:noWrap/>
            <w:hideMark/>
          </w:tcPr>
          <w:p w14:paraId="3F82253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325o of Regulation (EU) No 575/2013</w:t>
            </w:r>
          </w:p>
        </w:tc>
      </w:tr>
      <w:tr w:rsidR="004A168D" w:rsidRPr="00A305AD" w14:paraId="6AEC2AA4" w14:textId="77777777" w:rsidTr="00CD5665">
        <w:trPr>
          <w:trHeight w:val="20"/>
        </w:trPr>
        <w:tc>
          <w:tcPr>
            <w:tcW w:w="644" w:type="pct"/>
            <w:noWrap/>
            <w:hideMark/>
          </w:tcPr>
          <w:p w14:paraId="2BD4D25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1E9545E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5FA80FB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4D6F433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Upward shift</w:t>
            </w:r>
          </w:p>
        </w:tc>
        <w:tc>
          <w:tcPr>
            <w:tcW w:w="1141" w:type="pct"/>
            <w:noWrap/>
            <w:hideMark/>
          </w:tcPr>
          <w:p w14:paraId="40731C4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EQ_CU</w:t>
            </w:r>
          </w:p>
        </w:tc>
        <w:tc>
          <w:tcPr>
            <w:tcW w:w="1378" w:type="pct"/>
            <w:noWrap/>
            <w:hideMark/>
          </w:tcPr>
          <w:p w14:paraId="1B10B49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325o, 325g of Regulation (EU) No 575/2013</w:t>
            </w:r>
          </w:p>
        </w:tc>
      </w:tr>
      <w:tr w:rsidR="004A168D" w:rsidRPr="00A305AD" w14:paraId="38BEC0C4" w14:textId="77777777" w:rsidTr="00CD5665">
        <w:trPr>
          <w:trHeight w:val="20"/>
        </w:trPr>
        <w:tc>
          <w:tcPr>
            <w:tcW w:w="644" w:type="pct"/>
            <w:noWrap/>
            <w:hideMark/>
          </w:tcPr>
          <w:p w14:paraId="012CBB1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w:t>
            </w:r>
          </w:p>
        </w:tc>
        <w:tc>
          <w:tcPr>
            <w:tcW w:w="448" w:type="pct"/>
            <w:noWrap/>
            <w:hideMark/>
          </w:tcPr>
          <w:p w14:paraId="2C12D97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6A2CADB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4F1095B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Downward shift</w:t>
            </w:r>
          </w:p>
        </w:tc>
        <w:tc>
          <w:tcPr>
            <w:tcW w:w="1141" w:type="pct"/>
            <w:noWrap/>
            <w:hideMark/>
          </w:tcPr>
          <w:p w14:paraId="4A4C5C0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EQ_CD</w:t>
            </w:r>
          </w:p>
        </w:tc>
        <w:tc>
          <w:tcPr>
            <w:tcW w:w="1378" w:type="pct"/>
            <w:noWrap/>
            <w:hideMark/>
          </w:tcPr>
          <w:p w14:paraId="6E7279F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325o, 325g of Regulation (EU) No 575/2013</w:t>
            </w:r>
          </w:p>
        </w:tc>
      </w:tr>
      <w:tr w:rsidR="004A168D" w:rsidRPr="00A305AD" w14:paraId="52523C1B" w14:textId="77777777" w:rsidTr="00CD5665">
        <w:trPr>
          <w:trHeight w:val="20"/>
        </w:trPr>
        <w:tc>
          <w:tcPr>
            <w:tcW w:w="644" w:type="pct"/>
            <w:noWrap/>
            <w:hideMark/>
          </w:tcPr>
          <w:p w14:paraId="08F601B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w:t>
            </w:r>
          </w:p>
        </w:tc>
        <w:tc>
          <w:tcPr>
            <w:tcW w:w="448" w:type="pct"/>
            <w:noWrap/>
            <w:hideMark/>
          </w:tcPr>
          <w:p w14:paraId="60AD5DA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5EF30D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7431085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819A47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FX_D</w:t>
            </w:r>
          </w:p>
        </w:tc>
        <w:tc>
          <w:tcPr>
            <w:tcW w:w="1378" w:type="pct"/>
            <w:noWrap/>
            <w:hideMark/>
          </w:tcPr>
          <w:p w14:paraId="2AC7E96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325q of Regulation (EU) No 575/2013</w:t>
            </w:r>
          </w:p>
        </w:tc>
      </w:tr>
      <w:tr w:rsidR="004A168D" w:rsidRPr="00A305AD" w14:paraId="3ACDE9ED" w14:textId="77777777" w:rsidTr="00CD5665">
        <w:trPr>
          <w:trHeight w:val="20"/>
        </w:trPr>
        <w:tc>
          <w:tcPr>
            <w:tcW w:w="644" w:type="pct"/>
            <w:noWrap/>
            <w:hideMark/>
          </w:tcPr>
          <w:p w14:paraId="37D8C54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w:t>
            </w:r>
          </w:p>
        </w:tc>
        <w:tc>
          <w:tcPr>
            <w:tcW w:w="448" w:type="pct"/>
            <w:noWrap/>
            <w:hideMark/>
          </w:tcPr>
          <w:p w14:paraId="12151D1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4F09F59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4C1E78F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48138BE6" w14:textId="6A50F768"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FX_V_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30EACD2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325q of Regulation (EU) No 575/2013</w:t>
            </w:r>
          </w:p>
        </w:tc>
      </w:tr>
      <w:tr w:rsidR="004A168D" w:rsidRPr="00A305AD" w14:paraId="680F72A3" w14:textId="77777777" w:rsidTr="00CD5665">
        <w:trPr>
          <w:trHeight w:val="20"/>
        </w:trPr>
        <w:tc>
          <w:tcPr>
            <w:tcW w:w="644" w:type="pct"/>
            <w:noWrap/>
            <w:hideMark/>
          </w:tcPr>
          <w:p w14:paraId="0893F3E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w:t>
            </w:r>
          </w:p>
        </w:tc>
        <w:tc>
          <w:tcPr>
            <w:tcW w:w="448" w:type="pct"/>
            <w:noWrap/>
            <w:hideMark/>
          </w:tcPr>
          <w:p w14:paraId="2EFFBCD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3FCE74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3841D18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0102B77" w14:textId="46B11298"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FX_V_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1760650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325q of Regulation (EU) No 575/2013</w:t>
            </w:r>
          </w:p>
        </w:tc>
      </w:tr>
      <w:tr w:rsidR="004A168D" w:rsidRPr="00A305AD" w14:paraId="54C7BBE1" w14:textId="77777777" w:rsidTr="00CD5665">
        <w:trPr>
          <w:trHeight w:val="20"/>
        </w:trPr>
        <w:tc>
          <w:tcPr>
            <w:tcW w:w="644" w:type="pct"/>
            <w:noWrap/>
            <w:hideMark/>
          </w:tcPr>
          <w:p w14:paraId="33ADB58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w:t>
            </w:r>
          </w:p>
        </w:tc>
        <w:tc>
          <w:tcPr>
            <w:tcW w:w="448" w:type="pct"/>
            <w:noWrap/>
            <w:hideMark/>
          </w:tcPr>
          <w:p w14:paraId="2A1AB00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5CDEB84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67516D0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9D0F745" w14:textId="3FA3FAA5"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FX_V_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20AAD55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325q of Regulation (EU) No 575/2013</w:t>
            </w:r>
          </w:p>
        </w:tc>
      </w:tr>
      <w:tr w:rsidR="004A168D" w:rsidRPr="00A305AD" w14:paraId="1BE1BAA2" w14:textId="77777777" w:rsidTr="00CD5665">
        <w:trPr>
          <w:trHeight w:val="20"/>
        </w:trPr>
        <w:tc>
          <w:tcPr>
            <w:tcW w:w="644" w:type="pct"/>
            <w:noWrap/>
            <w:hideMark/>
          </w:tcPr>
          <w:p w14:paraId="0D7F8CF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w:t>
            </w:r>
          </w:p>
        </w:tc>
        <w:tc>
          <w:tcPr>
            <w:tcW w:w="448" w:type="pct"/>
            <w:noWrap/>
            <w:hideMark/>
          </w:tcPr>
          <w:p w14:paraId="714ECA1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76AC050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404A101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74586339" w14:textId="58E2349B"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FX_V_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7DE3813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325q of Regulation (EU) No 575/2013</w:t>
            </w:r>
          </w:p>
        </w:tc>
      </w:tr>
      <w:tr w:rsidR="004A168D" w:rsidRPr="00A305AD" w14:paraId="26AFF5A7" w14:textId="77777777" w:rsidTr="00CD5665">
        <w:trPr>
          <w:trHeight w:val="20"/>
        </w:trPr>
        <w:tc>
          <w:tcPr>
            <w:tcW w:w="644" w:type="pct"/>
            <w:noWrap/>
            <w:hideMark/>
          </w:tcPr>
          <w:p w14:paraId="3DC1989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w:t>
            </w:r>
          </w:p>
        </w:tc>
        <w:tc>
          <w:tcPr>
            <w:tcW w:w="448" w:type="pct"/>
            <w:noWrap/>
            <w:hideMark/>
          </w:tcPr>
          <w:p w14:paraId="4708AEF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332D94E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76B5FA7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E57A3C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FX_V_10.00</w:t>
            </w:r>
          </w:p>
        </w:tc>
        <w:tc>
          <w:tcPr>
            <w:tcW w:w="1378" w:type="pct"/>
            <w:noWrap/>
            <w:hideMark/>
          </w:tcPr>
          <w:p w14:paraId="43336B8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325q of Regulation (EU) No 575/2013</w:t>
            </w:r>
          </w:p>
        </w:tc>
      </w:tr>
      <w:tr w:rsidR="004A168D" w:rsidRPr="00A305AD" w14:paraId="69F404DA" w14:textId="77777777" w:rsidTr="00CD5665">
        <w:trPr>
          <w:trHeight w:val="20"/>
        </w:trPr>
        <w:tc>
          <w:tcPr>
            <w:tcW w:w="644" w:type="pct"/>
            <w:noWrap/>
            <w:hideMark/>
          </w:tcPr>
          <w:p w14:paraId="476FCD9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w:t>
            </w:r>
          </w:p>
        </w:tc>
        <w:tc>
          <w:tcPr>
            <w:tcW w:w="448" w:type="pct"/>
            <w:noWrap/>
            <w:hideMark/>
          </w:tcPr>
          <w:p w14:paraId="272E6C4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3AFD8F0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2C64DD3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Upward shift</w:t>
            </w:r>
          </w:p>
        </w:tc>
        <w:tc>
          <w:tcPr>
            <w:tcW w:w="1141" w:type="pct"/>
            <w:noWrap/>
            <w:hideMark/>
          </w:tcPr>
          <w:p w14:paraId="3486EFA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FX_CU</w:t>
            </w:r>
          </w:p>
        </w:tc>
        <w:tc>
          <w:tcPr>
            <w:tcW w:w="1378" w:type="pct"/>
            <w:noWrap/>
            <w:hideMark/>
          </w:tcPr>
          <w:p w14:paraId="37A5AD3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325q, 325g of Regulation (EU) No 575/2013</w:t>
            </w:r>
          </w:p>
        </w:tc>
      </w:tr>
      <w:tr w:rsidR="004A168D" w:rsidRPr="00A305AD" w14:paraId="2A0C7F1C" w14:textId="77777777" w:rsidTr="00CD5665">
        <w:trPr>
          <w:trHeight w:val="20"/>
        </w:trPr>
        <w:tc>
          <w:tcPr>
            <w:tcW w:w="644" w:type="pct"/>
            <w:noWrap/>
            <w:hideMark/>
          </w:tcPr>
          <w:p w14:paraId="516B1D8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w:t>
            </w:r>
          </w:p>
        </w:tc>
        <w:tc>
          <w:tcPr>
            <w:tcW w:w="448" w:type="pct"/>
            <w:noWrap/>
            <w:hideMark/>
          </w:tcPr>
          <w:p w14:paraId="155880F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7F582AB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746AB38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Downward shift</w:t>
            </w:r>
          </w:p>
        </w:tc>
        <w:tc>
          <w:tcPr>
            <w:tcW w:w="1141" w:type="pct"/>
            <w:noWrap/>
            <w:hideMark/>
          </w:tcPr>
          <w:p w14:paraId="3C75F2D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FX_CD</w:t>
            </w:r>
          </w:p>
        </w:tc>
        <w:tc>
          <w:tcPr>
            <w:tcW w:w="1378" w:type="pct"/>
            <w:noWrap/>
            <w:hideMark/>
          </w:tcPr>
          <w:p w14:paraId="13F145B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325q, 325g of Regulation (EU) No 575/2013</w:t>
            </w:r>
          </w:p>
        </w:tc>
      </w:tr>
      <w:tr w:rsidR="004A168D" w:rsidRPr="00A305AD" w14:paraId="09FEED45" w14:textId="77777777" w:rsidTr="00CD5665">
        <w:trPr>
          <w:trHeight w:val="20"/>
        </w:trPr>
        <w:tc>
          <w:tcPr>
            <w:tcW w:w="644" w:type="pct"/>
            <w:noWrap/>
            <w:hideMark/>
          </w:tcPr>
          <w:p w14:paraId="3C7511C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72384A3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4835BD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0,25 years</w:t>
            </w:r>
          </w:p>
        </w:tc>
        <w:tc>
          <w:tcPr>
            <w:tcW w:w="844" w:type="pct"/>
            <w:noWrap/>
            <w:hideMark/>
          </w:tcPr>
          <w:p w14:paraId="6E684FA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2C4AB2F" w14:textId="54DFABA0"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w:t>
            </w:r>
            <w:r w:rsidR="00D65544" w:rsidRPr="00A305AD">
              <w:rPr>
                <w:rFonts w:ascii="Times New Roman" w:hAnsi="Times New Roman"/>
                <w:sz w:val="16"/>
                <w:szCs w:val="16"/>
              </w:rPr>
              <w:t>0</w:t>
            </w:r>
            <w:r w:rsidRPr="00A305AD">
              <w:rPr>
                <w:rFonts w:ascii="Times New Roman" w:hAnsi="Times New Roman"/>
                <w:sz w:val="16"/>
                <w:szCs w:val="16"/>
              </w:rPr>
              <w:t>0.25</w:t>
            </w:r>
          </w:p>
        </w:tc>
        <w:tc>
          <w:tcPr>
            <w:tcW w:w="1378" w:type="pct"/>
            <w:noWrap/>
            <w:hideMark/>
          </w:tcPr>
          <w:p w14:paraId="3DE80B1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572D72D" w14:textId="77777777" w:rsidTr="00CD5665">
        <w:trPr>
          <w:trHeight w:val="20"/>
        </w:trPr>
        <w:tc>
          <w:tcPr>
            <w:tcW w:w="644" w:type="pct"/>
            <w:noWrap/>
            <w:hideMark/>
          </w:tcPr>
          <w:p w14:paraId="13E1171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D4032A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62E36A2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hideMark/>
          </w:tcPr>
          <w:p w14:paraId="496C83A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30398EC" w14:textId="16FE6B5D"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1C0E8E3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43DC0AE4" w14:textId="77777777" w:rsidTr="00CD5665">
        <w:trPr>
          <w:trHeight w:val="20"/>
        </w:trPr>
        <w:tc>
          <w:tcPr>
            <w:tcW w:w="644" w:type="pct"/>
            <w:noWrap/>
            <w:hideMark/>
          </w:tcPr>
          <w:p w14:paraId="51B5DB9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48B5648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1DF605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hideMark/>
          </w:tcPr>
          <w:p w14:paraId="2180EC9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A01FD41" w14:textId="305CD806"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695D859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623934CB" w14:textId="77777777" w:rsidTr="00CD5665">
        <w:trPr>
          <w:trHeight w:val="20"/>
        </w:trPr>
        <w:tc>
          <w:tcPr>
            <w:tcW w:w="644" w:type="pct"/>
            <w:noWrap/>
            <w:hideMark/>
          </w:tcPr>
          <w:p w14:paraId="6B9A966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2488FBD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632E5F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2 years</w:t>
            </w:r>
          </w:p>
        </w:tc>
        <w:tc>
          <w:tcPr>
            <w:tcW w:w="844" w:type="pct"/>
            <w:noWrap/>
            <w:hideMark/>
          </w:tcPr>
          <w:p w14:paraId="59ABF8C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575081F" w14:textId="76C56F1B"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w:t>
            </w:r>
            <w:r w:rsidR="00D65544" w:rsidRPr="00A305AD">
              <w:rPr>
                <w:rFonts w:ascii="Times New Roman" w:hAnsi="Times New Roman"/>
                <w:sz w:val="16"/>
                <w:szCs w:val="16"/>
              </w:rPr>
              <w:t>0</w:t>
            </w:r>
            <w:r w:rsidRPr="00A305AD">
              <w:rPr>
                <w:rFonts w:ascii="Times New Roman" w:hAnsi="Times New Roman"/>
                <w:sz w:val="16"/>
                <w:szCs w:val="16"/>
              </w:rPr>
              <w:t>2.00</w:t>
            </w:r>
          </w:p>
        </w:tc>
        <w:tc>
          <w:tcPr>
            <w:tcW w:w="1378" w:type="pct"/>
            <w:noWrap/>
            <w:hideMark/>
          </w:tcPr>
          <w:p w14:paraId="65C56ED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499900F4" w14:textId="77777777" w:rsidTr="00CD5665">
        <w:trPr>
          <w:trHeight w:val="20"/>
        </w:trPr>
        <w:tc>
          <w:tcPr>
            <w:tcW w:w="644" w:type="pct"/>
            <w:noWrap/>
            <w:hideMark/>
          </w:tcPr>
          <w:p w14:paraId="47AB4D0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11B6D3F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DEF97E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hideMark/>
          </w:tcPr>
          <w:p w14:paraId="5BA46B7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4DBA89B1" w14:textId="055E66FC"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08413B9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45479F32" w14:textId="77777777" w:rsidTr="00CD5665">
        <w:trPr>
          <w:trHeight w:val="20"/>
        </w:trPr>
        <w:tc>
          <w:tcPr>
            <w:tcW w:w="644" w:type="pct"/>
            <w:noWrap/>
            <w:hideMark/>
          </w:tcPr>
          <w:p w14:paraId="0DC6615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0E91122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6E717FC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hideMark/>
          </w:tcPr>
          <w:p w14:paraId="13402F4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0621740" w14:textId="09B91343"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6E22BA0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34CC58D" w14:textId="77777777" w:rsidTr="00CD5665">
        <w:trPr>
          <w:trHeight w:val="20"/>
        </w:trPr>
        <w:tc>
          <w:tcPr>
            <w:tcW w:w="644" w:type="pct"/>
            <w:noWrap/>
            <w:hideMark/>
          </w:tcPr>
          <w:p w14:paraId="67B3165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5C6D8F0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7215D86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hideMark/>
          </w:tcPr>
          <w:p w14:paraId="4B1D1E0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71698CA" w14:textId="74F4FFC0"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GIRR_D_10.00</w:t>
            </w:r>
          </w:p>
        </w:tc>
        <w:tc>
          <w:tcPr>
            <w:tcW w:w="1378" w:type="pct"/>
            <w:noWrap/>
            <w:hideMark/>
          </w:tcPr>
          <w:p w14:paraId="78F03C7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056F51CF" w14:textId="77777777" w:rsidTr="00CD5665">
        <w:trPr>
          <w:trHeight w:val="20"/>
        </w:trPr>
        <w:tc>
          <w:tcPr>
            <w:tcW w:w="644" w:type="pct"/>
            <w:noWrap/>
            <w:hideMark/>
          </w:tcPr>
          <w:p w14:paraId="234372B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6D957F3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1B3D866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15 years</w:t>
            </w:r>
          </w:p>
        </w:tc>
        <w:tc>
          <w:tcPr>
            <w:tcW w:w="844" w:type="pct"/>
            <w:noWrap/>
            <w:hideMark/>
          </w:tcPr>
          <w:p w14:paraId="2259937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17A9CE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GIRR_D_15.00</w:t>
            </w:r>
          </w:p>
        </w:tc>
        <w:tc>
          <w:tcPr>
            <w:tcW w:w="1378" w:type="pct"/>
            <w:noWrap/>
            <w:hideMark/>
          </w:tcPr>
          <w:p w14:paraId="37E2735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5F423EB9" w14:textId="77777777" w:rsidTr="00CD5665">
        <w:trPr>
          <w:trHeight w:val="20"/>
        </w:trPr>
        <w:tc>
          <w:tcPr>
            <w:tcW w:w="644" w:type="pct"/>
            <w:noWrap/>
            <w:hideMark/>
          </w:tcPr>
          <w:p w14:paraId="1AA2221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lastRenderedPageBreak/>
              <w:t>GIRR</w:t>
            </w:r>
          </w:p>
        </w:tc>
        <w:tc>
          <w:tcPr>
            <w:tcW w:w="448" w:type="pct"/>
            <w:noWrap/>
            <w:hideMark/>
          </w:tcPr>
          <w:p w14:paraId="590235B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44D3FFF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20 years</w:t>
            </w:r>
          </w:p>
        </w:tc>
        <w:tc>
          <w:tcPr>
            <w:tcW w:w="844" w:type="pct"/>
            <w:noWrap/>
            <w:hideMark/>
          </w:tcPr>
          <w:p w14:paraId="140F164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1D54A3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GIRR_D_20.00</w:t>
            </w:r>
          </w:p>
        </w:tc>
        <w:tc>
          <w:tcPr>
            <w:tcW w:w="1378" w:type="pct"/>
            <w:noWrap/>
            <w:hideMark/>
          </w:tcPr>
          <w:p w14:paraId="0E8D56A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FB3E17C" w14:textId="77777777" w:rsidTr="00CD5665">
        <w:trPr>
          <w:trHeight w:val="20"/>
        </w:trPr>
        <w:tc>
          <w:tcPr>
            <w:tcW w:w="644" w:type="pct"/>
            <w:noWrap/>
            <w:hideMark/>
          </w:tcPr>
          <w:p w14:paraId="0B6D3B4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788857E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21A21B5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30 years</w:t>
            </w:r>
          </w:p>
        </w:tc>
        <w:tc>
          <w:tcPr>
            <w:tcW w:w="844" w:type="pct"/>
            <w:noWrap/>
            <w:hideMark/>
          </w:tcPr>
          <w:p w14:paraId="62FF45A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761FCCD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GIRR_D_30.00</w:t>
            </w:r>
          </w:p>
        </w:tc>
        <w:tc>
          <w:tcPr>
            <w:tcW w:w="1378" w:type="pct"/>
            <w:noWrap/>
            <w:hideMark/>
          </w:tcPr>
          <w:p w14:paraId="3D03392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1A0960F9" w14:textId="77777777" w:rsidTr="00CD5665">
        <w:trPr>
          <w:trHeight w:val="20"/>
        </w:trPr>
        <w:tc>
          <w:tcPr>
            <w:tcW w:w="644" w:type="pct"/>
            <w:noWrap/>
            <w:hideMark/>
          </w:tcPr>
          <w:p w14:paraId="72DE2FD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50DECE4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0E9C856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25B5E9A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Inflation</w:t>
            </w:r>
          </w:p>
        </w:tc>
        <w:tc>
          <w:tcPr>
            <w:tcW w:w="1141" w:type="pct"/>
            <w:noWrap/>
            <w:hideMark/>
          </w:tcPr>
          <w:p w14:paraId="4ED1787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GIRR_D_INF</w:t>
            </w:r>
          </w:p>
        </w:tc>
        <w:tc>
          <w:tcPr>
            <w:tcW w:w="1378" w:type="pct"/>
            <w:noWrap/>
            <w:hideMark/>
          </w:tcPr>
          <w:p w14:paraId="5507746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090391F4" w14:textId="77777777" w:rsidTr="00CD5665">
        <w:trPr>
          <w:trHeight w:val="20"/>
        </w:trPr>
        <w:tc>
          <w:tcPr>
            <w:tcW w:w="644" w:type="pct"/>
            <w:noWrap/>
            <w:hideMark/>
          </w:tcPr>
          <w:p w14:paraId="74D9E3D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660739A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E3A8CB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6734F6E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EUR)</w:t>
            </w:r>
          </w:p>
        </w:tc>
        <w:tc>
          <w:tcPr>
            <w:tcW w:w="1141" w:type="pct"/>
            <w:noWrap/>
            <w:hideMark/>
          </w:tcPr>
          <w:p w14:paraId="75F2205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GIRR_D_CRO_EUR</w:t>
            </w:r>
          </w:p>
        </w:tc>
        <w:tc>
          <w:tcPr>
            <w:tcW w:w="1378" w:type="pct"/>
            <w:noWrap/>
            <w:hideMark/>
          </w:tcPr>
          <w:p w14:paraId="64CF8A9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0CAF3FD7" w14:textId="77777777" w:rsidTr="00CD5665">
        <w:trPr>
          <w:trHeight w:val="20"/>
        </w:trPr>
        <w:tc>
          <w:tcPr>
            <w:tcW w:w="644" w:type="pct"/>
            <w:noWrap/>
            <w:hideMark/>
          </w:tcPr>
          <w:p w14:paraId="6902F6B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1C073D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DELTA</w:t>
            </w:r>
          </w:p>
        </w:tc>
        <w:tc>
          <w:tcPr>
            <w:tcW w:w="545" w:type="pct"/>
            <w:noWrap/>
            <w:hideMark/>
          </w:tcPr>
          <w:p w14:paraId="3F2A093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4AB0E06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USD)</w:t>
            </w:r>
          </w:p>
        </w:tc>
        <w:tc>
          <w:tcPr>
            <w:tcW w:w="1141" w:type="pct"/>
            <w:noWrap/>
            <w:hideMark/>
          </w:tcPr>
          <w:p w14:paraId="7E9D52D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GIRR_D_CRO_USD</w:t>
            </w:r>
          </w:p>
        </w:tc>
        <w:tc>
          <w:tcPr>
            <w:tcW w:w="1378" w:type="pct"/>
            <w:noWrap/>
            <w:hideMark/>
          </w:tcPr>
          <w:p w14:paraId="7480CFC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4F6BF709" w14:textId="77777777" w:rsidTr="00CD5665">
        <w:trPr>
          <w:trHeight w:val="20"/>
        </w:trPr>
        <w:tc>
          <w:tcPr>
            <w:tcW w:w="644" w:type="pct"/>
            <w:noWrap/>
            <w:hideMark/>
          </w:tcPr>
          <w:p w14:paraId="3A30C00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7B4454E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0779821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 - 0,5 years</w:t>
            </w:r>
          </w:p>
        </w:tc>
        <w:tc>
          <w:tcPr>
            <w:tcW w:w="844" w:type="pct"/>
            <w:noWrap/>
            <w:hideMark/>
          </w:tcPr>
          <w:p w14:paraId="5B7FE53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48A93A0" w14:textId="0845DBA9"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0.50_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634E56F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1D6A8E3" w14:textId="77777777" w:rsidTr="00CD5665">
        <w:trPr>
          <w:trHeight w:val="20"/>
        </w:trPr>
        <w:tc>
          <w:tcPr>
            <w:tcW w:w="644" w:type="pct"/>
            <w:noWrap/>
            <w:hideMark/>
          </w:tcPr>
          <w:p w14:paraId="7BF0E6E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63D7864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5E46778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 - 0,5 years</w:t>
            </w:r>
          </w:p>
        </w:tc>
        <w:tc>
          <w:tcPr>
            <w:tcW w:w="844" w:type="pct"/>
            <w:noWrap/>
            <w:hideMark/>
          </w:tcPr>
          <w:p w14:paraId="50636E6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19007EB" w14:textId="000658DD"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1.00_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5D8C7E5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465558C1" w14:textId="77777777" w:rsidTr="00CD5665">
        <w:trPr>
          <w:trHeight w:val="20"/>
        </w:trPr>
        <w:tc>
          <w:tcPr>
            <w:tcW w:w="644" w:type="pct"/>
            <w:noWrap/>
            <w:hideMark/>
          </w:tcPr>
          <w:p w14:paraId="531A06E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288777E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700FA44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 - 0,5 years</w:t>
            </w:r>
          </w:p>
        </w:tc>
        <w:tc>
          <w:tcPr>
            <w:tcW w:w="844" w:type="pct"/>
            <w:noWrap/>
            <w:hideMark/>
          </w:tcPr>
          <w:p w14:paraId="231EC71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EC94C5E" w14:textId="10E65461"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3.00_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3B83B22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188D2DB6" w14:textId="77777777" w:rsidTr="00CD5665">
        <w:trPr>
          <w:trHeight w:val="20"/>
        </w:trPr>
        <w:tc>
          <w:tcPr>
            <w:tcW w:w="644" w:type="pct"/>
            <w:noWrap/>
            <w:hideMark/>
          </w:tcPr>
          <w:p w14:paraId="533AC9D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115F16C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07F89A1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 - 0,5 years</w:t>
            </w:r>
          </w:p>
        </w:tc>
        <w:tc>
          <w:tcPr>
            <w:tcW w:w="844" w:type="pct"/>
            <w:noWrap/>
            <w:hideMark/>
          </w:tcPr>
          <w:p w14:paraId="673B619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C1C5292" w14:textId="260C8FC3"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5.00_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15988E0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03D5EFA7" w14:textId="77777777" w:rsidTr="00CD5665">
        <w:trPr>
          <w:trHeight w:val="20"/>
        </w:trPr>
        <w:tc>
          <w:tcPr>
            <w:tcW w:w="644" w:type="pct"/>
            <w:noWrap/>
            <w:hideMark/>
          </w:tcPr>
          <w:p w14:paraId="7B1F551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7C0F3E9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6FE244A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 - 0,5 years</w:t>
            </w:r>
          </w:p>
        </w:tc>
        <w:tc>
          <w:tcPr>
            <w:tcW w:w="844" w:type="pct"/>
            <w:noWrap/>
            <w:hideMark/>
          </w:tcPr>
          <w:p w14:paraId="5671CF3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726F1CD" w14:textId="400BF326"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GIRR_V_10.00_</w:t>
            </w:r>
            <w:r w:rsidR="00D65544" w:rsidRPr="00A305AD">
              <w:rPr>
                <w:rFonts w:ascii="Times New Roman" w:hAnsi="Times New Roman"/>
                <w:sz w:val="16"/>
                <w:szCs w:val="16"/>
              </w:rPr>
              <w:t>0</w:t>
            </w:r>
            <w:r w:rsidRPr="00A305AD">
              <w:rPr>
                <w:rFonts w:ascii="Times New Roman" w:hAnsi="Times New Roman"/>
                <w:sz w:val="16"/>
                <w:szCs w:val="16"/>
              </w:rPr>
              <w:t>0.50</w:t>
            </w:r>
          </w:p>
        </w:tc>
        <w:tc>
          <w:tcPr>
            <w:tcW w:w="1378" w:type="pct"/>
            <w:noWrap/>
            <w:hideMark/>
          </w:tcPr>
          <w:p w14:paraId="5C17459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0F3FA86E" w14:textId="77777777" w:rsidTr="00CD5665">
        <w:trPr>
          <w:trHeight w:val="20"/>
        </w:trPr>
        <w:tc>
          <w:tcPr>
            <w:tcW w:w="644" w:type="pct"/>
            <w:noWrap/>
            <w:hideMark/>
          </w:tcPr>
          <w:p w14:paraId="415790D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575B6FC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69DBF49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 - 1 year</w:t>
            </w:r>
          </w:p>
        </w:tc>
        <w:tc>
          <w:tcPr>
            <w:tcW w:w="844" w:type="pct"/>
            <w:noWrap/>
            <w:hideMark/>
          </w:tcPr>
          <w:p w14:paraId="36423F4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681A5FD" w14:textId="210A95FC"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0.50_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56C99AA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2BDF0F88" w14:textId="77777777" w:rsidTr="00CD5665">
        <w:trPr>
          <w:trHeight w:val="20"/>
        </w:trPr>
        <w:tc>
          <w:tcPr>
            <w:tcW w:w="644" w:type="pct"/>
            <w:noWrap/>
            <w:hideMark/>
          </w:tcPr>
          <w:p w14:paraId="182D45A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1BD6BCC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8155B0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 - 1 year</w:t>
            </w:r>
          </w:p>
        </w:tc>
        <w:tc>
          <w:tcPr>
            <w:tcW w:w="844" w:type="pct"/>
            <w:noWrap/>
            <w:hideMark/>
          </w:tcPr>
          <w:p w14:paraId="0652575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FEC793F" w14:textId="3CF42B55"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1.00_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4DF42FE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23846110" w14:textId="77777777" w:rsidTr="00CD5665">
        <w:trPr>
          <w:trHeight w:val="20"/>
        </w:trPr>
        <w:tc>
          <w:tcPr>
            <w:tcW w:w="644" w:type="pct"/>
            <w:noWrap/>
            <w:hideMark/>
          </w:tcPr>
          <w:p w14:paraId="2763A0F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423AF7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580EA8B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 - 1 year</w:t>
            </w:r>
          </w:p>
        </w:tc>
        <w:tc>
          <w:tcPr>
            <w:tcW w:w="844" w:type="pct"/>
            <w:noWrap/>
            <w:hideMark/>
          </w:tcPr>
          <w:p w14:paraId="456A66F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DFC00D2" w14:textId="67AEAF03"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3.00_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67B846E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605D99D" w14:textId="77777777" w:rsidTr="00CD5665">
        <w:trPr>
          <w:trHeight w:val="20"/>
        </w:trPr>
        <w:tc>
          <w:tcPr>
            <w:tcW w:w="644" w:type="pct"/>
            <w:noWrap/>
            <w:hideMark/>
          </w:tcPr>
          <w:p w14:paraId="288C5A3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2B6C9FD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013C714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 - 1 year</w:t>
            </w:r>
          </w:p>
        </w:tc>
        <w:tc>
          <w:tcPr>
            <w:tcW w:w="844" w:type="pct"/>
            <w:noWrap/>
            <w:hideMark/>
          </w:tcPr>
          <w:p w14:paraId="06D3059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88A464C" w14:textId="423F5204"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5.00_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1BB7D22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677DAEC5" w14:textId="77777777" w:rsidTr="00CD5665">
        <w:trPr>
          <w:trHeight w:val="20"/>
        </w:trPr>
        <w:tc>
          <w:tcPr>
            <w:tcW w:w="644" w:type="pct"/>
            <w:noWrap/>
            <w:hideMark/>
          </w:tcPr>
          <w:p w14:paraId="597A45C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42D308B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3501CA7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 - 1 year</w:t>
            </w:r>
          </w:p>
        </w:tc>
        <w:tc>
          <w:tcPr>
            <w:tcW w:w="844" w:type="pct"/>
            <w:noWrap/>
            <w:hideMark/>
          </w:tcPr>
          <w:p w14:paraId="20C01DD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05461502" w14:textId="44A2757F"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GIRR_V_10.00_</w:t>
            </w:r>
            <w:r w:rsidR="00D65544" w:rsidRPr="00A305AD">
              <w:rPr>
                <w:rFonts w:ascii="Times New Roman" w:hAnsi="Times New Roman"/>
                <w:sz w:val="16"/>
                <w:szCs w:val="16"/>
              </w:rPr>
              <w:t>0</w:t>
            </w:r>
            <w:r w:rsidRPr="00A305AD">
              <w:rPr>
                <w:rFonts w:ascii="Times New Roman" w:hAnsi="Times New Roman"/>
                <w:sz w:val="16"/>
                <w:szCs w:val="16"/>
              </w:rPr>
              <w:t>1.00</w:t>
            </w:r>
          </w:p>
        </w:tc>
        <w:tc>
          <w:tcPr>
            <w:tcW w:w="1378" w:type="pct"/>
            <w:noWrap/>
            <w:hideMark/>
          </w:tcPr>
          <w:p w14:paraId="6CA094E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8CE4F97" w14:textId="77777777" w:rsidTr="00CD5665">
        <w:trPr>
          <w:trHeight w:val="20"/>
        </w:trPr>
        <w:tc>
          <w:tcPr>
            <w:tcW w:w="644" w:type="pct"/>
            <w:noWrap/>
            <w:hideMark/>
          </w:tcPr>
          <w:p w14:paraId="5BA6ACC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243F601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E56B16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 - 3 years</w:t>
            </w:r>
          </w:p>
        </w:tc>
        <w:tc>
          <w:tcPr>
            <w:tcW w:w="844" w:type="pct"/>
            <w:noWrap/>
            <w:hideMark/>
          </w:tcPr>
          <w:p w14:paraId="4EE125E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E779BBB" w14:textId="3867ADBE"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0.50_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3D9E311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561312AE" w14:textId="77777777" w:rsidTr="00CD5665">
        <w:trPr>
          <w:trHeight w:val="20"/>
        </w:trPr>
        <w:tc>
          <w:tcPr>
            <w:tcW w:w="644" w:type="pct"/>
            <w:noWrap/>
            <w:hideMark/>
          </w:tcPr>
          <w:p w14:paraId="1DD046F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5A3E8BC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C843CC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 - 3 years</w:t>
            </w:r>
          </w:p>
        </w:tc>
        <w:tc>
          <w:tcPr>
            <w:tcW w:w="844" w:type="pct"/>
            <w:noWrap/>
            <w:hideMark/>
          </w:tcPr>
          <w:p w14:paraId="681CC46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2A7BE5F" w14:textId="3D668154"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1.00_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683F0E4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1AB8C709" w14:textId="77777777" w:rsidTr="00CD5665">
        <w:trPr>
          <w:trHeight w:val="20"/>
        </w:trPr>
        <w:tc>
          <w:tcPr>
            <w:tcW w:w="644" w:type="pct"/>
            <w:noWrap/>
            <w:hideMark/>
          </w:tcPr>
          <w:p w14:paraId="34C07E1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57B2333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6A6480C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 - 3 years</w:t>
            </w:r>
          </w:p>
        </w:tc>
        <w:tc>
          <w:tcPr>
            <w:tcW w:w="844" w:type="pct"/>
            <w:noWrap/>
            <w:hideMark/>
          </w:tcPr>
          <w:p w14:paraId="2CAE29E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08ACFFF" w14:textId="194FB198"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3.00_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585A493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71942A9" w14:textId="77777777" w:rsidTr="00CD5665">
        <w:trPr>
          <w:trHeight w:val="20"/>
        </w:trPr>
        <w:tc>
          <w:tcPr>
            <w:tcW w:w="644" w:type="pct"/>
            <w:noWrap/>
            <w:hideMark/>
          </w:tcPr>
          <w:p w14:paraId="3DB8733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6829FC9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2DCC42B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 - 3 years</w:t>
            </w:r>
          </w:p>
        </w:tc>
        <w:tc>
          <w:tcPr>
            <w:tcW w:w="844" w:type="pct"/>
            <w:noWrap/>
            <w:hideMark/>
          </w:tcPr>
          <w:p w14:paraId="102824C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F168B0D" w14:textId="5705717E"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5.00_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4EE15F7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2233D21" w14:textId="77777777" w:rsidTr="00CD5665">
        <w:trPr>
          <w:trHeight w:val="20"/>
        </w:trPr>
        <w:tc>
          <w:tcPr>
            <w:tcW w:w="644" w:type="pct"/>
            <w:noWrap/>
            <w:hideMark/>
          </w:tcPr>
          <w:p w14:paraId="5F1F17B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46DDF53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4C16079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 - 3 years</w:t>
            </w:r>
          </w:p>
        </w:tc>
        <w:tc>
          <w:tcPr>
            <w:tcW w:w="844" w:type="pct"/>
            <w:noWrap/>
            <w:hideMark/>
          </w:tcPr>
          <w:p w14:paraId="042F05C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AFE554D" w14:textId="2C836E30"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GIRR_V_10.00_</w:t>
            </w:r>
            <w:r w:rsidR="00D65544" w:rsidRPr="00A305AD">
              <w:rPr>
                <w:rFonts w:ascii="Times New Roman" w:hAnsi="Times New Roman"/>
                <w:sz w:val="16"/>
                <w:szCs w:val="16"/>
              </w:rPr>
              <w:t>0</w:t>
            </w:r>
            <w:r w:rsidRPr="00A305AD">
              <w:rPr>
                <w:rFonts w:ascii="Times New Roman" w:hAnsi="Times New Roman"/>
                <w:sz w:val="16"/>
                <w:szCs w:val="16"/>
              </w:rPr>
              <w:t>3.00</w:t>
            </w:r>
          </w:p>
        </w:tc>
        <w:tc>
          <w:tcPr>
            <w:tcW w:w="1378" w:type="pct"/>
            <w:noWrap/>
            <w:hideMark/>
          </w:tcPr>
          <w:p w14:paraId="2A1B3DE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0E9438BF" w14:textId="77777777" w:rsidTr="00CD5665">
        <w:trPr>
          <w:trHeight w:val="20"/>
        </w:trPr>
        <w:tc>
          <w:tcPr>
            <w:tcW w:w="644" w:type="pct"/>
            <w:noWrap/>
            <w:hideMark/>
          </w:tcPr>
          <w:p w14:paraId="4CED163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E7B411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97CA67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 - 5 years</w:t>
            </w:r>
          </w:p>
        </w:tc>
        <w:tc>
          <w:tcPr>
            <w:tcW w:w="844" w:type="pct"/>
            <w:noWrap/>
            <w:hideMark/>
          </w:tcPr>
          <w:p w14:paraId="5E09C81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384D028D" w14:textId="568827C3"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0.50_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7D67B4E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EDF57E3" w14:textId="77777777" w:rsidTr="00CD5665">
        <w:trPr>
          <w:trHeight w:val="20"/>
        </w:trPr>
        <w:tc>
          <w:tcPr>
            <w:tcW w:w="644" w:type="pct"/>
            <w:noWrap/>
            <w:hideMark/>
          </w:tcPr>
          <w:p w14:paraId="6751B2A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443FA48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5896E20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 - 5 years</w:t>
            </w:r>
          </w:p>
        </w:tc>
        <w:tc>
          <w:tcPr>
            <w:tcW w:w="844" w:type="pct"/>
            <w:noWrap/>
            <w:hideMark/>
          </w:tcPr>
          <w:p w14:paraId="2F69CF0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09373681" w14:textId="7D009E6D"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1.00_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26329DE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4C7C5A0F" w14:textId="77777777" w:rsidTr="00CD5665">
        <w:trPr>
          <w:trHeight w:val="20"/>
        </w:trPr>
        <w:tc>
          <w:tcPr>
            <w:tcW w:w="644" w:type="pct"/>
            <w:noWrap/>
            <w:hideMark/>
          </w:tcPr>
          <w:p w14:paraId="593BA48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60240C6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61FC0C0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 - 5 years</w:t>
            </w:r>
          </w:p>
        </w:tc>
        <w:tc>
          <w:tcPr>
            <w:tcW w:w="844" w:type="pct"/>
            <w:noWrap/>
            <w:hideMark/>
          </w:tcPr>
          <w:p w14:paraId="1D664F1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78F62549" w14:textId="6587944F"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3.00_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1601573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636BCE4" w14:textId="77777777" w:rsidTr="00CD5665">
        <w:trPr>
          <w:trHeight w:val="20"/>
        </w:trPr>
        <w:tc>
          <w:tcPr>
            <w:tcW w:w="644" w:type="pct"/>
            <w:noWrap/>
            <w:hideMark/>
          </w:tcPr>
          <w:p w14:paraId="5997D34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09239B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74BD0E4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 - 5 years</w:t>
            </w:r>
          </w:p>
        </w:tc>
        <w:tc>
          <w:tcPr>
            <w:tcW w:w="844" w:type="pct"/>
            <w:noWrap/>
            <w:hideMark/>
          </w:tcPr>
          <w:p w14:paraId="13D989B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1B8610AC" w14:textId="2357A66D"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5.00_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013A576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425FAEE" w14:textId="77777777" w:rsidTr="00CD5665">
        <w:trPr>
          <w:trHeight w:val="20"/>
        </w:trPr>
        <w:tc>
          <w:tcPr>
            <w:tcW w:w="644" w:type="pct"/>
            <w:noWrap/>
            <w:hideMark/>
          </w:tcPr>
          <w:p w14:paraId="6CF9477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236FD2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029B0DC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 - 5 years</w:t>
            </w:r>
          </w:p>
        </w:tc>
        <w:tc>
          <w:tcPr>
            <w:tcW w:w="844" w:type="pct"/>
            <w:noWrap/>
            <w:hideMark/>
          </w:tcPr>
          <w:p w14:paraId="116D274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23886BF2" w14:textId="4393A7D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GIRR_V_10.00_</w:t>
            </w:r>
            <w:r w:rsidR="00D65544" w:rsidRPr="00A305AD">
              <w:rPr>
                <w:rFonts w:ascii="Times New Roman" w:hAnsi="Times New Roman"/>
                <w:sz w:val="16"/>
                <w:szCs w:val="16"/>
              </w:rPr>
              <w:t>0</w:t>
            </w:r>
            <w:r w:rsidRPr="00A305AD">
              <w:rPr>
                <w:rFonts w:ascii="Times New Roman" w:hAnsi="Times New Roman"/>
                <w:sz w:val="16"/>
                <w:szCs w:val="16"/>
              </w:rPr>
              <w:t>5.00</w:t>
            </w:r>
          </w:p>
        </w:tc>
        <w:tc>
          <w:tcPr>
            <w:tcW w:w="1378" w:type="pct"/>
            <w:noWrap/>
            <w:hideMark/>
          </w:tcPr>
          <w:p w14:paraId="43A1E04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86176A1" w14:textId="77777777" w:rsidTr="00CD5665">
        <w:trPr>
          <w:trHeight w:val="20"/>
        </w:trPr>
        <w:tc>
          <w:tcPr>
            <w:tcW w:w="644" w:type="pct"/>
            <w:noWrap/>
            <w:hideMark/>
          </w:tcPr>
          <w:p w14:paraId="30184EF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2F99E65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3E259F0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 - 10 years</w:t>
            </w:r>
          </w:p>
        </w:tc>
        <w:tc>
          <w:tcPr>
            <w:tcW w:w="844" w:type="pct"/>
            <w:noWrap/>
            <w:hideMark/>
          </w:tcPr>
          <w:p w14:paraId="44535F3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4D794C66" w14:textId="252980D5"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0.50_10.00</w:t>
            </w:r>
          </w:p>
        </w:tc>
        <w:tc>
          <w:tcPr>
            <w:tcW w:w="1378" w:type="pct"/>
            <w:noWrap/>
            <w:hideMark/>
          </w:tcPr>
          <w:p w14:paraId="4174C97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0B98E5B4" w14:textId="77777777" w:rsidTr="00CD5665">
        <w:trPr>
          <w:trHeight w:val="20"/>
        </w:trPr>
        <w:tc>
          <w:tcPr>
            <w:tcW w:w="644" w:type="pct"/>
            <w:noWrap/>
            <w:hideMark/>
          </w:tcPr>
          <w:p w14:paraId="0E10D24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65F0AA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7728E9A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 - 10 years</w:t>
            </w:r>
          </w:p>
        </w:tc>
        <w:tc>
          <w:tcPr>
            <w:tcW w:w="844" w:type="pct"/>
            <w:noWrap/>
            <w:hideMark/>
          </w:tcPr>
          <w:p w14:paraId="7799B4D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5EBA9276" w14:textId="2FD9DA5B"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1.00_10.00</w:t>
            </w:r>
          </w:p>
        </w:tc>
        <w:tc>
          <w:tcPr>
            <w:tcW w:w="1378" w:type="pct"/>
            <w:noWrap/>
            <w:hideMark/>
          </w:tcPr>
          <w:p w14:paraId="36919F4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C476E29" w14:textId="77777777" w:rsidTr="00CD5665">
        <w:trPr>
          <w:trHeight w:val="20"/>
        </w:trPr>
        <w:tc>
          <w:tcPr>
            <w:tcW w:w="644" w:type="pct"/>
            <w:noWrap/>
            <w:hideMark/>
          </w:tcPr>
          <w:p w14:paraId="03B0DB9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2E6233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41E13D7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 - 10 years</w:t>
            </w:r>
          </w:p>
        </w:tc>
        <w:tc>
          <w:tcPr>
            <w:tcW w:w="844" w:type="pct"/>
            <w:noWrap/>
            <w:hideMark/>
          </w:tcPr>
          <w:p w14:paraId="78FF9AD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00E485E0" w14:textId="4B899925"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3.00_10.00</w:t>
            </w:r>
          </w:p>
        </w:tc>
        <w:tc>
          <w:tcPr>
            <w:tcW w:w="1378" w:type="pct"/>
            <w:noWrap/>
            <w:hideMark/>
          </w:tcPr>
          <w:p w14:paraId="59F08C6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0D40AFA3" w14:textId="77777777" w:rsidTr="00CD5665">
        <w:trPr>
          <w:trHeight w:val="20"/>
        </w:trPr>
        <w:tc>
          <w:tcPr>
            <w:tcW w:w="644" w:type="pct"/>
            <w:noWrap/>
            <w:hideMark/>
          </w:tcPr>
          <w:p w14:paraId="5B5A144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29C8CB8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734A47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 - 10 years</w:t>
            </w:r>
          </w:p>
        </w:tc>
        <w:tc>
          <w:tcPr>
            <w:tcW w:w="844" w:type="pct"/>
            <w:noWrap/>
            <w:hideMark/>
          </w:tcPr>
          <w:p w14:paraId="5995C8A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623EEE87" w14:textId="617A0913"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5.00_10.00</w:t>
            </w:r>
          </w:p>
        </w:tc>
        <w:tc>
          <w:tcPr>
            <w:tcW w:w="1378" w:type="pct"/>
            <w:noWrap/>
            <w:hideMark/>
          </w:tcPr>
          <w:p w14:paraId="23519EA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7E0C72F" w14:textId="77777777" w:rsidTr="00CD5665">
        <w:trPr>
          <w:trHeight w:val="20"/>
        </w:trPr>
        <w:tc>
          <w:tcPr>
            <w:tcW w:w="644" w:type="pct"/>
            <w:noWrap/>
            <w:hideMark/>
          </w:tcPr>
          <w:p w14:paraId="059EA57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323E378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hideMark/>
          </w:tcPr>
          <w:p w14:paraId="17E5B8A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 - 10 years</w:t>
            </w:r>
          </w:p>
        </w:tc>
        <w:tc>
          <w:tcPr>
            <w:tcW w:w="844" w:type="pct"/>
            <w:noWrap/>
            <w:hideMark/>
          </w:tcPr>
          <w:p w14:paraId="62E87F8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1141" w:type="pct"/>
            <w:noWrap/>
            <w:hideMark/>
          </w:tcPr>
          <w:p w14:paraId="0C71611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GIRR_V_10.00_10.00</w:t>
            </w:r>
          </w:p>
        </w:tc>
        <w:tc>
          <w:tcPr>
            <w:tcW w:w="1378" w:type="pct"/>
            <w:noWrap/>
            <w:hideMark/>
          </w:tcPr>
          <w:p w14:paraId="74A6A3A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221BBB88" w14:textId="77777777" w:rsidTr="00CD5665">
        <w:trPr>
          <w:trHeight w:val="20"/>
        </w:trPr>
        <w:tc>
          <w:tcPr>
            <w:tcW w:w="644" w:type="pct"/>
            <w:noWrap/>
          </w:tcPr>
          <w:p w14:paraId="4546329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3110710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5ECCD1A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tcPr>
          <w:p w14:paraId="7294427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Inflation</w:t>
            </w:r>
          </w:p>
        </w:tc>
        <w:tc>
          <w:tcPr>
            <w:tcW w:w="1141" w:type="pct"/>
            <w:noWrap/>
          </w:tcPr>
          <w:p w14:paraId="3CC6DC05" w14:textId="7AE29A35"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0.50_INF</w:t>
            </w:r>
          </w:p>
        </w:tc>
        <w:tc>
          <w:tcPr>
            <w:tcW w:w="1378" w:type="pct"/>
            <w:noWrap/>
          </w:tcPr>
          <w:p w14:paraId="33F3915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AFB9B8B" w14:textId="77777777" w:rsidTr="00CD5665">
        <w:trPr>
          <w:trHeight w:val="20"/>
        </w:trPr>
        <w:tc>
          <w:tcPr>
            <w:tcW w:w="644" w:type="pct"/>
            <w:noWrap/>
          </w:tcPr>
          <w:p w14:paraId="1CF60CB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2652F78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57EE426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tcPr>
          <w:p w14:paraId="6A76D6F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Inflation</w:t>
            </w:r>
          </w:p>
        </w:tc>
        <w:tc>
          <w:tcPr>
            <w:tcW w:w="1141" w:type="pct"/>
            <w:noWrap/>
          </w:tcPr>
          <w:p w14:paraId="6C20ADBF" w14:textId="074D6792"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1.00_INF</w:t>
            </w:r>
          </w:p>
        </w:tc>
        <w:tc>
          <w:tcPr>
            <w:tcW w:w="1378" w:type="pct"/>
            <w:noWrap/>
          </w:tcPr>
          <w:p w14:paraId="3CB65C3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3682CE03" w14:textId="77777777" w:rsidTr="00CD5665">
        <w:trPr>
          <w:trHeight w:val="20"/>
        </w:trPr>
        <w:tc>
          <w:tcPr>
            <w:tcW w:w="644" w:type="pct"/>
            <w:noWrap/>
          </w:tcPr>
          <w:p w14:paraId="618AF1D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2A6DD1B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5212AA2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tcPr>
          <w:p w14:paraId="31156F4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Inflation</w:t>
            </w:r>
          </w:p>
        </w:tc>
        <w:tc>
          <w:tcPr>
            <w:tcW w:w="1141" w:type="pct"/>
            <w:noWrap/>
          </w:tcPr>
          <w:p w14:paraId="1E5A0474" w14:textId="2B5EA8AD"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3.00_INF</w:t>
            </w:r>
          </w:p>
        </w:tc>
        <w:tc>
          <w:tcPr>
            <w:tcW w:w="1378" w:type="pct"/>
            <w:noWrap/>
          </w:tcPr>
          <w:p w14:paraId="7E69A8E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2DB79261" w14:textId="77777777" w:rsidTr="00CD5665">
        <w:trPr>
          <w:trHeight w:val="20"/>
        </w:trPr>
        <w:tc>
          <w:tcPr>
            <w:tcW w:w="644" w:type="pct"/>
            <w:noWrap/>
          </w:tcPr>
          <w:p w14:paraId="5326263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7995507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703BE2E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tcPr>
          <w:p w14:paraId="447DA33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Inflation</w:t>
            </w:r>
          </w:p>
        </w:tc>
        <w:tc>
          <w:tcPr>
            <w:tcW w:w="1141" w:type="pct"/>
            <w:noWrap/>
          </w:tcPr>
          <w:p w14:paraId="22EC7930" w14:textId="165D5F30"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5.00_INF</w:t>
            </w:r>
          </w:p>
        </w:tc>
        <w:tc>
          <w:tcPr>
            <w:tcW w:w="1378" w:type="pct"/>
            <w:noWrap/>
          </w:tcPr>
          <w:p w14:paraId="64F1DCF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FDDE5AA" w14:textId="77777777" w:rsidTr="00CD5665">
        <w:trPr>
          <w:trHeight w:val="20"/>
        </w:trPr>
        <w:tc>
          <w:tcPr>
            <w:tcW w:w="644" w:type="pct"/>
            <w:noWrap/>
          </w:tcPr>
          <w:p w14:paraId="76775D1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5C3C257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0A76DAF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tcPr>
          <w:p w14:paraId="0CBA21A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Inflation</w:t>
            </w:r>
          </w:p>
        </w:tc>
        <w:tc>
          <w:tcPr>
            <w:tcW w:w="1141" w:type="pct"/>
            <w:noWrap/>
          </w:tcPr>
          <w:p w14:paraId="5BAAA05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GIRR_V_10.00_INF</w:t>
            </w:r>
          </w:p>
        </w:tc>
        <w:tc>
          <w:tcPr>
            <w:tcW w:w="1378" w:type="pct"/>
            <w:noWrap/>
          </w:tcPr>
          <w:p w14:paraId="3BD545A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1AA03897" w14:textId="77777777" w:rsidTr="00CD5665">
        <w:trPr>
          <w:trHeight w:val="20"/>
        </w:trPr>
        <w:tc>
          <w:tcPr>
            <w:tcW w:w="644" w:type="pct"/>
            <w:noWrap/>
          </w:tcPr>
          <w:p w14:paraId="7EC0AE5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40ECCB3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573D032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tcPr>
          <w:p w14:paraId="5AAFBB6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EUR)</w:t>
            </w:r>
          </w:p>
        </w:tc>
        <w:tc>
          <w:tcPr>
            <w:tcW w:w="1141" w:type="pct"/>
            <w:noWrap/>
          </w:tcPr>
          <w:p w14:paraId="22B52108" w14:textId="4B1047EB"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0.50_CRO_EUR</w:t>
            </w:r>
          </w:p>
        </w:tc>
        <w:tc>
          <w:tcPr>
            <w:tcW w:w="1378" w:type="pct"/>
            <w:noWrap/>
          </w:tcPr>
          <w:p w14:paraId="19C0F5B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1C2E619A" w14:textId="77777777" w:rsidTr="00CD5665">
        <w:trPr>
          <w:trHeight w:val="20"/>
        </w:trPr>
        <w:tc>
          <w:tcPr>
            <w:tcW w:w="644" w:type="pct"/>
            <w:noWrap/>
          </w:tcPr>
          <w:p w14:paraId="0FA7C60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3264FE3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67787D1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tcPr>
          <w:p w14:paraId="146476D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EUR)</w:t>
            </w:r>
          </w:p>
        </w:tc>
        <w:tc>
          <w:tcPr>
            <w:tcW w:w="1141" w:type="pct"/>
            <w:noWrap/>
          </w:tcPr>
          <w:p w14:paraId="6D2EC2A8" w14:textId="4B3CA4DD"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1.00_CRO_EUR</w:t>
            </w:r>
          </w:p>
        </w:tc>
        <w:tc>
          <w:tcPr>
            <w:tcW w:w="1378" w:type="pct"/>
            <w:noWrap/>
          </w:tcPr>
          <w:p w14:paraId="35EE909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2B912724" w14:textId="77777777" w:rsidTr="00CD5665">
        <w:trPr>
          <w:trHeight w:val="20"/>
        </w:trPr>
        <w:tc>
          <w:tcPr>
            <w:tcW w:w="644" w:type="pct"/>
            <w:noWrap/>
          </w:tcPr>
          <w:p w14:paraId="3A631BE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07312C6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0482397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tcPr>
          <w:p w14:paraId="12E2C12E"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EUR)</w:t>
            </w:r>
          </w:p>
        </w:tc>
        <w:tc>
          <w:tcPr>
            <w:tcW w:w="1141" w:type="pct"/>
            <w:noWrap/>
          </w:tcPr>
          <w:p w14:paraId="2019B15E" w14:textId="0F374D6C"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3.00_CRO_EUR</w:t>
            </w:r>
          </w:p>
        </w:tc>
        <w:tc>
          <w:tcPr>
            <w:tcW w:w="1378" w:type="pct"/>
            <w:noWrap/>
          </w:tcPr>
          <w:p w14:paraId="14B62AB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568690DE" w14:textId="77777777" w:rsidTr="00CD5665">
        <w:trPr>
          <w:trHeight w:val="20"/>
        </w:trPr>
        <w:tc>
          <w:tcPr>
            <w:tcW w:w="644" w:type="pct"/>
            <w:noWrap/>
          </w:tcPr>
          <w:p w14:paraId="7A974B3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192CA31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60789E3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tcPr>
          <w:p w14:paraId="0E5A720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EUR)</w:t>
            </w:r>
          </w:p>
        </w:tc>
        <w:tc>
          <w:tcPr>
            <w:tcW w:w="1141" w:type="pct"/>
            <w:noWrap/>
          </w:tcPr>
          <w:p w14:paraId="3ED66744" w14:textId="0ADBE0CC"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5.00_CRO_EUR</w:t>
            </w:r>
          </w:p>
        </w:tc>
        <w:tc>
          <w:tcPr>
            <w:tcW w:w="1378" w:type="pct"/>
            <w:noWrap/>
          </w:tcPr>
          <w:p w14:paraId="42446FE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6D6765BE" w14:textId="77777777" w:rsidTr="00CD5665">
        <w:trPr>
          <w:trHeight w:val="20"/>
        </w:trPr>
        <w:tc>
          <w:tcPr>
            <w:tcW w:w="644" w:type="pct"/>
            <w:noWrap/>
          </w:tcPr>
          <w:p w14:paraId="0370703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0B8DA01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5344198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tcPr>
          <w:p w14:paraId="769340B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EUR)</w:t>
            </w:r>
          </w:p>
        </w:tc>
        <w:tc>
          <w:tcPr>
            <w:tcW w:w="1141" w:type="pct"/>
            <w:noWrap/>
          </w:tcPr>
          <w:p w14:paraId="0A26273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GIRR_V_10.00_CRO_EUR</w:t>
            </w:r>
          </w:p>
        </w:tc>
        <w:tc>
          <w:tcPr>
            <w:tcW w:w="1378" w:type="pct"/>
            <w:noWrap/>
          </w:tcPr>
          <w:p w14:paraId="74BC0DB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7671923A" w14:textId="77777777" w:rsidTr="00CD5665">
        <w:trPr>
          <w:trHeight w:val="20"/>
        </w:trPr>
        <w:tc>
          <w:tcPr>
            <w:tcW w:w="644" w:type="pct"/>
            <w:noWrap/>
          </w:tcPr>
          <w:p w14:paraId="32B72DD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3865BE9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324E4109"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0,5 years</w:t>
            </w:r>
          </w:p>
        </w:tc>
        <w:tc>
          <w:tcPr>
            <w:tcW w:w="844" w:type="pct"/>
            <w:noWrap/>
          </w:tcPr>
          <w:p w14:paraId="7F21D25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USD)</w:t>
            </w:r>
          </w:p>
        </w:tc>
        <w:tc>
          <w:tcPr>
            <w:tcW w:w="1141" w:type="pct"/>
            <w:noWrap/>
          </w:tcPr>
          <w:p w14:paraId="4F8FCFF7" w14:textId="4C5940FF"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0.50_CRO_USD</w:t>
            </w:r>
          </w:p>
        </w:tc>
        <w:tc>
          <w:tcPr>
            <w:tcW w:w="1378" w:type="pct"/>
            <w:noWrap/>
          </w:tcPr>
          <w:p w14:paraId="5B2A079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19041310" w14:textId="77777777" w:rsidTr="00CD5665">
        <w:trPr>
          <w:trHeight w:val="20"/>
        </w:trPr>
        <w:tc>
          <w:tcPr>
            <w:tcW w:w="644" w:type="pct"/>
            <w:noWrap/>
          </w:tcPr>
          <w:p w14:paraId="7E03B6A0"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6F82063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6A347F8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 year</w:t>
            </w:r>
          </w:p>
        </w:tc>
        <w:tc>
          <w:tcPr>
            <w:tcW w:w="844" w:type="pct"/>
            <w:noWrap/>
          </w:tcPr>
          <w:p w14:paraId="7B0E713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USD)</w:t>
            </w:r>
          </w:p>
        </w:tc>
        <w:tc>
          <w:tcPr>
            <w:tcW w:w="1141" w:type="pct"/>
            <w:noWrap/>
          </w:tcPr>
          <w:p w14:paraId="741ACDEE" w14:textId="7EECB756"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1.00_CRO_USD</w:t>
            </w:r>
          </w:p>
        </w:tc>
        <w:tc>
          <w:tcPr>
            <w:tcW w:w="1378" w:type="pct"/>
            <w:noWrap/>
          </w:tcPr>
          <w:p w14:paraId="435B1A1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2F39B13E" w14:textId="77777777" w:rsidTr="00CD5665">
        <w:trPr>
          <w:trHeight w:val="20"/>
        </w:trPr>
        <w:tc>
          <w:tcPr>
            <w:tcW w:w="644" w:type="pct"/>
            <w:noWrap/>
          </w:tcPr>
          <w:p w14:paraId="4C5BFD3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000E0DD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36367376"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3 years</w:t>
            </w:r>
          </w:p>
        </w:tc>
        <w:tc>
          <w:tcPr>
            <w:tcW w:w="844" w:type="pct"/>
            <w:noWrap/>
          </w:tcPr>
          <w:p w14:paraId="61F834B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USD)</w:t>
            </w:r>
          </w:p>
        </w:tc>
        <w:tc>
          <w:tcPr>
            <w:tcW w:w="1141" w:type="pct"/>
            <w:noWrap/>
          </w:tcPr>
          <w:p w14:paraId="0A0BE0A0" w14:textId="7D0C2131"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3.00_CRO_USD</w:t>
            </w:r>
          </w:p>
        </w:tc>
        <w:tc>
          <w:tcPr>
            <w:tcW w:w="1378" w:type="pct"/>
            <w:noWrap/>
          </w:tcPr>
          <w:p w14:paraId="04B502D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56F74F97" w14:textId="77777777" w:rsidTr="00CD5665">
        <w:trPr>
          <w:trHeight w:val="20"/>
        </w:trPr>
        <w:tc>
          <w:tcPr>
            <w:tcW w:w="644" w:type="pct"/>
            <w:noWrap/>
          </w:tcPr>
          <w:p w14:paraId="53515C8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7357B26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06643A4B"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5 years</w:t>
            </w:r>
          </w:p>
        </w:tc>
        <w:tc>
          <w:tcPr>
            <w:tcW w:w="844" w:type="pct"/>
            <w:noWrap/>
          </w:tcPr>
          <w:p w14:paraId="4E1D021F"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USD)</w:t>
            </w:r>
          </w:p>
        </w:tc>
        <w:tc>
          <w:tcPr>
            <w:tcW w:w="1141" w:type="pct"/>
            <w:noWrap/>
          </w:tcPr>
          <w:p w14:paraId="49E745EA" w14:textId="4329AF19"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w:t>
            </w:r>
            <w:r w:rsidR="00D65544" w:rsidRPr="00A305AD">
              <w:rPr>
                <w:rFonts w:ascii="Times New Roman" w:hAnsi="Times New Roman"/>
                <w:sz w:val="16"/>
                <w:szCs w:val="16"/>
              </w:rPr>
              <w:t>0</w:t>
            </w:r>
            <w:r w:rsidRPr="00A305AD">
              <w:rPr>
                <w:rFonts w:ascii="Times New Roman" w:hAnsi="Times New Roman"/>
                <w:sz w:val="16"/>
                <w:szCs w:val="16"/>
              </w:rPr>
              <w:t>5.00_CRO_USD</w:t>
            </w:r>
          </w:p>
        </w:tc>
        <w:tc>
          <w:tcPr>
            <w:tcW w:w="1378" w:type="pct"/>
            <w:noWrap/>
          </w:tcPr>
          <w:p w14:paraId="4871F60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135C3BAB" w14:textId="77777777" w:rsidTr="00CD5665">
        <w:trPr>
          <w:trHeight w:val="20"/>
        </w:trPr>
        <w:tc>
          <w:tcPr>
            <w:tcW w:w="644" w:type="pct"/>
            <w:noWrap/>
          </w:tcPr>
          <w:p w14:paraId="68B53BC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tcPr>
          <w:p w14:paraId="0BC33F07"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VEGA</w:t>
            </w:r>
          </w:p>
        </w:tc>
        <w:tc>
          <w:tcPr>
            <w:tcW w:w="545" w:type="pct"/>
            <w:noWrap/>
          </w:tcPr>
          <w:p w14:paraId="5C559B1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10 years</w:t>
            </w:r>
          </w:p>
        </w:tc>
        <w:tc>
          <w:tcPr>
            <w:tcW w:w="844" w:type="pct"/>
            <w:noWrap/>
          </w:tcPr>
          <w:p w14:paraId="5B2B1632"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Cross-currency basis (over USD)</w:t>
            </w:r>
          </w:p>
        </w:tc>
        <w:tc>
          <w:tcPr>
            <w:tcW w:w="1141" w:type="pct"/>
            <w:noWrap/>
          </w:tcPr>
          <w:p w14:paraId="1EFF646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GIRR_V_10.00_CRO_USD</w:t>
            </w:r>
          </w:p>
        </w:tc>
        <w:tc>
          <w:tcPr>
            <w:tcW w:w="1378" w:type="pct"/>
            <w:noWrap/>
          </w:tcPr>
          <w:p w14:paraId="46BB1D34"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 325l of Regulation (EU) No 575/2013</w:t>
            </w:r>
          </w:p>
        </w:tc>
      </w:tr>
      <w:tr w:rsidR="004A168D" w:rsidRPr="00A305AD" w14:paraId="431EA697" w14:textId="77777777" w:rsidTr="00CD5665">
        <w:trPr>
          <w:trHeight w:val="20"/>
        </w:trPr>
        <w:tc>
          <w:tcPr>
            <w:tcW w:w="644" w:type="pct"/>
            <w:noWrap/>
            <w:hideMark/>
          </w:tcPr>
          <w:p w14:paraId="5469D88D"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w:t>
            </w:r>
          </w:p>
        </w:tc>
        <w:tc>
          <w:tcPr>
            <w:tcW w:w="448" w:type="pct"/>
            <w:noWrap/>
            <w:hideMark/>
          </w:tcPr>
          <w:p w14:paraId="7BA5735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15477DF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72B85C2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Upward shift</w:t>
            </w:r>
          </w:p>
        </w:tc>
        <w:tc>
          <w:tcPr>
            <w:tcW w:w="1141" w:type="pct"/>
            <w:noWrap/>
            <w:hideMark/>
          </w:tcPr>
          <w:p w14:paraId="25B3FB78"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GIRR_CU</w:t>
            </w:r>
          </w:p>
        </w:tc>
        <w:tc>
          <w:tcPr>
            <w:tcW w:w="1378" w:type="pct"/>
            <w:noWrap/>
            <w:hideMark/>
          </w:tcPr>
          <w:p w14:paraId="04C2E02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325l, 325g of Regulation (EU) No 575/2013</w:t>
            </w:r>
          </w:p>
        </w:tc>
      </w:tr>
      <w:tr w:rsidR="004A168D" w:rsidRPr="00120E8E" w14:paraId="6462C015" w14:textId="77777777" w:rsidTr="00CD5665">
        <w:trPr>
          <w:trHeight w:val="20"/>
        </w:trPr>
        <w:tc>
          <w:tcPr>
            <w:tcW w:w="644" w:type="pct"/>
            <w:noWrap/>
            <w:hideMark/>
          </w:tcPr>
          <w:p w14:paraId="09E9C7F3"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lastRenderedPageBreak/>
              <w:t>GIRR</w:t>
            </w:r>
          </w:p>
        </w:tc>
        <w:tc>
          <w:tcPr>
            <w:tcW w:w="448" w:type="pct"/>
            <w:noWrap/>
            <w:hideMark/>
          </w:tcPr>
          <w:p w14:paraId="68A867A1"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CURVATURE</w:t>
            </w:r>
          </w:p>
        </w:tc>
        <w:tc>
          <w:tcPr>
            <w:tcW w:w="545" w:type="pct"/>
            <w:noWrap/>
            <w:hideMark/>
          </w:tcPr>
          <w:p w14:paraId="1F9C67BA"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 </w:t>
            </w:r>
          </w:p>
        </w:tc>
        <w:tc>
          <w:tcPr>
            <w:tcW w:w="844" w:type="pct"/>
            <w:noWrap/>
            <w:hideMark/>
          </w:tcPr>
          <w:p w14:paraId="4E44150C"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Downward shift</w:t>
            </w:r>
          </w:p>
        </w:tc>
        <w:tc>
          <w:tcPr>
            <w:tcW w:w="1141" w:type="pct"/>
            <w:noWrap/>
            <w:hideMark/>
          </w:tcPr>
          <w:p w14:paraId="24E85C55" w14:textId="77777777" w:rsidR="004A168D" w:rsidRPr="00A305AD" w:rsidRDefault="004A168D" w:rsidP="00CD5665">
            <w:pPr>
              <w:spacing w:before="0" w:after="0"/>
              <w:rPr>
                <w:rFonts w:ascii="Times New Roman" w:hAnsi="Times New Roman"/>
                <w:sz w:val="16"/>
                <w:szCs w:val="16"/>
              </w:rPr>
            </w:pPr>
            <w:r w:rsidRPr="00A305AD">
              <w:rPr>
                <w:rFonts w:ascii="Times New Roman" w:hAnsi="Times New Roman"/>
                <w:sz w:val="16"/>
                <w:szCs w:val="16"/>
              </w:rPr>
              <w:t>GIRR_CD</w:t>
            </w:r>
          </w:p>
        </w:tc>
        <w:tc>
          <w:tcPr>
            <w:tcW w:w="1378" w:type="pct"/>
            <w:noWrap/>
            <w:hideMark/>
          </w:tcPr>
          <w:p w14:paraId="012ADCBC" w14:textId="77777777" w:rsidR="004A168D" w:rsidRPr="00120E8E" w:rsidRDefault="004A168D" w:rsidP="00CD5665">
            <w:pPr>
              <w:spacing w:before="0" w:after="0"/>
              <w:rPr>
                <w:rFonts w:ascii="Times New Roman" w:hAnsi="Times New Roman"/>
                <w:sz w:val="16"/>
                <w:szCs w:val="16"/>
              </w:rPr>
            </w:pPr>
            <w:r w:rsidRPr="00A305AD">
              <w:rPr>
                <w:rFonts w:ascii="Times New Roman" w:hAnsi="Times New Roman"/>
                <w:sz w:val="16"/>
                <w:szCs w:val="16"/>
              </w:rPr>
              <w:t>Articles 325l, 325g of Regulation (EU) No 575/2013</w:t>
            </w:r>
          </w:p>
        </w:tc>
      </w:tr>
    </w:tbl>
    <w:p w14:paraId="7E92F34E" w14:textId="77777777" w:rsidR="004C480B" w:rsidRPr="00C45F75" w:rsidRDefault="004C480B" w:rsidP="00500776">
      <w:pPr>
        <w:spacing w:before="0" w:after="0"/>
        <w:jc w:val="left"/>
        <w:rPr>
          <w:rFonts w:ascii="Arial" w:eastAsia="Arial" w:hAnsi="Arial"/>
          <w:szCs w:val="20"/>
          <w:lang w:eastAsia="en-GB"/>
        </w:rPr>
      </w:pPr>
    </w:p>
    <w:sectPr w:rsidR="004C480B" w:rsidRPr="00C45F75" w:rsidSect="00BA04DD">
      <w:headerReference w:type="even" r:id="rId38"/>
      <w:headerReference w:type="default" r:id="rId39"/>
      <w:footerReference w:type="even" r:id="rId40"/>
      <w:footerReference w:type="default" r:id="rId41"/>
      <w:headerReference w:type="first" r:id="rId42"/>
      <w:endnotePr>
        <w:numFmt w:val="decimal"/>
      </w:endnotePr>
      <w:pgSz w:w="16838" w:h="11906" w:orient="landscape"/>
      <w:pgMar w:top="1417" w:right="1417" w:bottom="1417" w:left="1134"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B2EBCD" w14:textId="77777777" w:rsidR="00B66F59" w:rsidRDefault="00B66F59" w:rsidP="00D946DB">
      <w:pPr>
        <w:spacing w:before="0" w:after="0"/>
      </w:pPr>
      <w:r>
        <w:separator/>
      </w:r>
    </w:p>
  </w:endnote>
  <w:endnote w:type="continuationSeparator" w:id="0">
    <w:p w14:paraId="706FDD49" w14:textId="77777777" w:rsidR="00B66F59" w:rsidRDefault="00B66F59" w:rsidP="00D946DB">
      <w:pPr>
        <w:spacing w:before="0" w:after="0"/>
      </w:pPr>
      <w:r>
        <w:continuationSeparator/>
      </w:r>
    </w:p>
  </w:endnote>
  <w:endnote w:type="continuationNotice" w:id="1">
    <w:p w14:paraId="3D50AFCE" w14:textId="77777777" w:rsidR="00B66F59" w:rsidRDefault="00B66F59">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Liberation Serif">
    <w:altName w:val="Times New Roman"/>
    <w:charset w:val="00"/>
    <w:family w:val="roman"/>
    <w:pitch w:val="variable"/>
  </w:font>
  <w:font w:name="SimSun">
    <w:altName w:val="宋体"/>
    <w:panose1 w:val="02010600030101010101"/>
    <w:charset w:val="86"/>
    <w:family w:val="auto"/>
    <w:pitch w:val="variable"/>
    <w:sig w:usb0="00000203" w:usb1="288F0000" w:usb2="00000016" w:usb3="00000000" w:csb0="00040001" w:csb1="00000000"/>
  </w:font>
  <w:font w:name="Lucida Sans">
    <w:panose1 w:val="020B0602030504020204"/>
    <w:charset w:val="00"/>
    <w:family w:val="swiss"/>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4FB0F2" w14:textId="77777777" w:rsidR="002B18AF" w:rsidRDefault="002B18A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B27DC9" w14:textId="54BB3325" w:rsidR="00E679F3" w:rsidRPr="00A772B4" w:rsidRDefault="00E679F3">
    <w:pPr>
      <w:pStyle w:val="Footer"/>
      <w:jc w:val="right"/>
      <w:rPr>
        <w:rFonts w:ascii="Times New Roman" w:hAnsi="Times New Roman"/>
      </w:rPr>
    </w:pPr>
    <w:r w:rsidRPr="00A772B4">
      <w:rPr>
        <w:rFonts w:ascii="Times New Roman" w:hAnsi="Times New Roman"/>
      </w:rPr>
      <w:fldChar w:fldCharType="begin"/>
    </w:r>
    <w:r w:rsidRPr="00A772B4">
      <w:rPr>
        <w:rFonts w:ascii="Times New Roman" w:hAnsi="Times New Roman"/>
      </w:rPr>
      <w:instrText xml:space="preserve"> PAGE   \* MERGEFORMAT </w:instrText>
    </w:r>
    <w:r w:rsidRPr="00A772B4">
      <w:rPr>
        <w:rFonts w:ascii="Times New Roman" w:hAnsi="Times New Roman"/>
      </w:rPr>
      <w:fldChar w:fldCharType="separate"/>
    </w:r>
    <w:r>
      <w:rPr>
        <w:rFonts w:ascii="Times New Roman" w:hAnsi="Times New Roman"/>
        <w:noProof/>
      </w:rPr>
      <w:t>2</w:t>
    </w:r>
    <w:r w:rsidRPr="00A772B4">
      <w:rPr>
        <w:rFonts w:ascii="Times New Roman" w:hAnsi="Times New Roman"/>
      </w:rPr>
      <w:fldChar w:fldCharType="end"/>
    </w:r>
  </w:p>
  <w:p w14:paraId="0F906A41" w14:textId="77777777" w:rsidR="00E679F3" w:rsidRDefault="00E679F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71F0A3" w14:textId="0BDF2B46" w:rsidR="00E679F3" w:rsidRDefault="00E679F3">
    <w:pPr>
      <w:pStyle w:val="Footer"/>
      <w:jc w:val="right"/>
    </w:pPr>
    <w:r>
      <w:fldChar w:fldCharType="begin"/>
    </w:r>
    <w:r>
      <w:instrText xml:space="preserve"> PAGE   \* MERGEFORMAT </w:instrText>
    </w:r>
    <w:r>
      <w:fldChar w:fldCharType="separate"/>
    </w:r>
    <w:r w:rsidR="00E66E88">
      <w:rPr>
        <w:noProof/>
      </w:rPr>
      <w:t>1</w:t>
    </w:r>
    <w:r>
      <w:rPr>
        <w:noProof/>
      </w:rPr>
      <w:fldChar w:fldCharType="end"/>
    </w:r>
  </w:p>
  <w:p w14:paraId="5A296332" w14:textId="77777777" w:rsidR="00E679F3" w:rsidRDefault="00E679F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D6BFD7" w14:textId="77777777" w:rsidR="00E679F3" w:rsidRDefault="00E679F3">
    <w:pPr>
      <w:pStyle w:val="Footer"/>
      <w:framePr w:wrap="auto" w:vAnchor="text" w:hAnchor="margin" w:xAlign="right" w:y="1"/>
      <w:rPr>
        <w:rStyle w:val="PageNumber"/>
        <w:szCs w:val="22"/>
      </w:rPr>
    </w:pPr>
    <w:r>
      <w:rPr>
        <w:rStyle w:val="PageNumber"/>
        <w:szCs w:val="22"/>
      </w:rPr>
      <w:fldChar w:fldCharType="begin"/>
    </w:r>
    <w:r>
      <w:rPr>
        <w:rStyle w:val="PageNumber"/>
        <w:szCs w:val="22"/>
      </w:rPr>
      <w:instrText xml:space="preserve">PAGE  </w:instrText>
    </w:r>
    <w:r>
      <w:rPr>
        <w:rStyle w:val="PageNumber"/>
        <w:szCs w:val="22"/>
      </w:rPr>
      <w:fldChar w:fldCharType="end"/>
    </w:r>
  </w:p>
  <w:p w14:paraId="5C8A7924" w14:textId="77777777" w:rsidR="00E679F3" w:rsidRDefault="00E679F3">
    <w:pPr>
      <w:pStyle w:val="Footer"/>
      <w:ind w:right="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8F6EDE" w14:textId="0C317E9F" w:rsidR="00E679F3" w:rsidRPr="00A772B4" w:rsidRDefault="00E679F3">
    <w:pPr>
      <w:pStyle w:val="Footer"/>
      <w:jc w:val="right"/>
      <w:rPr>
        <w:rFonts w:ascii="Times New Roman" w:hAnsi="Times New Roman"/>
      </w:rPr>
    </w:pPr>
    <w:r w:rsidRPr="00A772B4">
      <w:rPr>
        <w:rFonts w:ascii="Times New Roman" w:hAnsi="Times New Roman"/>
      </w:rPr>
      <w:fldChar w:fldCharType="begin"/>
    </w:r>
    <w:r w:rsidRPr="00A772B4">
      <w:rPr>
        <w:rFonts w:ascii="Times New Roman" w:hAnsi="Times New Roman"/>
      </w:rPr>
      <w:instrText xml:space="preserve"> PAGE   \* MERGEFORMAT </w:instrText>
    </w:r>
    <w:r w:rsidRPr="00A772B4">
      <w:rPr>
        <w:rFonts w:ascii="Times New Roman" w:hAnsi="Times New Roman"/>
      </w:rPr>
      <w:fldChar w:fldCharType="separate"/>
    </w:r>
    <w:r w:rsidR="00F35EF8">
      <w:rPr>
        <w:rFonts w:ascii="Times New Roman" w:hAnsi="Times New Roman"/>
        <w:noProof/>
      </w:rPr>
      <w:t>5</w:t>
    </w:r>
    <w:r w:rsidR="00F35EF8">
      <w:rPr>
        <w:rFonts w:ascii="Times New Roman" w:hAnsi="Times New Roman"/>
        <w:noProof/>
      </w:rPr>
      <w:t>1</w:t>
    </w:r>
    <w:r w:rsidRPr="00A772B4">
      <w:rPr>
        <w:rFonts w:ascii="Times New Roman" w:hAnsi="Times New Roman"/>
      </w:rPr>
      <w:fldChar w:fldCharType="end"/>
    </w:r>
  </w:p>
  <w:p w14:paraId="639D2DF6" w14:textId="77777777" w:rsidR="00E679F3" w:rsidRPr="00A772B4" w:rsidRDefault="00E679F3" w:rsidP="00A772B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032FE6" w14:textId="77777777" w:rsidR="00B66F59" w:rsidRDefault="00B66F59" w:rsidP="00D946DB">
      <w:pPr>
        <w:spacing w:before="0" w:after="0"/>
      </w:pPr>
      <w:r>
        <w:separator/>
      </w:r>
    </w:p>
  </w:footnote>
  <w:footnote w:type="continuationSeparator" w:id="0">
    <w:p w14:paraId="1BF6EAE9" w14:textId="77777777" w:rsidR="00B66F59" w:rsidRDefault="00B66F59" w:rsidP="00D946DB">
      <w:pPr>
        <w:spacing w:before="0" w:after="0"/>
      </w:pPr>
      <w:r>
        <w:continuationSeparator/>
      </w:r>
    </w:p>
  </w:footnote>
  <w:footnote w:type="continuationNotice" w:id="1">
    <w:p w14:paraId="674B5F10" w14:textId="77777777" w:rsidR="00B66F59" w:rsidRDefault="00B66F59">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0F96A9" w14:textId="0DD07EDB" w:rsidR="00E679F3" w:rsidRDefault="00E679F3">
    <w:pPr>
      <w:pStyle w:val="Header"/>
    </w:pPr>
    <w:r>
      <w:rPr>
        <w:noProof/>
        <w:lang w:val="de-DE"/>
      </w:rPr>
      <mc:AlternateContent>
        <mc:Choice Requires="wps">
          <w:drawing>
            <wp:anchor distT="0" distB="0" distL="0" distR="0" simplePos="0" relativeHeight="251658241" behindDoc="0" locked="0" layoutInCell="1" allowOverlap="1" wp14:anchorId="129F511B" wp14:editId="34220294">
              <wp:simplePos x="635" y="635"/>
              <wp:positionH relativeFrom="leftMargin">
                <wp:align>left</wp:align>
              </wp:positionH>
              <wp:positionV relativeFrom="paragraph">
                <wp:posOffset>635</wp:posOffset>
              </wp:positionV>
              <wp:extent cx="443865" cy="443865"/>
              <wp:effectExtent l="0" t="0" r="3175" b="4445"/>
              <wp:wrapSquare wrapText="bothSides"/>
              <wp:docPr id="8" name="Text Box 8"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C4A9D16" w14:textId="75791B32" w:rsidR="00E679F3" w:rsidRPr="00812D80" w:rsidRDefault="00E679F3">
                          <w:pPr>
                            <w:rPr>
                              <w:rFonts w:ascii="Calibri" w:eastAsia="Calibri" w:hAnsi="Calibri" w:cs="Calibri"/>
                              <w:noProof/>
                              <w:color w:val="000000"/>
                              <w:sz w:val="24"/>
                            </w:rPr>
                          </w:pPr>
                          <w:r w:rsidRPr="00812D80">
                            <w:rPr>
                              <w:rFonts w:ascii="Calibri" w:eastAsia="Calibri" w:hAnsi="Calibri" w:cs="Calibri"/>
                              <w:noProof/>
                              <w:color w:val="000000"/>
                              <w:sz w:val="24"/>
                            </w:rPr>
                            <w:t>EBA Regular Use</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129F511B" id="_x0000_t202" coordsize="21600,21600" o:spt="202" path="m,l,21600r21600,l21600,xe">
              <v:stroke joinstyle="miter"/>
              <v:path gradientshapeok="t" o:connecttype="rect"/>
            </v:shapetype>
            <v:shape id="Text Box 8" o:spid="_x0000_s1026" type="#_x0000_t202" alt="EBA Regular Use" style="position:absolute;left:0;text-align:left;margin-left:0;margin-top:.05pt;width:34.95pt;height:34.95pt;z-index:251658241;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CC8BQIAABQEAAAOAAAAZHJzL2Uyb0RvYy54bWysU01v2zAMvQ/YfxB0X5z0IyiMOEXWIsOA&#10;oC2QDj0rshQbsERBYmJnv36UbCddt9Owi/xE0vx4fFrcd6ZhR+VDDbbgs8mUM2UllLXdF/zH6/rL&#10;HWcBhS1FA1YV/KQCv19+/rRoXa6uoIKmVJ5REhvy1hW8QnR5lgVZKSPCBJyy5NTgjUC6+n1WetFS&#10;dtNkV9PpPGvBl86DVCGQ9bF38mXKr7WS+Kx1UMiaglNvmE6fzl08s+VC5HsvXFXLoQ3xD10YUVsq&#10;ek71KFCwg6//SGVq6SGAxokEk4HWtVRpBppmNv0wzbYSTqVZiJzgzjSF/5dWPh237sUz7L5CRwuM&#10;hLQu5IGMcZ5OexO/1CkjP1F4OtOmOmSSjDc313fzW84kuQZMWbLLz84H/KbAsAgK7mkriSxx3ATs&#10;Q8eQWMvCum6atJnG/magnNGSXTqMCLtdN7S9g/JE03joFx2cXNdUcyMCvghPm6UBSK34TIduoC04&#10;DIizCvzPv9ljPBFOXs5aUkrBLUmZs+a7pUXMr2+nUVjpQsCPYDcCezAPQPKb0UtwMsEYh80ItQfz&#10;RjJexTrkElZStYLjCB+wVyw9A6lWqxRE8nECN3brZEwdaYocvnZvwruBaKQNPcGoIpF/4LuPjX8G&#10;tzogsZ6WESnteRyYJumldQ7PJGr7/T1FXR7z8hcAAAD//wMAUEsDBBQABgAIAAAAIQA0gToW2gAA&#10;AAMBAAAPAAAAZHJzL2Rvd25yZXYueG1sTI/NTsMwEITvSLyDtUhcEHVAKLRpnKpC4sLPgZJLb9t4&#10;iSPidWo7aXh73BMcd2Y08225mW0vJvKhc6zgbpGBIG6c7rhVUH8+3y5BhIissXdMCn4owKa6vCix&#10;0O7EHzTtYitSCYcCFZgYh0LK0BiyGBZuIE7el/MWYzp9K7XHUyq3vbzPslxa7DgtGBzoyVDzvRut&#10;Ato/5NPWv93o4+u7XR5N/TJirdT11bxdg4g0x78wnPETOlSJ6eBG1kH0CtIj8ayK5OWrFYiDgscs&#10;A1mV8j979QsAAP//AwBQSwECLQAUAAYACAAAACEAtoM4kv4AAADhAQAAEwAAAAAAAAAAAAAAAAAA&#10;AAAAW0NvbnRlbnRfVHlwZXNdLnhtbFBLAQItABQABgAIAAAAIQA4/SH/1gAAAJQBAAALAAAAAAAA&#10;AAAAAAAAAC8BAABfcmVscy8ucmVsc1BLAQItABQABgAIAAAAIQACkCC8BQIAABQEAAAOAAAAAAAA&#10;AAAAAAAAAC4CAABkcnMvZTJvRG9jLnhtbFBLAQItABQABgAIAAAAIQA0gToW2gAAAAMBAAAPAAAA&#10;AAAAAAAAAAAAAF8EAABkcnMvZG93bnJldi54bWxQSwUGAAAAAAQABADzAAAAZgUAAAAA&#10;" filled="f" stroked="f">
              <v:textbox style="mso-fit-shape-to-text:t" inset="5pt,0,0,0">
                <w:txbxContent>
                  <w:p w14:paraId="1C4A9D16" w14:textId="75791B32" w:rsidR="00E679F3" w:rsidRPr="00812D80" w:rsidRDefault="00E679F3">
                    <w:pPr>
                      <w:rPr>
                        <w:rFonts w:ascii="Calibri" w:eastAsia="Calibri" w:hAnsi="Calibri" w:cs="Calibri"/>
                        <w:noProof/>
                        <w:color w:val="000000"/>
                        <w:sz w:val="24"/>
                      </w:rPr>
                    </w:pPr>
                    <w:r w:rsidRPr="00812D80">
                      <w:rPr>
                        <w:rFonts w:ascii="Calibri" w:eastAsia="Calibri" w:hAnsi="Calibri" w:cs="Calibri"/>
                        <w:noProof/>
                        <w:color w:val="000000"/>
                        <w:sz w:val="24"/>
                      </w:rPr>
                      <w:t>EBA Regular Use</w:t>
                    </w:r>
                  </w:p>
                </w:txbxContent>
              </v:textbox>
              <w10:wrap type="square" anchorx="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7BF27E" w14:textId="32C1A139" w:rsidR="00E679F3" w:rsidRPr="004D4419" w:rsidRDefault="00E679F3" w:rsidP="004D4419">
    <w:pPr>
      <w:pStyle w:val="Header"/>
      <w:spacing w:before="0" w:after="0"/>
      <w:jc w:val="center"/>
      <w:rPr>
        <w:rFonts w:ascii="Times New Roman" w:hAnsi="Times New Roman"/>
      </w:rPr>
    </w:pPr>
    <w:r>
      <w:rPr>
        <w:rFonts w:ascii="Times New Roman" w:hAnsi="Times New Roman"/>
        <w:noProof/>
        <w:lang w:val="de-DE"/>
      </w:rPr>
      <mc:AlternateContent>
        <mc:Choice Requires="wps">
          <w:drawing>
            <wp:anchor distT="0" distB="0" distL="0" distR="0" simplePos="0" relativeHeight="251658242" behindDoc="0" locked="0" layoutInCell="1" allowOverlap="1" wp14:anchorId="4952D003" wp14:editId="773D864E">
              <wp:simplePos x="635" y="635"/>
              <wp:positionH relativeFrom="leftMargin">
                <wp:align>left</wp:align>
              </wp:positionH>
              <wp:positionV relativeFrom="paragraph">
                <wp:posOffset>635</wp:posOffset>
              </wp:positionV>
              <wp:extent cx="443865" cy="443865"/>
              <wp:effectExtent l="0" t="0" r="3175" b="4445"/>
              <wp:wrapSquare wrapText="bothSides"/>
              <wp:docPr id="9" name="Text Box 9"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F833561" w14:textId="77A3B3E2" w:rsidR="00E679F3" w:rsidRPr="00812D80" w:rsidRDefault="00E679F3">
                          <w:pPr>
                            <w:rPr>
                              <w:rFonts w:ascii="Calibri" w:eastAsia="Calibri" w:hAnsi="Calibri" w:cs="Calibri"/>
                              <w:noProof/>
                              <w:color w:val="000000"/>
                              <w:sz w:val="24"/>
                            </w:rPr>
                          </w:pPr>
                          <w:r w:rsidRPr="00812D80">
                            <w:rPr>
                              <w:rFonts w:ascii="Calibri" w:eastAsia="Calibri" w:hAnsi="Calibri" w:cs="Calibri"/>
                              <w:noProof/>
                              <w:color w:val="000000"/>
                              <w:sz w:val="24"/>
                            </w:rPr>
                            <w:t>EBA Regular Use</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4952D003" id="_x0000_t202" coordsize="21600,21600" o:spt="202" path="m,l,21600r21600,l21600,xe">
              <v:stroke joinstyle="miter"/>
              <v:path gradientshapeok="t" o:connecttype="rect"/>
            </v:shapetype>
            <v:shape id="Text Box 9" o:spid="_x0000_s1027" type="#_x0000_t202" alt="EBA Regular Use" style="position:absolute;left:0;text-align:left;margin-left:0;margin-top:.05pt;width:34.95pt;height:34.95pt;z-index:251658242;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Yp5xBwIAABsEAAAOAAAAZHJzL2Uyb0RvYy54bWysU01v2zAMvQ/YfxB0X5z0IyiMOEXWIsOA&#10;oC2QDj0rshQbsERBYmJnv36UbCddt9Owi/xE0vx4fFrcd6ZhR+VDDbbgs8mUM2UllLXdF/zH6/rL&#10;HWcBhS1FA1YV/KQCv19+/rRoXa6uoIKmVJ5REhvy1hW8QnR5lgVZKSPCBJyy5NTgjUC6+n1WetFS&#10;dtNkV9PpPGvBl86DVCGQ9bF38mXKr7WS+Kx1UMiaglNvmE6fzl08s+VC5HsvXFXLoQ3xD10YUVsq&#10;ek71KFCwg6//SGVq6SGAxokEk4HWtVRpBppmNv0wzbYSTqVZiJzgzjSF/5dWPh237sUz7L5CRwuM&#10;hLQu5IGMcZ5OexO/1CkjP1F4OtOmOmSSjDc313fzW84kuQZMWbLLz84H/KbAsAgK7mkriSxx3ATs&#10;Q8eQWMvCum6atJnG/magnNGSXTqMCLtdx+ryXfc7KE80lId+38HJdU2lNyLgi/C0YJqDRIvPdOgG&#10;2oLDgDirwP/8mz3GE+/k5awlwRTckqI5a75b2sf8+nYa9ZUuBPwIdiOwB/MApMIZPQgnE4xx2IxQ&#10;ezBvpOZVrEMuYSVVKziO8AF74dJrkGq1SkGkIidwY7dOxtSRrUjla/cmvBv4RlrUE4xiEvkH2vvY&#10;+GdwqwMS+Wknkdmex4FwUmDa6vBaosTf31PU5U0vfwEAAP//AwBQSwMEFAAGAAgAAAAhADSBOhba&#10;AAAAAwEAAA8AAABkcnMvZG93bnJldi54bWxMj81OwzAQhO9IvIO1SFwQdUAotGmcqkLiws+Bkktv&#10;23iJI+J1ajtpeHvcExx3ZjTzbbmZbS8m8qFzrOBukYEgbpzuuFVQfz7fLkGEiKyxd0wKfijAprq8&#10;KLHQ7sQfNO1iK1IJhwIVmBiHQsrQGLIYFm4gTt6X8xZjOn0rtcdTKre9vM+yXFrsOC0YHOjJUPO9&#10;G60C2j/k09a/3ejj67tdHk39MmKt1PXVvF2DiDTHvzCc8RM6VInp4EbWQfQK0iPxrIrk5asViIOC&#10;xywDWZXyP3v1CwAA//8DAFBLAQItABQABgAIAAAAIQC2gziS/gAAAOEBAAATAAAAAAAAAAAAAAAA&#10;AAAAAABbQ29udGVudF9UeXBlc10ueG1sUEsBAi0AFAAGAAgAAAAhADj9If/WAAAAlAEAAAsAAAAA&#10;AAAAAAAAAAAALwEAAF9yZWxzLy5yZWxzUEsBAi0AFAAGAAgAAAAhALxinnEHAgAAGwQAAA4AAAAA&#10;AAAAAAAAAAAALgIAAGRycy9lMm9Eb2MueG1sUEsBAi0AFAAGAAgAAAAhADSBOhbaAAAAAwEAAA8A&#10;AAAAAAAAAAAAAAAAYQQAAGRycy9kb3ducmV2LnhtbFBLBQYAAAAABAAEAPMAAABoBQAAAAA=&#10;" filled="f" stroked="f">
              <v:textbox style="mso-fit-shape-to-text:t" inset="5pt,0,0,0">
                <w:txbxContent>
                  <w:p w14:paraId="4F833561" w14:textId="77A3B3E2" w:rsidR="00E679F3" w:rsidRPr="00812D80" w:rsidRDefault="00E679F3">
                    <w:pPr>
                      <w:rPr>
                        <w:rFonts w:ascii="Calibri" w:eastAsia="Calibri" w:hAnsi="Calibri" w:cs="Calibri"/>
                        <w:noProof/>
                        <w:color w:val="000000"/>
                        <w:sz w:val="24"/>
                      </w:rPr>
                    </w:pPr>
                    <w:r w:rsidRPr="00812D80">
                      <w:rPr>
                        <w:rFonts w:ascii="Calibri" w:eastAsia="Calibri" w:hAnsi="Calibri" w:cs="Calibri"/>
                        <w:noProof/>
                        <w:color w:val="000000"/>
                        <w:sz w:val="24"/>
                      </w:rPr>
                      <w:t>EBA Regular Use</w:t>
                    </w:r>
                  </w:p>
                </w:txbxContent>
              </v:textbox>
              <w10:wrap type="square" anchorx="margin"/>
            </v:shape>
          </w:pict>
        </mc:Fallback>
      </mc:AlternateContent>
    </w:r>
    <w:r w:rsidRPr="004D4419">
      <w:rPr>
        <w:rFonts w:ascii="Times New Roman" w:hAnsi="Times New Roman"/>
      </w:rPr>
      <w:t>EN</w:t>
    </w:r>
  </w:p>
  <w:p w14:paraId="07129BC3" w14:textId="77777777" w:rsidR="00E679F3" w:rsidRPr="00327E44" w:rsidRDefault="00E679F3" w:rsidP="004D4419">
    <w:pPr>
      <w:pStyle w:val="Header"/>
      <w:spacing w:before="0" w:after="0"/>
      <w:jc w:val="center"/>
      <w:rPr>
        <w:rFonts w:ascii="Times New Roman" w:hAnsi="Times New Roman"/>
        <w:lang w:val="en-GB"/>
      </w:rPr>
    </w:pPr>
    <w:r>
      <w:rPr>
        <w:rFonts w:ascii="Times New Roman" w:hAnsi="Times New Roman"/>
      </w:rPr>
      <w:t xml:space="preserve">ANNEX </w:t>
    </w:r>
    <w:r>
      <w:rPr>
        <w:rFonts w:ascii="Times New Roman" w:hAnsi="Times New Roman"/>
        <w:lang w:val="en-GB"/>
      </w:rPr>
      <w:t>VI</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8CBD7C" w14:textId="527867F2" w:rsidR="00E679F3" w:rsidRDefault="00E679F3">
    <w:pPr>
      <w:pStyle w:val="Header"/>
    </w:pPr>
    <w:r>
      <w:rPr>
        <w:noProof/>
        <w:lang w:val="de-DE"/>
      </w:rPr>
      <mc:AlternateContent>
        <mc:Choice Requires="wps">
          <w:drawing>
            <wp:anchor distT="0" distB="0" distL="0" distR="0" simplePos="0" relativeHeight="251658240" behindDoc="0" locked="0" layoutInCell="1" allowOverlap="1" wp14:anchorId="703880A9" wp14:editId="7B284F3A">
              <wp:simplePos x="635" y="635"/>
              <wp:positionH relativeFrom="leftMargin">
                <wp:align>left</wp:align>
              </wp:positionH>
              <wp:positionV relativeFrom="paragraph">
                <wp:posOffset>635</wp:posOffset>
              </wp:positionV>
              <wp:extent cx="443865" cy="443865"/>
              <wp:effectExtent l="0" t="0" r="3175" b="4445"/>
              <wp:wrapSquare wrapText="bothSides"/>
              <wp:docPr id="7" name="Text Box 7"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678BD5D" w14:textId="76CC12F1" w:rsidR="00E679F3" w:rsidRPr="00812D80" w:rsidRDefault="00E679F3">
                          <w:pPr>
                            <w:rPr>
                              <w:rFonts w:ascii="Calibri" w:eastAsia="Calibri" w:hAnsi="Calibri" w:cs="Calibri"/>
                              <w:noProof/>
                              <w:color w:val="000000"/>
                              <w:sz w:val="24"/>
                            </w:rPr>
                          </w:pP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703880A9" id="_x0000_t202" coordsize="21600,21600" o:spt="202" path="m,l,21600r21600,l21600,xe">
              <v:stroke joinstyle="miter"/>
              <v:path gradientshapeok="t" o:connecttype="rect"/>
            </v:shapetype>
            <v:shape id="Text Box 7" o:spid="_x0000_s1028" type="#_x0000_t202" alt="EBA Regular Use" style="position:absolute;left:0;text-align:left;margin-left:0;margin-top:.05pt;width:34.95pt;height:34.95pt;z-index:251658240;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rOHPCQIAABsEAAAOAAAAZHJzL2Uyb0RvYy54bWysU01v2zAMvQ/YfxB0X5ykbVAYcYqsRYYB&#10;QVsgHXpWZCk2YImCxMTOfv0o2W66bqdhF/mJpPnx+LS860zDTsqHGmzBZ5MpZ8pKKGt7KPiPl82X&#10;W84CCluKBqwq+FkFfrf6/GnZulzNoYKmVJ5REhvy1hW8QnR5lgVZKSPCBJyy5NTgjUC6+kNWetFS&#10;dtNk8+l0kbXgS+dBqhDI+tA7+Srl11pJfNI6KGRNwak3TKdP5z6e2Wop8oMXrqrl0Ib4hy6MqC0V&#10;fUv1IFCwo6//SGVq6SGAxokEk4HWtVRpBppmNv0wza4STqVZiJzg3mgK/y+tfDzt3LNn2H2FjhYY&#10;CWldyAMZ4zyd9iZ+qVNGfqLw/Eab6pBJMl5fX90ubjiT5BowZckuPzsf8JsCwyIouKetJLLEaRuw&#10;Dx1DYi0Lm7pp0mYa+5uBckZLdukwIuz2HavLgs/H7vdQnmkoD/2+g5ObmkpvRcBn4WnBNAeJFp/o&#10;0A20BYcBcVaB//k3e4wn3snLWUuCKbglRXPWfLe0j8XVzTTqK10I+BHsR2CP5h5IhTN6EE4mGOOw&#10;GaH2YF5JzetYh1zCSqpWcBzhPfbCpdcg1XqdgkhFTuDW7pyMqSNbkcqX7lV4N/CNtKhHGMUk8g+0&#10;97Hxz+DWRyTy004isz2PA+GkwLTV4bVEib+/p6jLm179AgAA//8DAFBLAwQUAAYACAAAACEANIE6&#10;FtoAAAADAQAADwAAAGRycy9kb3ducmV2LnhtbEyPzU7DMBCE70i8g7VIXBB1QCi0aZyqQuLCz4GS&#10;S2/beIkj4nVqO2l4e9wTHHdmNPNtuZltLybyoXOs4G6RgSBunO64VVB/Pt8uQYSIrLF3TAp+KMCm&#10;urwosdDuxB807WIrUgmHAhWYGIdCytAYshgWbiBO3pfzFmM6fSu1x1Mqt728z7JcWuw4LRgc6MlQ&#10;870brQLaP+TT1r/d6OPru10eTf0yYq3U9dW8XYOINMe/MJzxEzpUiengRtZB9ArSI/GsiuTlqxWI&#10;g4LHLANZlfI/e/ULAAD//wMAUEsBAi0AFAAGAAgAAAAhALaDOJL+AAAA4QEAABMAAAAAAAAAAAAA&#10;AAAAAAAAAFtDb250ZW50X1R5cGVzXS54bWxQSwECLQAUAAYACAAAACEAOP0h/9YAAACUAQAACwAA&#10;AAAAAAAAAAAAAAAvAQAAX3JlbHMvLnJlbHNQSwECLQAUAAYACAAAACEAE6zhzwkCAAAbBAAADgAA&#10;AAAAAAAAAAAAAAAuAgAAZHJzL2Uyb0RvYy54bWxQSwECLQAUAAYACAAAACEANIE6FtoAAAADAQAA&#10;DwAAAAAAAAAAAAAAAABjBAAAZHJzL2Rvd25yZXYueG1sUEsFBgAAAAAEAAQA8wAAAGoFAAAAAA==&#10;" filled="f" stroked="f">
              <v:textbox style="mso-fit-shape-to-text:t" inset="5pt,0,0,0">
                <w:txbxContent>
                  <w:p w14:paraId="7678BD5D" w14:textId="76CC12F1" w:rsidR="00E679F3" w:rsidRPr="00812D80" w:rsidRDefault="00E679F3">
                    <w:pPr>
                      <w:rPr>
                        <w:rFonts w:ascii="Calibri" w:eastAsia="Calibri" w:hAnsi="Calibri" w:cs="Calibri"/>
                        <w:noProof/>
                        <w:color w:val="000000"/>
                        <w:sz w:val="24"/>
                      </w:rPr>
                    </w:pPr>
                  </w:p>
                </w:txbxContent>
              </v:textbox>
              <w10:wrap type="square" anchorx="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0E1061" w14:textId="48C6BF57" w:rsidR="00E679F3" w:rsidRDefault="00E679F3">
    <w:pPr>
      <w:pStyle w:val="Header"/>
    </w:pPr>
    <w:r>
      <w:rPr>
        <w:noProof/>
        <w:lang w:val="de-DE"/>
      </w:rPr>
      <mc:AlternateContent>
        <mc:Choice Requires="wps">
          <w:drawing>
            <wp:anchor distT="0" distB="0" distL="0" distR="0" simplePos="0" relativeHeight="251658244" behindDoc="0" locked="0" layoutInCell="1" allowOverlap="1" wp14:anchorId="0BA752D0" wp14:editId="7D45CEBE">
              <wp:simplePos x="635" y="635"/>
              <wp:positionH relativeFrom="leftMargin">
                <wp:align>left</wp:align>
              </wp:positionH>
              <wp:positionV relativeFrom="paragraph">
                <wp:posOffset>635</wp:posOffset>
              </wp:positionV>
              <wp:extent cx="443865" cy="443865"/>
              <wp:effectExtent l="0" t="0" r="3175" b="4445"/>
              <wp:wrapSquare wrapText="bothSides"/>
              <wp:docPr id="11" name="Text Box 11"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79D4657" w14:textId="47A05D48" w:rsidR="00E679F3" w:rsidRPr="00812D80" w:rsidRDefault="00E679F3">
                          <w:pPr>
                            <w:rPr>
                              <w:rFonts w:ascii="Calibri" w:eastAsia="Calibri" w:hAnsi="Calibri" w:cs="Calibri"/>
                              <w:noProof/>
                              <w:color w:val="000000"/>
                              <w:sz w:val="24"/>
                            </w:rPr>
                          </w:pPr>
                          <w:r w:rsidRPr="00812D80">
                            <w:rPr>
                              <w:rFonts w:ascii="Calibri" w:eastAsia="Calibri" w:hAnsi="Calibri" w:cs="Calibri"/>
                              <w:noProof/>
                              <w:color w:val="000000"/>
                              <w:sz w:val="24"/>
                            </w:rPr>
                            <w:t>EBA Regular Use</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0BA752D0" id="_x0000_t202" coordsize="21600,21600" o:spt="202" path="m,l,21600r21600,l21600,xe">
              <v:stroke joinstyle="miter"/>
              <v:path gradientshapeok="t" o:connecttype="rect"/>
            </v:shapetype>
            <v:shape id="Text Box 11" o:spid="_x0000_s1029" type="#_x0000_t202" alt="EBA Regular Use" style="position:absolute;left:0;text-align:left;margin-left:0;margin-top:.05pt;width:34.95pt;height:34.95pt;z-index:251658244;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FsulCQIAABsEAAAOAAAAZHJzL2Uyb0RvYy54bWysU01v2zAMvQ/YfxB0X5w0bVAYcYqsRYYB&#10;QVsgHXpWZCk2YImCxMTOfv0o2W66bqdhF/mJpPnx+LS860zDTsqHGmzBZ5MpZ8pKKGt7KPiPl82X&#10;W84CCluKBqwq+FkFfrf6/GnZulxdQQVNqTyjJDbkrSt4hejyLAuyUkaECThlyanBG4F09Yes9KKl&#10;7KbJrqbTRdaCL50HqUIg60Pv5KuUX2sl8UnroJA1BafeMJ0+nft4ZqulyA9euKqWQxviH7oworZU&#10;9C3Vg0DBjr7+I5WppYcAGicSTAZa11KlGWia2fTDNLtKOJVmIXKCe6Mp/L+08vG0c8+eYfcVOlpg&#10;JKR1IQ9kjPN02pv4pU4Z+YnC8xttqkMmyXh9Pb9d3HAmyTVgypJdfnY+4DcFhkVQcE9bSWSJ0zZg&#10;HzqGxFoWNnXTpM009jcD5YyW7NJhRNjtO1aXBZ+P3e+hPNNQHvp9Byc3NZXeioDPwtOCaQ4SLT7R&#10;oRtoCw4D4qwC//Nv9hhPvJOXs5YEU3BLiuas+W5pH4v5zTTqK10I+BHsR2CP5h5IhTN6EE4mGOOw&#10;GaH2YF5JzetYh1zCSqpWcBzhPfbCpdcg1XqdgkhFTuDW7pyMqSNbkcqX7lV4N/CNtKhHGMUk8g+0&#10;97Hxz+DWRyTy004isz2PA+GkwLTV4bVEib+/p6jLm179AgAA//8DAFBLAwQUAAYACAAAACEANIE6&#10;FtoAAAADAQAADwAAAGRycy9kb3ducmV2LnhtbEyPzU7DMBCE70i8g7VIXBB1QCi0aZyqQuLCz4GS&#10;S2/beIkj4nVqO2l4e9wTHHdmNPNtuZltLybyoXOs4G6RgSBunO64VVB/Pt8uQYSIrLF3TAp+KMCm&#10;urwosdDuxB807WIrUgmHAhWYGIdCytAYshgWbiBO3pfzFmM6fSu1x1Mqt728z7JcWuw4LRgc6MlQ&#10;870brQLaP+TT1r/d6OPru10eTf0yYq3U9dW8XYOINMe/MJzxEzpUiengRtZB9ArSI/GsiuTlqxWI&#10;g4LHLANZlfI/e/ULAAD//wMAUEsBAi0AFAAGAAgAAAAhALaDOJL+AAAA4QEAABMAAAAAAAAAAAAA&#10;AAAAAAAAAFtDb250ZW50X1R5cGVzXS54bWxQSwECLQAUAAYACAAAACEAOP0h/9YAAACUAQAACwAA&#10;AAAAAAAAAAAAAAAvAQAAX3JlbHMvLnJlbHNQSwECLQAUAAYACAAAACEAdhbLpQkCAAAbBAAADgAA&#10;AAAAAAAAAAAAAAAuAgAAZHJzL2Uyb0RvYy54bWxQSwECLQAUAAYACAAAACEANIE6FtoAAAADAQAA&#10;DwAAAAAAAAAAAAAAAABjBAAAZHJzL2Rvd25yZXYueG1sUEsFBgAAAAAEAAQA8wAAAGoFAAAAAA==&#10;" filled="f" stroked="f">
              <v:textbox style="mso-fit-shape-to-text:t" inset="5pt,0,0,0">
                <w:txbxContent>
                  <w:p w14:paraId="579D4657" w14:textId="47A05D48" w:rsidR="00E679F3" w:rsidRPr="00812D80" w:rsidRDefault="00E679F3">
                    <w:pPr>
                      <w:rPr>
                        <w:rFonts w:ascii="Calibri" w:eastAsia="Calibri" w:hAnsi="Calibri" w:cs="Calibri"/>
                        <w:noProof/>
                        <w:color w:val="000000"/>
                        <w:sz w:val="24"/>
                      </w:rPr>
                    </w:pPr>
                    <w:r w:rsidRPr="00812D80">
                      <w:rPr>
                        <w:rFonts w:ascii="Calibri" w:eastAsia="Calibri" w:hAnsi="Calibri" w:cs="Calibri"/>
                        <w:noProof/>
                        <w:color w:val="000000"/>
                        <w:sz w:val="24"/>
                      </w:rPr>
                      <w:t>EBA Regular Use</w:t>
                    </w:r>
                  </w:p>
                </w:txbxContent>
              </v:textbox>
              <w10:wrap type="square" anchorx="margin"/>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C7C586" w14:textId="38E16BBB" w:rsidR="00E679F3" w:rsidRDefault="00E679F3">
    <w:pPr>
      <w:pStyle w:val="Header"/>
    </w:pPr>
    <w:r>
      <w:rPr>
        <w:noProof/>
        <w:lang w:val="de-DE"/>
      </w:rPr>
      <mc:AlternateContent>
        <mc:Choice Requires="wps">
          <w:drawing>
            <wp:anchor distT="0" distB="0" distL="0" distR="0" simplePos="0" relativeHeight="251658245" behindDoc="0" locked="0" layoutInCell="1" allowOverlap="1" wp14:anchorId="3AEEB6D5" wp14:editId="350B211E">
              <wp:simplePos x="635" y="635"/>
              <wp:positionH relativeFrom="leftMargin">
                <wp:align>left</wp:align>
              </wp:positionH>
              <wp:positionV relativeFrom="paragraph">
                <wp:posOffset>635</wp:posOffset>
              </wp:positionV>
              <wp:extent cx="443865" cy="443865"/>
              <wp:effectExtent l="0" t="0" r="3175" b="4445"/>
              <wp:wrapSquare wrapText="bothSides"/>
              <wp:docPr id="12" name="Text Box 12"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8B2ABEC" w14:textId="7358226A" w:rsidR="00E679F3" w:rsidRPr="00812D80" w:rsidRDefault="00E679F3">
                          <w:pPr>
                            <w:rPr>
                              <w:rFonts w:ascii="Calibri" w:eastAsia="Calibri" w:hAnsi="Calibri" w:cs="Calibri"/>
                              <w:noProof/>
                              <w:color w:val="000000"/>
                              <w:sz w:val="24"/>
                            </w:rPr>
                          </w:pP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3AEEB6D5" id="_x0000_t202" coordsize="21600,21600" o:spt="202" path="m,l,21600r21600,l21600,xe">
              <v:stroke joinstyle="miter"/>
              <v:path gradientshapeok="t" o:connecttype="rect"/>
            </v:shapetype>
            <v:shape id="Text Box 12" o:spid="_x0000_s1030" type="#_x0000_t202" alt="EBA Regular Use" style="position:absolute;left:0;text-align:left;margin-left:0;margin-top:.05pt;width:34.95pt;height:34.95pt;z-index:251658245;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N29oCAIAABsEAAAOAAAAZHJzL2Uyb0RvYy54bWysU01v2zAMvQ/YfxB0X5z0IyiMOEXWIsOA&#10;oC2QDj0rshQbsERBYmJnv36UbCddt9Owi/xE0vx4fFrcd6ZhR+VDDbbgs8mUM2UllLXdF/zH6/rL&#10;HWcBhS1FA1YV/KQCv19+/rRoXa6uoIKmVJ5REhvy1hW8QnR5lgVZKSPCBJyy5NTgjUC6+n1WetFS&#10;dtNkV9PpPGvBl86DVCGQ9bF38mXKr7WS+Kx1UMiaglNvmE6fzl08s+VC5HsvXFXLoQ3xD10YUVsq&#10;ek71KFCwg6//SGVq6SGAxokEk4HWtVRpBppmNv0wzbYSTqVZiJzgzjSF/5dWPh237sUz7L5CRwuM&#10;hLQu5IGMcZ5OexO/1CkjP1F4OtOmOmSSjDc313fzW84kuQZMWbLLz84H/KbAsAgK7mkriSxx3ATs&#10;Q8eQWMvCum6atJnG/magnNGSXTqMCLtdx+qSio/d76A80VAe+n0HJ9c1ld6IgC/C04JpDhItPtOh&#10;G2gLDgPirAL/82/2GE+8k5ezlgRTcEuK5qz5bmkf8+vbadRXuhDwI9iNwB7MA5AKZ/QgnEwwxmEz&#10;Qu3BvJGaV7EOuYSVVK3gOMIH7IVLr0Gq1SoFkYqcwI3dOhlTR7Yila/dm/Bu4BtpUU8wiknkH2jv&#10;Y+Ofwa0OSOSnnURmex4HwkmBaavDa4kSf39PUZc3vfwFAAD//wMAUEsDBBQABgAIAAAAIQA0gToW&#10;2gAAAAMBAAAPAAAAZHJzL2Rvd25yZXYueG1sTI/NTsMwEITvSLyDtUhcEHVAKLRpnKpC4sLPgZJL&#10;b9t4iSPidWo7aXh73BMcd2Y08225mW0vJvKhc6zgbpGBIG6c7rhVUH8+3y5BhIissXdMCn4owKa6&#10;vCix0O7EHzTtYitSCYcCFZgYh0LK0BiyGBZuIE7el/MWYzp9K7XHUyq3vbzPslxa7DgtGBzoyVDz&#10;vRutAto/5NPWv93o4+u7XR5N/TJirdT11bxdg4g0x78wnPETOlSJ6eBG1kH0CtIj8ayK5OWrFYiD&#10;gscsA1mV8j979QsAAP//AwBQSwECLQAUAAYACAAAACEAtoM4kv4AAADhAQAAEwAAAAAAAAAAAAAA&#10;AAAAAAAAW0NvbnRlbnRfVHlwZXNdLnhtbFBLAQItABQABgAIAAAAIQA4/SH/1gAAAJQBAAALAAAA&#10;AAAAAAAAAAAAAC8BAABfcmVscy8ucmVsc1BLAQItABQABgAIAAAAIQAMN29oCAIAABsEAAAOAAAA&#10;AAAAAAAAAAAAAC4CAABkcnMvZTJvRG9jLnhtbFBLAQItABQABgAIAAAAIQA0gToW2gAAAAMBAAAP&#10;AAAAAAAAAAAAAAAAAGIEAABkcnMvZG93bnJldi54bWxQSwUGAAAAAAQABADzAAAAaQUAAAAA&#10;" filled="f" stroked="f">
              <v:textbox style="mso-fit-shape-to-text:t" inset="5pt,0,0,0">
                <w:txbxContent>
                  <w:p w14:paraId="68B2ABEC" w14:textId="7358226A" w:rsidR="00E679F3" w:rsidRPr="00812D80" w:rsidRDefault="00E679F3">
                    <w:pPr>
                      <w:rPr>
                        <w:rFonts w:ascii="Calibri" w:eastAsia="Calibri" w:hAnsi="Calibri" w:cs="Calibri"/>
                        <w:noProof/>
                        <w:color w:val="000000"/>
                        <w:sz w:val="24"/>
                      </w:rPr>
                    </w:pPr>
                  </w:p>
                </w:txbxContent>
              </v:textbox>
              <w10:wrap type="square" anchorx="margin"/>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118ED8" w14:textId="218CD06F" w:rsidR="00E679F3" w:rsidRDefault="00E679F3">
    <w:pPr>
      <w:rPr>
        <w:rFonts w:ascii="Arial" w:hAnsi="Arial" w:cs="Arial"/>
      </w:rPr>
    </w:pPr>
    <w:r>
      <w:rPr>
        <w:rFonts w:ascii="Arial" w:hAnsi="Arial" w:cs="Arial"/>
        <w:noProof/>
        <w:lang w:val="de-DE" w:eastAsia="de-DE"/>
      </w:rPr>
      <mc:AlternateContent>
        <mc:Choice Requires="wps">
          <w:drawing>
            <wp:anchor distT="0" distB="0" distL="0" distR="0" simplePos="0" relativeHeight="251658243" behindDoc="0" locked="0" layoutInCell="1" allowOverlap="1" wp14:anchorId="3224E7D3" wp14:editId="3886620B">
              <wp:simplePos x="635" y="635"/>
              <wp:positionH relativeFrom="leftMargin">
                <wp:align>left</wp:align>
              </wp:positionH>
              <wp:positionV relativeFrom="paragraph">
                <wp:posOffset>635</wp:posOffset>
              </wp:positionV>
              <wp:extent cx="443865" cy="443865"/>
              <wp:effectExtent l="0" t="0" r="3175" b="4445"/>
              <wp:wrapSquare wrapText="bothSides"/>
              <wp:docPr id="10" name="Text Box 10"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8D57EE2" w14:textId="01715615" w:rsidR="00E679F3" w:rsidRPr="00812D80" w:rsidRDefault="00E679F3">
                          <w:pPr>
                            <w:rPr>
                              <w:rFonts w:ascii="Calibri" w:eastAsia="Calibri" w:hAnsi="Calibri" w:cs="Calibri"/>
                              <w:noProof/>
                              <w:color w:val="000000"/>
                              <w:sz w:val="24"/>
                            </w:rPr>
                          </w:pPr>
                          <w:r w:rsidRPr="00812D80">
                            <w:rPr>
                              <w:rFonts w:ascii="Calibri" w:eastAsia="Calibri" w:hAnsi="Calibri" w:cs="Calibri"/>
                              <w:noProof/>
                              <w:color w:val="000000"/>
                              <w:sz w:val="24"/>
                            </w:rPr>
                            <w:t>EBA Regular Use</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3224E7D3" id="_x0000_t202" coordsize="21600,21600" o:spt="202" path="m,l,21600r21600,l21600,xe">
              <v:stroke joinstyle="miter"/>
              <v:path gradientshapeok="t" o:connecttype="rect"/>
            </v:shapetype>
            <v:shape id="Text Box 10" o:spid="_x0000_s1031" type="#_x0000_t202" alt="EBA Regular Use" style="position:absolute;left:0;text-align:left;margin-left:0;margin-top:.05pt;width:34.95pt;height:34.95pt;z-index:251658243;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jUUCCQIAABsEAAAOAAAAZHJzL2Uyb0RvYy54bWysU01v2zAMvQ/YfxB0X5y0TVAYcYqsRYYB&#10;QVsgHXpWZCk2IIuCxMTOfv0o2W66bqdhF/mJpPnx+LS86xrDTsqHGmzBZ5MpZ8pKKGt7KPiPl82X&#10;W84CClsKA1YV/KwCv1t9/rRsXa6uoAJTKs8oiQ156wpeIbo8y4KsVCPCBJyy5NTgG4F09Yes9KKl&#10;7I3JrqbTRdaCL50HqUIg60Pv5KuUX2sl8UnroJCZglNvmE6fzn08s9VS5AcvXFXLoQ3xD100orZU&#10;9C3Vg0DBjr7+I1VTSw8BNE4kNBloXUuVZqBpZtMP0+wq4VSahcgJ7o2m8P/SysfTzj17ht1X6GiB&#10;kZDWhTyQMc7Tad/EL3XKyE8Unt9oUx0yScabm+vbxZwzSa4BU5bs8rPzAb8paFgEBfe0lUSWOG0D&#10;9qFjSKxlYVMbkzZj7G8Gyhkt2aXDiLDbd6wuCz4fu99DeaahPPT7Dk5uaiq9FQGfhacF0xwkWnyi&#10;QxtoCw4D4qwC//Nv9hhPvJOXs5YEU3BLiubMfLe0j8X1fBr1lS4E/Aj2I7DH5h5IhTN6EE4mGOPQ&#10;jFB7aF5JzetYh1zCSqpWcBzhPfbCpdcg1XqdgkhFTuDW7pyMqSNbkcqX7lV4N/CNtKhHGMUk8g+0&#10;97Hxz+DWRyTy004isz2PA+GkwLTV4bVEib+/p6jLm179AgAA//8DAFBLAwQUAAYACAAAACEANIE6&#10;FtoAAAADAQAADwAAAGRycy9kb3ducmV2LnhtbEyPzU7DMBCE70i8g7VIXBB1QCi0aZyqQuLCz4GS&#10;S2/beIkj4nVqO2l4e9wTHHdmNPNtuZltLybyoXOs4G6RgSBunO64VVB/Pt8uQYSIrLF3TAp+KMCm&#10;urwosdDuxB807WIrUgmHAhWYGIdCytAYshgWbiBO3pfzFmM6fSu1x1Mqt728z7JcWuw4LRgc6MlQ&#10;870brQLaP+TT1r/d6OPru10eTf0yYq3U9dW8XYOINMe/MJzxEzpUiengRtZB9ArSI/GsiuTlqxWI&#10;g4LHLANZlfI/e/ULAAD//wMAUEsBAi0AFAAGAAgAAAAhALaDOJL+AAAA4QEAABMAAAAAAAAAAAAA&#10;AAAAAAAAAFtDb250ZW50X1R5cGVzXS54bWxQSwECLQAUAAYACAAAACEAOP0h/9YAAACUAQAACwAA&#10;AAAAAAAAAAAAAAAvAQAAX3JlbHMvLnJlbHNQSwECLQAUAAYACAAAACEAaY1FAgkCAAAbBAAADgAA&#10;AAAAAAAAAAAAAAAuAgAAZHJzL2Uyb0RvYy54bWxQSwECLQAUAAYACAAAACEANIE6FtoAAAADAQAA&#10;DwAAAAAAAAAAAAAAAABjBAAAZHJzL2Rvd25yZXYueG1sUEsFBgAAAAAEAAQA8wAAAGoFAAAAAA==&#10;" filled="f" stroked="f">
              <v:textbox style="mso-fit-shape-to-text:t" inset="5pt,0,0,0">
                <w:txbxContent>
                  <w:p w14:paraId="08D57EE2" w14:textId="01715615" w:rsidR="00E679F3" w:rsidRPr="00812D80" w:rsidRDefault="00E679F3">
                    <w:pPr>
                      <w:rPr>
                        <w:rFonts w:ascii="Calibri" w:eastAsia="Calibri" w:hAnsi="Calibri" w:cs="Calibri"/>
                        <w:noProof/>
                        <w:color w:val="000000"/>
                        <w:sz w:val="24"/>
                      </w:rPr>
                    </w:pPr>
                    <w:r w:rsidRPr="00812D80">
                      <w:rPr>
                        <w:rFonts w:ascii="Calibri" w:eastAsia="Calibri" w:hAnsi="Calibri" w:cs="Calibri"/>
                        <w:noProof/>
                        <w:color w:val="000000"/>
                        <w:sz w:val="24"/>
                      </w:rPr>
                      <w:t>EBA Regular Use</w:t>
                    </w:r>
                  </w:p>
                </w:txbxContent>
              </v:textbox>
              <w10:wrap type="square" anchorx="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FE07F8"/>
    <w:multiLevelType w:val="hybridMultilevel"/>
    <w:tmpl w:val="17BCC7B6"/>
    <w:lvl w:ilvl="0" w:tplc="FFFFFFFF">
      <w:start w:val="1"/>
      <w:numFmt w:val="lowerLetter"/>
      <w:lvlText w:val="(%1)"/>
      <w:lvlJc w:val="left"/>
      <w:pPr>
        <w:ind w:left="394" w:hanging="360"/>
      </w:pPr>
      <w:rPr>
        <w:rFonts w:hint="default"/>
      </w:rPr>
    </w:lvl>
    <w:lvl w:ilvl="1" w:tplc="FFFFFFFF" w:tentative="1">
      <w:start w:val="1"/>
      <w:numFmt w:val="bullet"/>
      <w:lvlText w:val="o"/>
      <w:lvlJc w:val="left"/>
      <w:pPr>
        <w:ind w:left="1114" w:hanging="360"/>
      </w:pPr>
      <w:rPr>
        <w:rFonts w:ascii="Courier New" w:hAnsi="Courier New" w:cs="Courier New" w:hint="default"/>
      </w:rPr>
    </w:lvl>
    <w:lvl w:ilvl="2" w:tplc="FFFFFFFF" w:tentative="1">
      <w:start w:val="1"/>
      <w:numFmt w:val="bullet"/>
      <w:lvlText w:val=""/>
      <w:lvlJc w:val="left"/>
      <w:pPr>
        <w:ind w:left="1834" w:hanging="360"/>
      </w:pPr>
      <w:rPr>
        <w:rFonts w:ascii="Wingdings" w:hAnsi="Wingdings" w:hint="default"/>
      </w:rPr>
    </w:lvl>
    <w:lvl w:ilvl="3" w:tplc="FFFFFFFF" w:tentative="1">
      <w:start w:val="1"/>
      <w:numFmt w:val="bullet"/>
      <w:lvlText w:val=""/>
      <w:lvlJc w:val="left"/>
      <w:pPr>
        <w:ind w:left="2554" w:hanging="360"/>
      </w:pPr>
      <w:rPr>
        <w:rFonts w:ascii="Symbol" w:hAnsi="Symbol" w:hint="default"/>
      </w:rPr>
    </w:lvl>
    <w:lvl w:ilvl="4" w:tplc="FFFFFFFF" w:tentative="1">
      <w:start w:val="1"/>
      <w:numFmt w:val="bullet"/>
      <w:lvlText w:val="o"/>
      <w:lvlJc w:val="left"/>
      <w:pPr>
        <w:ind w:left="3274" w:hanging="360"/>
      </w:pPr>
      <w:rPr>
        <w:rFonts w:ascii="Courier New" w:hAnsi="Courier New" w:cs="Courier New" w:hint="default"/>
      </w:rPr>
    </w:lvl>
    <w:lvl w:ilvl="5" w:tplc="FFFFFFFF" w:tentative="1">
      <w:start w:val="1"/>
      <w:numFmt w:val="bullet"/>
      <w:lvlText w:val=""/>
      <w:lvlJc w:val="left"/>
      <w:pPr>
        <w:ind w:left="3994" w:hanging="360"/>
      </w:pPr>
      <w:rPr>
        <w:rFonts w:ascii="Wingdings" w:hAnsi="Wingdings" w:hint="default"/>
      </w:rPr>
    </w:lvl>
    <w:lvl w:ilvl="6" w:tplc="FFFFFFFF" w:tentative="1">
      <w:start w:val="1"/>
      <w:numFmt w:val="bullet"/>
      <w:lvlText w:val=""/>
      <w:lvlJc w:val="left"/>
      <w:pPr>
        <w:ind w:left="4714" w:hanging="360"/>
      </w:pPr>
      <w:rPr>
        <w:rFonts w:ascii="Symbol" w:hAnsi="Symbol" w:hint="default"/>
      </w:rPr>
    </w:lvl>
    <w:lvl w:ilvl="7" w:tplc="FFFFFFFF" w:tentative="1">
      <w:start w:val="1"/>
      <w:numFmt w:val="bullet"/>
      <w:lvlText w:val="o"/>
      <w:lvlJc w:val="left"/>
      <w:pPr>
        <w:ind w:left="5434" w:hanging="360"/>
      </w:pPr>
      <w:rPr>
        <w:rFonts w:ascii="Courier New" w:hAnsi="Courier New" w:cs="Courier New" w:hint="default"/>
      </w:rPr>
    </w:lvl>
    <w:lvl w:ilvl="8" w:tplc="FFFFFFFF" w:tentative="1">
      <w:start w:val="1"/>
      <w:numFmt w:val="bullet"/>
      <w:lvlText w:val=""/>
      <w:lvlJc w:val="left"/>
      <w:pPr>
        <w:ind w:left="6154" w:hanging="360"/>
      </w:pPr>
      <w:rPr>
        <w:rFonts w:ascii="Wingdings" w:hAnsi="Wingdings" w:hint="default"/>
      </w:rPr>
    </w:lvl>
  </w:abstractNum>
  <w:abstractNum w:abstractNumId="1" w15:restartNumberingAfterBreak="0">
    <w:nsid w:val="04D471A6"/>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2" w15:restartNumberingAfterBreak="0">
    <w:nsid w:val="05CD3A99"/>
    <w:multiLevelType w:val="hybridMultilevel"/>
    <w:tmpl w:val="B9D49566"/>
    <w:lvl w:ilvl="0" w:tplc="D2024F70">
      <w:start w:val="1"/>
      <w:numFmt w:val="bullet"/>
      <w:pStyle w:val="Aufzhlungszeichen1"/>
      <w:lvlText w:val=""/>
      <w:lvlJc w:val="left"/>
      <w:pPr>
        <w:tabs>
          <w:tab w:val="num" w:pos="360"/>
        </w:tabs>
        <w:ind w:left="360" w:hanging="360"/>
      </w:pPr>
      <w:rPr>
        <w:rFonts w:ascii="Symbol" w:hAnsi="Symbol" w:hint="default"/>
        <w:color w:val="auto"/>
        <w:sz w:val="28"/>
      </w:rPr>
    </w:lvl>
    <w:lvl w:ilvl="1" w:tplc="FBC0B1D0" w:tentative="1">
      <w:start w:val="1"/>
      <w:numFmt w:val="bullet"/>
      <w:lvlText w:val="o"/>
      <w:lvlJc w:val="left"/>
      <w:pPr>
        <w:tabs>
          <w:tab w:val="num" w:pos="1440"/>
        </w:tabs>
        <w:ind w:left="1440" w:hanging="360"/>
      </w:pPr>
      <w:rPr>
        <w:rFonts w:ascii="Courier New" w:hAnsi="Courier New" w:hint="default"/>
      </w:rPr>
    </w:lvl>
    <w:lvl w:ilvl="2" w:tplc="0B0AEBA8" w:tentative="1">
      <w:start w:val="1"/>
      <w:numFmt w:val="bullet"/>
      <w:lvlText w:val=""/>
      <w:lvlJc w:val="left"/>
      <w:pPr>
        <w:tabs>
          <w:tab w:val="num" w:pos="2160"/>
        </w:tabs>
        <w:ind w:left="2160" w:hanging="360"/>
      </w:pPr>
      <w:rPr>
        <w:rFonts w:ascii="Wingdings" w:hAnsi="Wingdings" w:hint="default"/>
      </w:rPr>
    </w:lvl>
    <w:lvl w:ilvl="3" w:tplc="320AF0DE" w:tentative="1">
      <w:start w:val="1"/>
      <w:numFmt w:val="bullet"/>
      <w:lvlText w:val=""/>
      <w:lvlJc w:val="left"/>
      <w:pPr>
        <w:tabs>
          <w:tab w:val="num" w:pos="2880"/>
        </w:tabs>
        <w:ind w:left="2880" w:hanging="360"/>
      </w:pPr>
      <w:rPr>
        <w:rFonts w:ascii="Symbol" w:hAnsi="Symbol" w:hint="default"/>
      </w:rPr>
    </w:lvl>
    <w:lvl w:ilvl="4" w:tplc="FCE445B6" w:tentative="1">
      <w:start w:val="1"/>
      <w:numFmt w:val="bullet"/>
      <w:lvlText w:val="o"/>
      <w:lvlJc w:val="left"/>
      <w:pPr>
        <w:tabs>
          <w:tab w:val="num" w:pos="3600"/>
        </w:tabs>
        <w:ind w:left="3600" w:hanging="360"/>
      </w:pPr>
      <w:rPr>
        <w:rFonts w:ascii="Courier New" w:hAnsi="Courier New" w:hint="default"/>
      </w:rPr>
    </w:lvl>
    <w:lvl w:ilvl="5" w:tplc="BD46C1E4" w:tentative="1">
      <w:start w:val="1"/>
      <w:numFmt w:val="bullet"/>
      <w:lvlText w:val=""/>
      <w:lvlJc w:val="left"/>
      <w:pPr>
        <w:tabs>
          <w:tab w:val="num" w:pos="4320"/>
        </w:tabs>
        <w:ind w:left="4320" w:hanging="360"/>
      </w:pPr>
      <w:rPr>
        <w:rFonts w:ascii="Wingdings" w:hAnsi="Wingdings" w:hint="default"/>
      </w:rPr>
    </w:lvl>
    <w:lvl w:ilvl="6" w:tplc="DCB491D4" w:tentative="1">
      <w:start w:val="1"/>
      <w:numFmt w:val="bullet"/>
      <w:lvlText w:val=""/>
      <w:lvlJc w:val="left"/>
      <w:pPr>
        <w:tabs>
          <w:tab w:val="num" w:pos="5040"/>
        </w:tabs>
        <w:ind w:left="5040" w:hanging="360"/>
      </w:pPr>
      <w:rPr>
        <w:rFonts w:ascii="Symbol" w:hAnsi="Symbol" w:hint="default"/>
      </w:rPr>
    </w:lvl>
    <w:lvl w:ilvl="7" w:tplc="00762622" w:tentative="1">
      <w:start w:val="1"/>
      <w:numFmt w:val="bullet"/>
      <w:lvlText w:val="o"/>
      <w:lvlJc w:val="left"/>
      <w:pPr>
        <w:tabs>
          <w:tab w:val="num" w:pos="5760"/>
        </w:tabs>
        <w:ind w:left="5760" w:hanging="360"/>
      </w:pPr>
      <w:rPr>
        <w:rFonts w:ascii="Courier New" w:hAnsi="Courier New" w:hint="default"/>
      </w:rPr>
    </w:lvl>
    <w:lvl w:ilvl="8" w:tplc="49DCE7E8"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6C84827"/>
    <w:multiLevelType w:val="hybridMultilevel"/>
    <w:tmpl w:val="AB627EA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4" w15:restartNumberingAfterBreak="0">
    <w:nsid w:val="0AA04888"/>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5" w15:restartNumberingAfterBreak="0">
    <w:nsid w:val="0AC266A9"/>
    <w:multiLevelType w:val="hybridMultilevel"/>
    <w:tmpl w:val="4CA27000"/>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6" w15:restartNumberingAfterBreak="0">
    <w:nsid w:val="0CE7372A"/>
    <w:multiLevelType w:val="hybridMultilevel"/>
    <w:tmpl w:val="0450DED8"/>
    <w:lvl w:ilvl="0" w:tplc="1060B292">
      <w:start w:val="1"/>
      <w:numFmt w:val="lowerLetter"/>
      <w:lvlText w:val="%1)"/>
      <w:lvlJc w:val="left"/>
      <w:pPr>
        <w:ind w:left="394" w:hanging="360"/>
      </w:pPr>
      <w:rPr>
        <w:rFonts w:hint="default"/>
      </w:rPr>
    </w:lvl>
    <w:lvl w:ilvl="1" w:tplc="08090019" w:tentative="1">
      <w:start w:val="1"/>
      <w:numFmt w:val="lowerLetter"/>
      <w:lvlText w:val="%2."/>
      <w:lvlJc w:val="left"/>
      <w:pPr>
        <w:ind w:left="1114" w:hanging="360"/>
      </w:pPr>
    </w:lvl>
    <w:lvl w:ilvl="2" w:tplc="0809001B" w:tentative="1">
      <w:start w:val="1"/>
      <w:numFmt w:val="lowerRoman"/>
      <w:lvlText w:val="%3."/>
      <w:lvlJc w:val="right"/>
      <w:pPr>
        <w:ind w:left="1834" w:hanging="180"/>
      </w:pPr>
    </w:lvl>
    <w:lvl w:ilvl="3" w:tplc="0809000F" w:tentative="1">
      <w:start w:val="1"/>
      <w:numFmt w:val="decimal"/>
      <w:lvlText w:val="%4."/>
      <w:lvlJc w:val="left"/>
      <w:pPr>
        <w:ind w:left="2554" w:hanging="360"/>
      </w:pPr>
    </w:lvl>
    <w:lvl w:ilvl="4" w:tplc="08090019" w:tentative="1">
      <w:start w:val="1"/>
      <w:numFmt w:val="lowerLetter"/>
      <w:lvlText w:val="%5."/>
      <w:lvlJc w:val="left"/>
      <w:pPr>
        <w:ind w:left="3274" w:hanging="360"/>
      </w:pPr>
    </w:lvl>
    <w:lvl w:ilvl="5" w:tplc="0809001B" w:tentative="1">
      <w:start w:val="1"/>
      <w:numFmt w:val="lowerRoman"/>
      <w:lvlText w:val="%6."/>
      <w:lvlJc w:val="right"/>
      <w:pPr>
        <w:ind w:left="3994" w:hanging="180"/>
      </w:pPr>
    </w:lvl>
    <w:lvl w:ilvl="6" w:tplc="0809000F" w:tentative="1">
      <w:start w:val="1"/>
      <w:numFmt w:val="decimal"/>
      <w:lvlText w:val="%7."/>
      <w:lvlJc w:val="left"/>
      <w:pPr>
        <w:ind w:left="4714" w:hanging="360"/>
      </w:pPr>
    </w:lvl>
    <w:lvl w:ilvl="7" w:tplc="08090019" w:tentative="1">
      <w:start w:val="1"/>
      <w:numFmt w:val="lowerLetter"/>
      <w:lvlText w:val="%8."/>
      <w:lvlJc w:val="left"/>
      <w:pPr>
        <w:ind w:left="5434" w:hanging="360"/>
      </w:pPr>
    </w:lvl>
    <w:lvl w:ilvl="8" w:tplc="0809001B" w:tentative="1">
      <w:start w:val="1"/>
      <w:numFmt w:val="lowerRoman"/>
      <w:lvlText w:val="%9."/>
      <w:lvlJc w:val="right"/>
      <w:pPr>
        <w:ind w:left="6154" w:hanging="180"/>
      </w:pPr>
    </w:lvl>
  </w:abstractNum>
  <w:abstractNum w:abstractNumId="7" w15:restartNumberingAfterBreak="0">
    <w:nsid w:val="10165243"/>
    <w:multiLevelType w:val="hybridMultilevel"/>
    <w:tmpl w:val="194483DC"/>
    <w:lvl w:ilvl="0" w:tplc="FFFFFFFF">
      <w:start w:val="1"/>
      <w:numFmt w:val="lowerLetter"/>
      <w:lvlText w:val="%1)"/>
      <w:lvlJc w:val="left"/>
      <w:pPr>
        <w:ind w:left="714" w:hanging="680"/>
      </w:pPr>
      <w:rPr>
        <w:rFonts w:hint="default"/>
      </w:rPr>
    </w:lvl>
    <w:lvl w:ilvl="1" w:tplc="FFFFFFFF" w:tentative="1">
      <w:start w:val="1"/>
      <w:numFmt w:val="lowerLetter"/>
      <w:lvlText w:val="%2."/>
      <w:lvlJc w:val="left"/>
      <w:pPr>
        <w:ind w:left="1114" w:hanging="360"/>
      </w:pPr>
    </w:lvl>
    <w:lvl w:ilvl="2" w:tplc="FFFFFFFF" w:tentative="1">
      <w:start w:val="1"/>
      <w:numFmt w:val="lowerRoman"/>
      <w:lvlText w:val="%3."/>
      <w:lvlJc w:val="right"/>
      <w:pPr>
        <w:ind w:left="1834" w:hanging="180"/>
      </w:pPr>
    </w:lvl>
    <w:lvl w:ilvl="3" w:tplc="FFFFFFFF" w:tentative="1">
      <w:start w:val="1"/>
      <w:numFmt w:val="decimal"/>
      <w:lvlText w:val="%4."/>
      <w:lvlJc w:val="left"/>
      <w:pPr>
        <w:ind w:left="2554" w:hanging="360"/>
      </w:pPr>
    </w:lvl>
    <w:lvl w:ilvl="4" w:tplc="FFFFFFFF" w:tentative="1">
      <w:start w:val="1"/>
      <w:numFmt w:val="lowerLetter"/>
      <w:lvlText w:val="%5."/>
      <w:lvlJc w:val="left"/>
      <w:pPr>
        <w:ind w:left="3274" w:hanging="360"/>
      </w:pPr>
    </w:lvl>
    <w:lvl w:ilvl="5" w:tplc="FFFFFFFF" w:tentative="1">
      <w:start w:val="1"/>
      <w:numFmt w:val="lowerRoman"/>
      <w:lvlText w:val="%6."/>
      <w:lvlJc w:val="right"/>
      <w:pPr>
        <w:ind w:left="3994" w:hanging="180"/>
      </w:pPr>
    </w:lvl>
    <w:lvl w:ilvl="6" w:tplc="FFFFFFFF" w:tentative="1">
      <w:start w:val="1"/>
      <w:numFmt w:val="decimal"/>
      <w:lvlText w:val="%7."/>
      <w:lvlJc w:val="left"/>
      <w:pPr>
        <w:ind w:left="4714" w:hanging="360"/>
      </w:pPr>
    </w:lvl>
    <w:lvl w:ilvl="7" w:tplc="FFFFFFFF" w:tentative="1">
      <w:start w:val="1"/>
      <w:numFmt w:val="lowerLetter"/>
      <w:lvlText w:val="%8."/>
      <w:lvlJc w:val="left"/>
      <w:pPr>
        <w:ind w:left="5434" w:hanging="360"/>
      </w:pPr>
    </w:lvl>
    <w:lvl w:ilvl="8" w:tplc="FFFFFFFF" w:tentative="1">
      <w:start w:val="1"/>
      <w:numFmt w:val="lowerRoman"/>
      <w:lvlText w:val="%9."/>
      <w:lvlJc w:val="right"/>
      <w:pPr>
        <w:ind w:left="6154" w:hanging="180"/>
      </w:pPr>
    </w:lvl>
  </w:abstractNum>
  <w:abstractNum w:abstractNumId="8" w15:restartNumberingAfterBreak="0">
    <w:nsid w:val="13710F59"/>
    <w:multiLevelType w:val="multilevel"/>
    <w:tmpl w:val="6348284C"/>
    <w:lvl w:ilvl="0">
      <w:start w:val="1"/>
      <w:numFmt w:val="decimal"/>
      <w:pStyle w:val="Baseparagraphnumbered"/>
      <w:lvlText w:val="%1."/>
      <w:lvlJc w:val="left"/>
      <w:pPr>
        <w:ind w:left="1637" w:hanging="360"/>
      </w:pPr>
      <w:rPr>
        <w:rFonts w:cs="Times New Roman" w:hint="default"/>
      </w:rPr>
    </w:lvl>
    <w:lvl w:ilvl="1">
      <w:start w:val="1"/>
      <w:numFmt w:val="lowerLetter"/>
      <w:lvlText w:val="%2."/>
      <w:lvlJc w:val="left"/>
      <w:pPr>
        <w:ind w:left="2007" w:hanging="360"/>
      </w:pPr>
      <w:rPr>
        <w:rFonts w:cs="Times New Roman" w:hint="default"/>
      </w:rPr>
    </w:lvl>
    <w:lvl w:ilvl="2">
      <w:start w:val="1"/>
      <w:numFmt w:val="lowerRoman"/>
      <w:lvlText w:val="%3."/>
      <w:lvlJc w:val="right"/>
      <w:pPr>
        <w:ind w:left="2727" w:hanging="180"/>
      </w:pPr>
      <w:rPr>
        <w:rFonts w:cs="Times New Roman" w:hint="default"/>
      </w:rPr>
    </w:lvl>
    <w:lvl w:ilvl="3">
      <w:start w:val="1"/>
      <w:numFmt w:val="decimal"/>
      <w:lvlText w:val="%4."/>
      <w:lvlJc w:val="left"/>
      <w:pPr>
        <w:ind w:left="3447" w:hanging="360"/>
      </w:pPr>
      <w:rPr>
        <w:rFonts w:cs="Times New Roman" w:hint="default"/>
      </w:rPr>
    </w:lvl>
    <w:lvl w:ilvl="4">
      <w:start w:val="1"/>
      <w:numFmt w:val="lowerLetter"/>
      <w:lvlText w:val="%5."/>
      <w:lvlJc w:val="left"/>
      <w:pPr>
        <w:ind w:left="4167" w:hanging="360"/>
      </w:pPr>
      <w:rPr>
        <w:rFonts w:cs="Times New Roman" w:hint="default"/>
      </w:rPr>
    </w:lvl>
    <w:lvl w:ilvl="5">
      <w:start w:val="1"/>
      <w:numFmt w:val="lowerRoman"/>
      <w:lvlText w:val="%6."/>
      <w:lvlJc w:val="right"/>
      <w:pPr>
        <w:ind w:left="4887" w:hanging="180"/>
      </w:pPr>
      <w:rPr>
        <w:rFonts w:cs="Times New Roman" w:hint="default"/>
      </w:rPr>
    </w:lvl>
    <w:lvl w:ilvl="6">
      <w:start w:val="1"/>
      <w:numFmt w:val="decimal"/>
      <w:lvlText w:val="%7."/>
      <w:lvlJc w:val="left"/>
      <w:pPr>
        <w:ind w:left="5607" w:hanging="360"/>
      </w:pPr>
      <w:rPr>
        <w:rFonts w:cs="Times New Roman" w:hint="default"/>
      </w:rPr>
    </w:lvl>
    <w:lvl w:ilvl="7">
      <w:start w:val="1"/>
      <w:numFmt w:val="lowerLetter"/>
      <w:lvlText w:val="%8."/>
      <w:lvlJc w:val="left"/>
      <w:pPr>
        <w:ind w:left="6327" w:hanging="360"/>
      </w:pPr>
      <w:rPr>
        <w:rFonts w:cs="Times New Roman" w:hint="default"/>
      </w:rPr>
    </w:lvl>
    <w:lvl w:ilvl="8">
      <w:start w:val="1"/>
      <w:numFmt w:val="lowerRoman"/>
      <w:lvlText w:val="%9."/>
      <w:lvlJc w:val="right"/>
      <w:pPr>
        <w:ind w:left="7047" w:hanging="180"/>
      </w:pPr>
      <w:rPr>
        <w:rFonts w:cs="Times New Roman" w:hint="default"/>
      </w:rPr>
    </w:lvl>
  </w:abstractNum>
  <w:abstractNum w:abstractNumId="9" w15:restartNumberingAfterBreak="0">
    <w:nsid w:val="15935714"/>
    <w:multiLevelType w:val="hybridMultilevel"/>
    <w:tmpl w:val="0974FFBE"/>
    <w:lvl w:ilvl="0" w:tplc="FFFFFFFF">
      <w:start w:val="1"/>
      <w:numFmt w:val="lowerLetter"/>
      <w:lvlText w:val="%1)"/>
      <w:lvlJc w:val="left"/>
      <w:pPr>
        <w:ind w:left="394" w:hanging="360"/>
      </w:pPr>
      <w:rPr>
        <w:rFonts w:hint="default"/>
      </w:rPr>
    </w:lvl>
    <w:lvl w:ilvl="1" w:tplc="FFFFFFFF" w:tentative="1">
      <w:start w:val="1"/>
      <w:numFmt w:val="lowerLetter"/>
      <w:lvlText w:val="%2."/>
      <w:lvlJc w:val="left"/>
      <w:pPr>
        <w:ind w:left="1114" w:hanging="360"/>
      </w:pPr>
    </w:lvl>
    <w:lvl w:ilvl="2" w:tplc="FFFFFFFF" w:tentative="1">
      <w:start w:val="1"/>
      <w:numFmt w:val="lowerRoman"/>
      <w:lvlText w:val="%3."/>
      <w:lvlJc w:val="right"/>
      <w:pPr>
        <w:ind w:left="1834" w:hanging="180"/>
      </w:pPr>
    </w:lvl>
    <w:lvl w:ilvl="3" w:tplc="FFFFFFFF" w:tentative="1">
      <w:start w:val="1"/>
      <w:numFmt w:val="decimal"/>
      <w:lvlText w:val="%4."/>
      <w:lvlJc w:val="left"/>
      <w:pPr>
        <w:ind w:left="2554" w:hanging="360"/>
      </w:pPr>
    </w:lvl>
    <w:lvl w:ilvl="4" w:tplc="FFFFFFFF" w:tentative="1">
      <w:start w:val="1"/>
      <w:numFmt w:val="lowerLetter"/>
      <w:lvlText w:val="%5."/>
      <w:lvlJc w:val="left"/>
      <w:pPr>
        <w:ind w:left="3274" w:hanging="360"/>
      </w:pPr>
    </w:lvl>
    <w:lvl w:ilvl="5" w:tplc="FFFFFFFF" w:tentative="1">
      <w:start w:val="1"/>
      <w:numFmt w:val="lowerRoman"/>
      <w:lvlText w:val="%6."/>
      <w:lvlJc w:val="right"/>
      <w:pPr>
        <w:ind w:left="3994" w:hanging="180"/>
      </w:pPr>
    </w:lvl>
    <w:lvl w:ilvl="6" w:tplc="FFFFFFFF" w:tentative="1">
      <w:start w:val="1"/>
      <w:numFmt w:val="decimal"/>
      <w:lvlText w:val="%7."/>
      <w:lvlJc w:val="left"/>
      <w:pPr>
        <w:ind w:left="4714" w:hanging="360"/>
      </w:pPr>
    </w:lvl>
    <w:lvl w:ilvl="7" w:tplc="FFFFFFFF" w:tentative="1">
      <w:start w:val="1"/>
      <w:numFmt w:val="lowerLetter"/>
      <w:lvlText w:val="%8."/>
      <w:lvlJc w:val="left"/>
      <w:pPr>
        <w:ind w:left="5434" w:hanging="360"/>
      </w:pPr>
    </w:lvl>
    <w:lvl w:ilvl="8" w:tplc="FFFFFFFF" w:tentative="1">
      <w:start w:val="1"/>
      <w:numFmt w:val="lowerRoman"/>
      <w:lvlText w:val="%9."/>
      <w:lvlJc w:val="right"/>
      <w:pPr>
        <w:ind w:left="6154" w:hanging="180"/>
      </w:pPr>
    </w:lvl>
  </w:abstractNum>
  <w:abstractNum w:abstractNumId="10" w15:restartNumberingAfterBreak="0">
    <w:nsid w:val="1B3A46A5"/>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11" w15:restartNumberingAfterBreak="0">
    <w:nsid w:val="1BA1208F"/>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12" w15:restartNumberingAfterBreak="0">
    <w:nsid w:val="1CED6282"/>
    <w:multiLevelType w:val="multilevel"/>
    <w:tmpl w:val="5D8418C4"/>
    <w:lvl w:ilvl="0">
      <w:start w:val="1"/>
      <w:numFmt w:val="decimal"/>
      <w:pStyle w:val="GliederungmitNummerierung"/>
      <w:lvlText w:val="%1"/>
      <w:lvlJc w:val="left"/>
      <w:pPr>
        <w:tabs>
          <w:tab w:val="num" w:pos="357"/>
        </w:tabs>
        <w:ind w:left="357" w:hanging="357"/>
      </w:pPr>
      <w:rPr>
        <w:rFonts w:cs="Times New Roman" w:hint="default"/>
      </w:rPr>
    </w:lvl>
    <w:lvl w:ilvl="1">
      <w:start w:val="1"/>
      <w:numFmt w:val="decimal"/>
      <w:lvlText w:val="%1.%2"/>
      <w:lvlJc w:val="left"/>
      <w:pPr>
        <w:tabs>
          <w:tab w:val="num" w:pos="792"/>
        </w:tabs>
        <w:ind w:left="792" w:hanging="432"/>
      </w:pPr>
      <w:rPr>
        <w:rFonts w:cs="Times New Roman" w:hint="default"/>
      </w:rPr>
    </w:lvl>
    <w:lvl w:ilvl="2">
      <w:start w:val="1"/>
      <w:numFmt w:val="decimal"/>
      <w:lvlText w:val="%1.%2.%3"/>
      <w:lvlJc w:val="left"/>
      <w:pPr>
        <w:tabs>
          <w:tab w:val="num" w:pos="1361"/>
        </w:tabs>
        <w:ind w:left="1361" w:hanging="567"/>
      </w:pPr>
      <w:rPr>
        <w:rFonts w:cs="Times New Roman" w:hint="default"/>
      </w:rPr>
    </w:lvl>
    <w:lvl w:ilvl="3">
      <w:start w:val="1"/>
      <w:numFmt w:val="decimal"/>
      <w:lvlText w:val="%1.%2.%3.%4"/>
      <w:lvlJc w:val="left"/>
      <w:pPr>
        <w:tabs>
          <w:tab w:val="num" w:pos="2098"/>
        </w:tabs>
        <w:ind w:left="2098" w:hanging="737"/>
      </w:pPr>
      <w:rPr>
        <w:rFonts w:cs="Times New Roman" w:hint="default"/>
      </w:rPr>
    </w:lvl>
    <w:lvl w:ilvl="4">
      <w:start w:val="1"/>
      <w:numFmt w:val="decimal"/>
      <w:lvlText w:val="%1.%2.%3.%4.%5"/>
      <w:lvlJc w:val="left"/>
      <w:pPr>
        <w:tabs>
          <w:tab w:val="num" w:pos="3062"/>
        </w:tabs>
        <w:ind w:left="3062" w:hanging="964"/>
      </w:pPr>
      <w:rPr>
        <w:rFonts w:cs="Times New Roman" w:hint="default"/>
      </w:rPr>
    </w:lvl>
    <w:lvl w:ilvl="5">
      <w:start w:val="1"/>
      <w:numFmt w:val="decimal"/>
      <w:lvlText w:val="%1.%2.%3.%4.%5.%6."/>
      <w:lvlJc w:val="left"/>
      <w:pPr>
        <w:tabs>
          <w:tab w:val="num" w:pos="2736"/>
        </w:tabs>
        <w:ind w:left="2736" w:hanging="936"/>
      </w:pPr>
      <w:rPr>
        <w:rFonts w:cs="Times New Roman" w:hint="default"/>
      </w:rPr>
    </w:lvl>
    <w:lvl w:ilvl="6">
      <w:start w:val="1"/>
      <w:numFmt w:val="decimal"/>
      <w:lvlText w:val="%1.%2.%3.%4.%5.%6.%7."/>
      <w:lvlJc w:val="left"/>
      <w:pPr>
        <w:tabs>
          <w:tab w:val="num" w:pos="3240"/>
        </w:tabs>
        <w:ind w:left="3240" w:hanging="1080"/>
      </w:pPr>
      <w:rPr>
        <w:rFonts w:cs="Times New Roman" w:hint="default"/>
      </w:rPr>
    </w:lvl>
    <w:lvl w:ilvl="7">
      <w:start w:val="1"/>
      <w:numFmt w:val="decimal"/>
      <w:lvlText w:val="%1.%2.%3.%4.%5.%6.%7.%8."/>
      <w:lvlJc w:val="left"/>
      <w:pPr>
        <w:tabs>
          <w:tab w:val="num" w:pos="3744"/>
        </w:tabs>
        <w:ind w:left="3744" w:hanging="1224"/>
      </w:pPr>
      <w:rPr>
        <w:rFonts w:cs="Times New Roman" w:hint="default"/>
      </w:rPr>
    </w:lvl>
    <w:lvl w:ilvl="8">
      <w:start w:val="1"/>
      <w:numFmt w:val="decimal"/>
      <w:lvlText w:val="%1.%2.%3.%4.%5.%6.%7.%8.%9."/>
      <w:lvlJc w:val="left"/>
      <w:pPr>
        <w:tabs>
          <w:tab w:val="num" w:pos="4320"/>
        </w:tabs>
        <w:ind w:left="4320" w:hanging="1440"/>
      </w:pPr>
      <w:rPr>
        <w:rFonts w:cs="Times New Roman" w:hint="default"/>
      </w:rPr>
    </w:lvl>
  </w:abstractNum>
  <w:abstractNum w:abstractNumId="13" w15:restartNumberingAfterBreak="0">
    <w:nsid w:val="22E311AE"/>
    <w:multiLevelType w:val="hybridMultilevel"/>
    <w:tmpl w:val="194483DC"/>
    <w:lvl w:ilvl="0" w:tplc="FFFFFFFF">
      <w:start w:val="1"/>
      <w:numFmt w:val="lowerLetter"/>
      <w:lvlText w:val="%1)"/>
      <w:lvlJc w:val="left"/>
      <w:pPr>
        <w:ind w:left="714" w:hanging="680"/>
      </w:pPr>
      <w:rPr>
        <w:rFonts w:hint="default"/>
      </w:rPr>
    </w:lvl>
    <w:lvl w:ilvl="1" w:tplc="FFFFFFFF" w:tentative="1">
      <w:start w:val="1"/>
      <w:numFmt w:val="lowerLetter"/>
      <w:lvlText w:val="%2."/>
      <w:lvlJc w:val="left"/>
      <w:pPr>
        <w:ind w:left="1114" w:hanging="360"/>
      </w:pPr>
    </w:lvl>
    <w:lvl w:ilvl="2" w:tplc="FFFFFFFF" w:tentative="1">
      <w:start w:val="1"/>
      <w:numFmt w:val="lowerRoman"/>
      <w:lvlText w:val="%3."/>
      <w:lvlJc w:val="right"/>
      <w:pPr>
        <w:ind w:left="1834" w:hanging="180"/>
      </w:pPr>
    </w:lvl>
    <w:lvl w:ilvl="3" w:tplc="FFFFFFFF" w:tentative="1">
      <w:start w:val="1"/>
      <w:numFmt w:val="decimal"/>
      <w:lvlText w:val="%4."/>
      <w:lvlJc w:val="left"/>
      <w:pPr>
        <w:ind w:left="2554" w:hanging="360"/>
      </w:pPr>
    </w:lvl>
    <w:lvl w:ilvl="4" w:tplc="FFFFFFFF" w:tentative="1">
      <w:start w:val="1"/>
      <w:numFmt w:val="lowerLetter"/>
      <w:lvlText w:val="%5."/>
      <w:lvlJc w:val="left"/>
      <w:pPr>
        <w:ind w:left="3274" w:hanging="360"/>
      </w:pPr>
    </w:lvl>
    <w:lvl w:ilvl="5" w:tplc="FFFFFFFF" w:tentative="1">
      <w:start w:val="1"/>
      <w:numFmt w:val="lowerRoman"/>
      <w:lvlText w:val="%6."/>
      <w:lvlJc w:val="right"/>
      <w:pPr>
        <w:ind w:left="3994" w:hanging="180"/>
      </w:pPr>
    </w:lvl>
    <w:lvl w:ilvl="6" w:tplc="FFFFFFFF" w:tentative="1">
      <w:start w:val="1"/>
      <w:numFmt w:val="decimal"/>
      <w:lvlText w:val="%7."/>
      <w:lvlJc w:val="left"/>
      <w:pPr>
        <w:ind w:left="4714" w:hanging="360"/>
      </w:pPr>
    </w:lvl>
    <w:lvl w:ilvl="7" w:tplc="FFFFFFFF" w:tentative="1">
      <w:start w:val="1"/>
      <w:numFmt w:val="lowerLetter"/>
      <w:lvlText w:val="%8."/>
      <w:lvlJc w:val="left"/>
      <w:pPr>
        <w:ind w:left="5434" w:hanging="360"/>
      </w:pPr>
    </w:lvl>
    <w:lvl w:ilvl="8" w:tplc="FFFFFFFF" w:tentative="1">
      <w:start w:val="1"/>
      <w:numFmt w:val="lowerRoman"/>
      <w:lvlText w:val="%9."/>
      <w:lvlJc w:val="right"/>
      <w:pPr>
        <w:ind w:left="6154" w:hanging="180"/>
      </w:pPr>
    </w:lvl>
  </w:abstractNum>
  <w:abstractNum w:abstractNumId="14" w15:restartNumberingAfterBreak="0">
    <w:nsid w:val="2A803A37"/>
    <w:multiLevelType w:val="hybridMultilevel"/>
    <w:tmpl w:val="2D08F520"/>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15" w15:restartNumberingAfterBreak="0">
    <w:nsid w:val="2AC050D9"/>
    <w:multiLevelType w:val="hybridMultilevel"/>
    <w:tmpl w:val="F7E0F274"/>
    <w:lvl w:ilvl="0" w:tplc="9BAEF704">
      <w:start w:val="1"/>
      <w:numFmt w:val="lowerLetter"/>
      <w:pStyle w:val="Nummerierungsart4"/>
      <w:lvlText w:val="%1)"/>
      <w:lvlJc w:val="left"/>
      <w:pPr>
        <w:tabs>
          <w:tab w:val="num" w:pos="357"/>
        </w:tabs>
        <w:ind w:left="357" w:hanging="357"/>
      </w:pPr>
      <w:rPr>
        <w:rFonts w:cs="Times New Roman" w:hint="default"/>
      </w:rPr>
    </w:lvl>
    <w:lvl w:ilvl="1" w:tplc="04070019" w:tentative="1">
      <w:start w:val="1"/>
      <w:numFmt w:val="lowerLetter"/>
      <w:lvlText w:val="%2."/>
      <w:lvlJc w:val="left"/>
      <w:pPr>
        <w:tabs>
          <w:tab w:val="num" w:pos="1440"/>
        </w:tabs>
        <w:ind w:left="1440" w:hanging="360"/>
      </w:pPr>
      <w:rPr>
        <w:rFonts w:cs="Times New Roman"/>
      </w:rPr>
    </w:lvl>
    <w:lvl w:ilvl="2" w:tplc="0407001B" w:tentative="1">
      <w:start w:val="1"/>
      <w:numFmt w:val="lowerRoman"/>
      <w:lvlText w:val="%3."/>
      <w:lvlJc w:val="right"/>
      <w:pPr>
        <w:tabs>
          <w:tab w:val="num" w:pos="2160"/>
        </w:tabs>
        <w:ind w:left="2160" w:hanging="180"/>
      </w:pPr>
      <w:rPr>
        <w:rFonts w:cs="Times New Roman"/>
      </w:rPr>
    </w:lvl>
    <w:lvl w:ilvl="3" w:tplc="0407000F" w:tentative="1">
      <w:start w:val="1"/>
      <w:numFmt w:val="decimal"/>
      <w:lvlText w:val="%4."/>
      <w:lvlJc w:val="left"/>
      <w:pPr>
        <w:tabs>
          <w:tab w:val="num" w:pos="2880"/>
        </w:tabs>
        <w:ind w:left="2880" w:hanging="360"/>
      </w:pPr>
      <w:rPr>
        <w:rFonts w:cs="Times New Roman"/>
      </w:rPr>
    </w:lvl>
    <w:lvl w:ilvl="4" w:tplc="04070019" w:tentative="1">
      <w:start w:val="1"/>
      <w:numFmt w:val="lowerLetter"/>
      <w:lvlText w:val="%5."/>
      <w:lvlJc w:val="left"/>
      <w:pPr>
        <w:tabs>
          <w:tab w:val="num" w:pos="3600"/>
        </w:tabs>
        <w:ind w:left="3600" w:hanging="360"/>
      </w:pPr>
      <w:rPr>
        <w:rFonts w:cs="Times New Roman"/>
      </w:rPr>
    </w:lvl>
    <w:lvl w:ilvl="5" w:tplc="0407001B" w:tentative="1">
      <w:start w:val="1"/>
      <w:numFmt w:val="lowerRoman"/>
      <w:lvlText w:val="%6."/>
      <w:lvlJc w:val="right"/>
      <w:pPr>
        <w:tabs>
          <w:tab w:val="num" w:pos="4320"/>
        </w:tabs>
        <w:ind w:left="4320" w:hanging="180"/>
      </w:pPr>
      <w:rPr>
        <w:rFonts w:cs="Times New Roman"/>
      </w:rPr>
    </w:lvl>
    <w:lvl w:ilvl="6" w:tplc="0407000F" w:tentative="1">
      <w:start w:val="1"/>
      <w:numFmt w:val="decimal"/>
      <w:lvlText w:val="%7."/>
      <w:lvlJc w:val="left"/>
      <w:pPr>
        <w:tabs>
          <w:tab w:val="num" w:pos="5040"/>
        </w:tabs>
        <w:ind w:left="5040" w:hanging="360"/>
      </w:pPr>
      <w:rPr>
        <w:rFonts w:cs="Times New Roman"/>
      </w:rPr>
    </w:lvl>
    <w:lvl w:ilvl="7" w:tplc="04070019" w:tentative="1">
      <w:start w:val="1"/>
      <w:numFmt w:val="lowerLetter"/>
      <w:lvlText w:val="%8."/>
      <w:lvlJc w:val="left"/>
      <w:pPr>
        <w:tabs>
          <w:tab w:val="num" w:pos="5760"/>
        </w:tabs>
        <w:ind w:left="5760" w:hanging="360"/>
      </w:pPr>
      <w:rPr>
        <w:rFonts w:cs="Times New Roman"/>
      </w:rPr>
    </w:lvl>
    <w:lvl w:ilvl="8" w:tplc="0407001B" w:tentative="1">
      <w:start w:val="1"/>
      <w:numFmt w:val="lowerRoman"/>
      <w:lvlText w:val="%9."/>
      <w:lvlJc w:val="right"/>
      <w:pPr>
        <w:tabs>
          <w:tab w:val="num" w:pos="6480"/>
        </w:tabs>
        <w:ind w:left="6480" w:hanging="180"/>
      </w:pPr>
      <w:rPr>
        <w:rFonts w:cs="Times New Roman"/>
      </w:rPr>
    </w:lvl>
  </w:abstractNum>
  <w:abstractNum w:abstractNumId="16" w15:restartNumberingAfterBreak="0">
    <w:nsid w:val="2C905CE5"/>
    <w:multiLevelType w:val="hybridMultilevel"/>
    <w:tmpl w:val="F70AE368"/>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17" w15:restartNumberingAfterBreak="0">
    <w:nsid w:val="2E75774E"/>
    <w:multiLevelType w:val="hybridMultilevel"/>
    <w:tmpl w:val="0450DED8"/>
    <w:lvl w:ilvl="0" w:tplc="FFFFFFFF">
      <w:start w:val="1"/>
      <w:numFmt w:val="lowerLetter"/>
      <w:lvlText w:val="%1)"/>
      <w:lvlJc w:val="left"/>
      <w:pPr>
        <w:ind w:left="394" w:hanging="360"/>
      </w:pPr>
      <w:rPr>
        <w:rFonts w:hint="default"/>
      </w:rPr>
    </w:lvl>
    <w:lvl w:ilvl="1" w:tplc="FFFFFFFF" w:tentative="1">
      <w:start w:val="1"/>
      <w:numFmt w:val="lowerLetter"/>
      <w:lvlText w:val="%2."/>
      <w:lvlJc w:val="left"/>
      <w:pPr>
        <w:ind w:left="1114" w:hanging="360"/>
      </w:pPr>
    </w:lvl>
    <w:lvl w:ilvl="2" w:tplc="FFFFFFFF" w:tentative="1">
      <w:start w:val="1"/>
      <w:numFmt w:val="lowerRoman"/>
      <w:lvlText w:val="%3."/>
      <w:lvlJc w:val="right"/>
      <w:pPr>
        <w:ind w:left="1834" w:hanging="180"/>
      </w:pPr>
    </w:lvl>
    <w:lvl w:ilvl="3" w:tplc="FFFFFFFF" w:tentative="1">
      <w:start w:val="1"/>
      <w:numFmt w:val="decimal"/>
      <w:lvlText w:val="%4."/>
      <w:lvlJc w:val="left"/>
      <w:pPr>
        <w:ind w:left="2554" w:hanging="360"/>
      </w:pPr>
    </w:lvl>
    <w:lvl w:ilvl="4" w:tplc="FFFFFFFF" w:tentative="1">
      <w:start w:val="1"/>
      <w:numFmt w:val="lowerLetter"/>
      <w:lvlText w:val="%5."/>
      <w:lvlJc w:val="left"/>
      <w:pPr>
        <w:ind w:left="3274" w:hanging="360"/>
      </w:pPr>
    </w:lvl>
    <w:lvl w:ilvl="5" w:tplc="FFFFFFFF" w:tentative="1">
      <w:start w:val="1"/>
      <w:numFmt w:val="lowerRoman"/>
      <w:lvlText w:val="%6."/>
      <w:lvlJc w:val="right"/>
      <w:pPr>
        <w:ind w:left="3994" w:hanging="180"/>
      </w:pPr>
    </w:lvl>
    <w:lvl w:ilvl="6" w:tplc="FFFFFFFF" w:tentative="1">
      <w:start w:val="1"/>
      <w:numFmt w:val="decimal"/>
      <w:lvlText w:val="%7."/>
      <w:lvlJc w:val="left"/>
      <w:pPr>
        <w:ind w:left="4714" w:hanging="360"/>
      </w:pPr>
    </w:lvl>
    <w:lvl w:ilvl="7" w:tplc="FFFFFFFF" w:tentative="1">
      <w:start w:val="1"/>
      <w:numFmt w:val="lowerLetter"/>
      <w:lvlText w:val="%8."/>
      <w:lvlJc w:val="left"/>
      <w:pPr>
        <w:ind w:left="5434" w:hanging="360"/>
      </w:pPr>
    </w:lvl>
    <w:lvl w:ilvl="8" w:tplc="FFFFFFFF" w:tentative="1">
      <w:start w:val="1"/>
      <w:numFmt w:val="lowerRoman"/>
      <w:lvlText w:val="%9."/>
      <w:lvlJc w:val="right"/>
      <w:pPr>
        <w:ind w:left="6154" w:hanging="180"/>
      </w:pPr>
    </w:lvl>
  </w:abstractNum>
  <w:abstractNum w:abstractNumId="18" w15:restartNumberingAfterBreak="0">
    <w:nsid w:val="2F7D7F02"/>
    <w:multiLevelType w:val="multilevel"/>
    <w:tmpl w:val="0407001D"/>
    <w:numStyleLink w:val="Formatvorlage3"/>
  </w:abstractNum>
  <w:abstractNum w:abstractNumId="19" w15:restartNumberingAfterBreak="0">
    <w:nsid w:val="32B161F1"/>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20" w15:restartNumberingAfterBreak="0">
    <w:nsid w:val="32F23400"/>
    <w:multiLevelType w:val="hybridMultilevel"/>
    <w:tmpl w:val="194483DC"/>
    <w:lvl w:ilvl="0" w:tplc="FFFFFFFF">
      <w:start w:val="1"/>
      <w:numFmt w:val="lowerLetter"/>
      <w:lvlText w:val="%1)"/>
      <w:lvlJc w:val="left"/>
      <w:pPr>
        <w:ind w:left="714" w:hanging="680"/>
      </w:pPr>
      <w:rPr>
        <w:rFonts w:hint="default"/>
      </w:rPr>
    </w:lvl>
    <w:lvl w:ilvl="1" w:tplc="FFFFFFFF" w:tentative="1">
      <w:start w:val="1"/>
      <w:numFmt w:val="lowerLetter"/>
      <w:lvlText w:val="%2."/>
      <w:lvlJc w:val="left"/>
      <w:pPr>
        <w:ind w:left="1114" w:hanging="360"/>
      </w:pPr>
    </w:lvl>
    <w:lvl w:ilvl="2" w:tplc="FFFFFFFF" w:tentative="1">
      <w:start w:val="1"/>
      <w:numFmt w:val="lowerRoman"/>
      <w:lvlText w:val="%3."/>
      <w:lvlJc w:val="right"/>
      <w:pPr>
        <w:ind w:left="1834" w:hanging="180"/>
      </w:pPr>
    </w:lvl>
    <w:lvl w:ilvl="3" w:tplc="FFFFFFFF" w:tentative="1">
      <w:start w:val="1"/>
      <w:numFmt w:val="decimal"/>
      <w:lvlText w:val="%4."/>
      <w:lvlJc w:val="left"/>
      <w:pPr>
        <w:ind w:left="2554" w:hanging="360"/>
      </w:pPr>
    </w:lvl>
    <w:lvl w:ilvl="4" w:tplc="FFFFFFFF" w:tentative="1">
      <w:start w:val="1"/>
      <w:numFmt w:val="lowerLetter"/>
      <w:lvlText w:val="%5."/>
      <w:lvlJc w:val="left"/>
      <w:pPr>
        <w:ind w:left="3274" w:hanging="360"/>
      </w:pPr>
    </w:lvl>
    <w:lvl w:ilvl="5" w:tplc="FFFFFFFF" w:tentative="1">
      <w:start w:val="1"/>
      <w:numFmt w:val="lowerRoman"/>
      <w:lvlText w:val="%6."/>
      <w:lvlJc w:val="right"/>
      <w:pPr>
        <w:ind w:left="3994" w:hanging="180"/>
      </w:pPr>
    </w:lvl>
    <w:lvl w:ilvl="6" w:tplc="FFFFFFFF" w:tentative="1">
      <w:start w:val="1"/>
      <w:numFmt w:val="decimal"/>
      <w:lvlText w:val="%7."/>
      <w:lvlJc w:val="left"/>
      <w:pPr>
        <w:ind w:left="4714" w:hanging="360"/>
      </w:pPr>
    </w:lvl>
    <w:lvl w:ilvl="7" w:tplc="FFFFFFFF" w:tentative="1">
      <w:start w:val="1"/>
      <w:numFmt w:val="lowerLetter"/>
      <w:lvlText w:val="%8."/>
      <w:lvlJc w:val="left"/>
      <w:pPr>
        <w:ind w:left="5434" w:hanging="360"/>
      </w:pPr>
    </w:lvl>
    <w:lvl w:ilvl="8" w:tplc="FFFFFFFF" w:tentative="1">
      <w:start w:val="1"/>
      <w:numFmt w:val="lowerRoman"/>
      <w:lvlText w:val="%9."/>
      <w:lvlJc w:val="right"/>
      <w:pPr>
        <w:ind w:left="6154" w:hanging="180"/>
      </w:pPr>
    </w:lvl>
  </w:abstractNum>
  <w:abstractNum w:abstractNumId="21" w15:restartNumberingAfterBreak="0">
    <w:nsid w:val="33057CB8"/>
    <w:multiLevelType w:val="hybridMultilevel"/>
    <w:tmpl w:val="392CBE6E"/>
    <w:lvl w:ilvl="0" w:tplc="236EA62C">
      <w:start w:val="1"/>
      <w:numFmt w:val="decimal"/>
      <w:pStyle w:val="InstructionsText2"/>
      <w:lvlText w:val="%1."/>
      <w:lvlJc w:val="left"/>
      <w:pPr>
        <w:ind w:left="1353" w:hanging="360"/>
      </w:pPr>
      <w:rPr>
        <w:rFonts w:cs="Times New Roman"/>
      </w:rPr>
    </w:lvl>
    <w:lvl w:ilvl="1" w:tplc="04070003">
      <w:start w:val="1"/>
      <w:numFmt w:val="lowerLetter"/>
      <w:lvlText w:val="%2."/>
      <w:lvlJc w:val="left"/>
      <w:pPr>
        <w:ind w:left="1440" w:hanging="360"/>
      </w:pPr>
      <w:rPr>
        <w:rFonts w:cs="Times New Roman"/>
      </w:rPr>
    </w:lvl>
    <w:lvl w:ilvl="2" w:tplc="04070005" w:tentative="1">
      <w:start w:val="1"/>
      <w:numFmt w:val="lowerRoman"/>
      <w:lvlText w:val="%3."/>
      <w:lvlJc w:val="right"/>
      <w:pPr>
        <w:ind w:left="2160" w:hanging="180"/>
      </w:pPr>
      <w:rPr>
        <w:rFonts w:cs="Times New Roman"/>
      </w:rPr>
    </w:lvl>
    <w:lvl w:ilvl="3" w:tplc="04070001">
      <w:start w:val="1"/>
      <w:numFmt w:val="decimal"/>
      <w:lvlText w:val="%4."/>
      <w:lvlJc w:val="left"/>
      <w:pPr>
        <w:ind w:left="2880" w:hanging="360"/>
      </w:pPr>
      <w:rPr>
        <w:rFonts w:cs="Times New Roman"/>
      </w:rPr>
    </w:lvl>
    <w:lvl w:ilvl="4" w:tplc="04070003" w:tentative="1">
      <w:start w:val="1"/>
      <w:numFmt w:val="lowerLetter"/>
      <w:lvlText w:val="%5."/>
      <w:lvlJc w:val="left"/>
      <w:pPr>
        <w:ind w:left="3600" w:hanging="360"/>
      </w:pPr>
      <w:rPr>
        <w:rFonts w:cs="Times New Roman"/>
      </w:rPr>
    </w:lvl>
    <w:lvl w:ilvl="5" w:tplc="04070005" w:tentative="1">
      <w:start w:val="1"/>
      <w:numFmt w:val="lowerRoman"/>
      <w:lvlText w:val="%6."/>
      <w:lvlJc w:val="right"/>
      <w:pPr>
        <w:ind w:left="4320" w:hanging="180"/>
      </w:pPr>
      <w:rPr>
        <w:rFonts w:cs="Times New Roman"/>
      </w:rPr>
    </w:lvl>
    <w:lvl w:ilvl="6" w:tplc="04070001" w:tentative="1">
      <w:start w:val="1"/>
      <w:numFmt w:val="decimal"/>
      <w:lvlText w:val="%7."/>
      <w:lvlJc w:val="left"/>
      <w:pPr>
        <w:ind w:left="5040" w:hanging="360"/>
      </w:pPr>
      <w:rPr>
        <w:rFonts w:cs="Times New Roman"/>
      </w:rPr>
    </w:lvl>
    <w:lvl w:ilvl="7" w:tplc="04070003" w:tentative="1">
      <w:start w:val="1"/>
      <w:numFmt w:val="lowerLetter"/>
      <w:lvlText w:val="%8."/>
      <w:lvlJc w:val="left"/>
      <w:pPr>
        <w:ind w:left="5760" w:hanging="360"/>
      </w:pPr>
      <w:rPr>
        <w:rFonts w:cs="Times New Roman"/>
      </w:rPr>
    </w:lvl>
    <w:lvl w:ilvl="8" w:tplc="04070005" w:tentative="1">
      <w:start w:val="1"/>
      <w:numFmt w:val="lowerRoman"/>
      <w:lvlText w:val="%9."/>
      <w:lvlJc w:val="right"/>
      <w:pPr>
        <w:ind w:left="6480" w:hanging="180"/>
      </w:pPr>
      <w:rPr>
        <w:rFonts w:cs="Times New Roman"/>
      </w:rPr>
    </w:lvl>
  </w:abstractNum>
  <w:abstractNum w:abstractNumId="22" w15:restartNumberingAfterBreak="0">
    <w:nsid w:val="345319BE"/>
    <w:multiLevelType w:val="hybridMultilevel"/>
    <w:tmpl w:val="91946504"/>
    <w:lvl w:ilvl="0" w:tplc="2C4CB8C6">
      <w:start w:val="1"/>
      <w:numFmt w:val="lowerLetter"/>
      <w:lvlText w:val="(%1)"/>
      <w:lvlJc w:val="left"/>
      <w:pPr>
        <w:ind w:left="393" w:hanging="360"/>
      </w:pPr>
      <w:rPr>
        <w:rFonts w:hint="default"/>
      </w:rPr>
    </w:lvl>
    <w:lvl w:ilvl="1" w:tplc="08090019" w:tentative="1">
      <w:start w:val="1"/>
      <w:numFmt w:val="lowerLetter"/>
      <w:lvlText w:val="%2."/>
      <w:lvlJc w:val="left"/>
      <w:pPr>
        <w:ind w:left="1113" w:hanging="360"/>
      </w:pPr>
    </w:lvl>
    <w:lvl w:ilvl="2" w:tplc="0809001B" w:tentative="1">
      <w:start w:val="1"/>
      <w:numFmt w:val="lowerRoman"/>
      <w:lvlText w:val="%3."/>
      <w:lvlJc w:val="right"/>
      <w:pPr>
        <w:ind w:left="1833" w:hanging="180"/>
      </w:pPr>
    </w:lvl>
    <w:lvl w:ilvl="3" w:tplc="0809000F" w:tentative="1">
      <w:start w:val="1"/>
      <w:numFmt w:val="decimal"/>
      <w:lvlText w:val="%4."/>
      <w:lvlJc w:val="left"/>
      <w:pPr>
        <w:ind w:left="2553" w:hanging="360"/>
      </w:pPr>
    </w:lvl>
    <w:lvl w:ilvl="4" w:tplc="08090019" w:tentative="1">
      <w:start w:val="1"/>
      <w:numFmt w:val="lowerLetter"/>
      <w:lvlText w:val="%5."/>
      <w:lvlJc w:val="left"/>
      <w:pPr>
        <w:ind w:left="3273" w:hanging="360"/>
      </w:pPr>
    </w:lvl>
    <w:lvl w:ilvl="5" w:tplc="0809001B" w:tentative="1">
      <w:start w:val="1"/>
      <w:numFmt w:val="lowerRoman"/>
      <w:lvlText w:val="%6."/>
      <w:lvlJc w:val="right"/>
      <w:pPr>
        <w:ind w:left="3993" w:hanging="180"/>
      </w:pPr>
    </w:lvl>
    <w:lvl w:ilvl="6" w:tplc="0809000F" w:tentative="1">
      <w:start w:val="1"/>
      <w:numFmt w:val="decimal"/>
      <w:lvlText w:val="%7."/>
      <w:lvlJc w:val="left"/>
      <w:pPr>
        <w:ind w:left="4713" w:hanging="360"/>
      </w:pPr>
    </w:lvl>
    <w:lvl w:ilvl="7" w:tplc="08090019" w:tentative="1">
      <w:start w:val="1"/>
      <w:numFmt w:val="lowerLetter"/>
      <w:lvlText w:val="%8."/>
      <w:lvlJc w:val="left"/>
      <w:pPr>
        <w:ind w:left="5433" w:hanging="360"/>
      </w:pPr>
    </w:lvl>
    <w:lvl w:ilvl="8" w:tplc="0809001B" w:tentative="1">
      <w:start w:val="1"/>
      <w:numFmt w:val="lowerRoman"/>
      <w:lvlText w:val="%9."/>
      <w:lvlJc w:val="right"/>
      <w:pPr>
        <w:ind w:left="6153" w:hanging="180"/>
      </w:pPr>
    </w:lvl>
  </w:abstractNum>
  <w:abstractNum w:abstractNumId="23" w15:restartNumberingAfterBreak="0">
    <w:nsid w:val="37226525"/>
    <w:multiLevelType w:val="hybridMultilevel"/>
    <w:tmpl w:val="9872E646"/>
    <w:lvl w:ilvl="0" w:tplc="0C0A0001">
      <w:start w:val="1"/>
      <w:numFmt w:val="decimal"/>
      <w:pStyle w:val="Nummerierungsart2"/>
      <w:lvlText w:val="%1)"/>
      <w:lvlJc w:val="left"/>
      <w:pPr>
        <w:tabs>
          <w:tab w:val="num" w:pos="360"/>
        </w:tabs>
        <w:ind w:left="360" w:hanging="360"/>
      </w:pPr>
      <w:rPr>
        <w:rFonts w:cs="Times New Roman" w:hint="default"/>
      </w:rPr>
    </w:lvl>
    <w:lvl w:ilvl="1" w:tplc="040A0003" w:tentative="1">
      <w:start w:val="1"/>
      <w:numFmt w:val="lowerLetter"/>
      <w:lvlText w:val="%2."/>
      <w:lvlJc w:val="left"/>
      <w:pPr>
        <w:tabs>
          <w:tab w:val="num" w:pos="1440"/>
        </w:tabs>
        <w:ind w:left="1440" w:hanging="360"/>
      </w:pPr>
      <w:rPr>
        <w:rFonts w:cs="Times New Roman"/>
      </w:rPr>
    </w:lvl>
    <w:lvl w:ilvl="2" w:tplc="040A0005" w:tentative="1">
      <w:start w:val="1"/>
      <w:numFmt w:val="lowerRoman"/>
      <w:lvlText w:val="%3."/>
      <w:lvlJc w:val="right"/>
      <w:pPr>
        <w:tabs>
          <w:tab w:val="num" w:pos="2160"/>
        </w:tabs>
        <w:ind w:left="2160" w:hanging="180"/>
      </w:pPr>
      <w:rPr>
        <w:rFonts w:cs="Times New Roman"/>
      </w:rPr>
    </w:lvl>
    <w:lvl w:ilvl="3" w:tplc="040A0001" w:tentative="1">
      <w:start w:val="1"/>
      <w:numFmt w:val="decimal"/>
      <w:lvlText w:val="%4."/>
      <w:lvlJc w:val="left"/>
      <w:pPr>
        <w:tabs>
          <w:tab w:val="num" w:pos="2880"/>
        </w:tabs>
        <w:ind w:left="2880" w:hanging="360"/>
      </w:pPr>
      <w:rPr>
        <w:rFonts w:cs="Times New Roman"/>
      </w:rPr>
    </w:lvl>
    <w:lvl w:ilvl="4" w:tplc="040A0003" w:tentative="1">
      <w:start w:val="1"/>
      <w:numFmt w:val="lowerLetter"/>
      <w:lvlText w:val="%5."/>
      <w:lvlJc w:val="left"/>
      <w:pPr>
        <w:tabs>
          <w:tab w:val="num" w:pos="3600"/>
        </w:tabs>
        <w:ind w:left="3600" w:hanging="360"/>
      </w:pPr>
      <w:rPr>
        <w:rFonts w:cs="Times New Roman"/>
      </w:rPr>
    </w:lvl>
    <w:lvl w:ilvl="5" w:tplc="040A0005" w:tentative="1">
      <w:start w:val="1"/>
      <w:numFmt w:val="lowerRoman"/>
      <w:lvlText w:val="%6."/>
      <w:lvlJc w:val="right"/>
      <w:pPr>
        <w:tabs>
          <w:tab w:val="num" w:pos="4320"/>
        </w:tabs>
        <w:ind w:left="4320" w:hanging="180"/>
      </w:pPr>
      <w:rPr>
        <w:rFonts w:cs="Times New Roman"/>
      </w:rPr>
    </w:lvl>
    <w:lvl w:ilvl="6" w:tplc="040A0001" w:tentative="1">
      <w:start w:val="1"/>
      <w:numFmt w:val="decimal"/>
      <w:lvlText w:val="%7."/>
      <w:lvlJc w:val="left"/>
      <w:pPr>
        <w:tabs>
          <w:tab w:val="num" w:pos="5040"/>
        </w:tabs>
        <w:ind w:left="5040" w:hanging="360"/>
      </w:pPr>
      <w:rPr>
        <w:rFonts w:cs="Times New Roman"/>
      </w:rPr>
    </w:lvl>
    <w:lvl w:ilvl="7" w:tplc="040A0003" w:tentative="1">
      <w:start w:val="1"/>
      <w:numFmt w:val="lowerLetter"/>
      <w:lvlText w:val="%8."/>
      <w:lvlJc w:val="left"/>
      <w:pPr>
        <w:tabs>
          <w:tab w:val="num" w:pos="5760"/>
        </w:tabs>
        <w:ind w:left="5760" w:hanging="360"/>
      </w:pPr>
      <w:rPr>
        <w:rFonts w:cs="Times New Roman"/>
      </w:rPr>
    </w:lvl>
    <w:lvl w:ilvl="8" w:tplc="040A0005" w:tentative="1">
      <w:start w:val="1"/>
      <w:numFmt w:val="lowerRoman"/>
      <w:lvlText w:val="%9."/>
      <w:lvlJc w:val="right"/>
      <w:pPr>
        <w:tabs>
          <w:tab w:val="num" w:pos="6480"/>
        </w:tabs>
        <w:ind w:left="6480" w:hanging="180"/>
      </w:pPr>
      <w:rPr>
        <w:rFonts w:cs="Times New Roman"/>
      </w:rPr>
    </w:lvl>
  </w:abstractNum>
  <w:abstractNum w:abstractNumId="24" w15:restartNumberingAfterBreak="0">
    <w:nsid w:val="37E63CE7"/>
    <w:multiLevelType w:val="hybridMultilevel"/>
    <w:tmpl w:val="5024EF3A"/>
    <w:lvl w:ilvl="0" w:tplc="FFFFFFFF">
      <w:start w:val="1"/>
      <w:numFmt w:val="lowerLetter"/>
      <w:lvlText w:val="(%1)"/>
      <w:lvlJc w:val="left"/>
      <w:pPr>
        <w:ind w:left="394" w:hanging="360"/>
      </w:pPr>
      <w:rPr>
        <w:rFonts w:hint="default"/>
      </w:rPr>
    </w:lvl>
    <w:lvl w:ilvl="1" w:tplc="FFFFFFFF" w:tentative="1">
      <w:start w:val="1"/>
      <w:numFmt w:val="bullet"/>
      <w:lvlText w:val="o"/>
      <w:lvlJc w:val="left"/>
      <w:pPr>
        <w:ind w:left="1114" w:hanging="360"/>
      </w:pPr>
      <w:rPr>
        <w:rFonts w:ascii="Courier New" w:hAnsi="Courier New" w:cs="Courier New" w:hint="default"/>
      </w:rPr>
    </w:lvl>
    <w:lvl w:ilvl="2" w:tplc="FFFFFFFF" w:tentative="1">
      <w:start w:val="1"/>
      <w:numFmt w:val="bullet"/>
      <w:lvlText w:val=""/>
      <w:lvlJc w:val="left"/>
      <w:pPr>
        <w:ind w:left="1834" w:hanging="360"/>
      </w:pPr>
      <w:rPr>
        <w:rFonts w:ascii="Wingdings" w:hAnsi="Wingdings" w:hint="default"/>
      </w:rPr>
    </w:lvl>
    <w:lvl w:ilvl="3" w:tplc="FFFFFFFF" w:tentative="1">
      <w:start w:val="1"/>
      <w:numFmt w:val="bullet"/>
      <w:lvlText w:val=""/>
      <w:lvlJc w:val="left"/>
      <w:pPr>
        <w:ind w:left="2554" w:hanging="360"/>
      </w:pPr>
      <w:rPr>
        <w:rFonts w:ascii="Symbol" w:hAnsi="Symbol" w:hint="default"/>
      </w:rPr>
    </w:lvl>
    <w:lvl w:ilvl="4" w:tplc="FFFFFFFF" w:tentative="1">
      <w:start w:val="1"/>
      <w:numFmt w:val="bullet"/>
      <w:lvlText w:val="o"/>
      <w:lvlJc w:val="left"/>
      <w:pPr>
        <w:ind w:left="3274" w:hanging="360"/>
      </w:pPr>
      <w:rPr>
        <w:rFonts w:ascii="Courier New" w:hAnsi="Courier New" w:cs="Courier New" w:hint="default"/>
      </w:rPr>
    </w:lvl>
    <w:lvl w:ilvl="5" w:tplc="FFFFFFFF" w:tentative="1">
      <w:start w:val="1"/>
      <w:numFmt w:val="bullet"/>
      <w:lvlText w:val=""/>
      <w:lvlJc w:val="left"/>
      <w:pPr>
        <w:ind w:left="3994" w:hanging="360"/>
      </w:pPr>
      <w:rPr>
        <w:rFonts w:ascii="Wingdings" w:hAnsi="Wingdings" w:hint="default"/>
      </w:rPr>
    </w:lvl>
    <w:lvl w:ilvl="6" w:tplc="FFFFFFFF" w:tentative="1">
      <w:start w:val="1"/>
      <w:numFmt w:val="bullet"/>
      <w:lvlText w:val=""/>
      <w:lvlJc w:val="left"/>
      <w:pPr>
        <w:ind w:left="4714" w:hanging="360"/>
      </w:pPr>
      <w:rPr>
        <w:rFonts w:ascii="Symbol" w:hAnsi="Symbol" w:hint="default"/>
      </w:rPr>
    </w:lvl>
    <w:lvl w:ilvl="7" w:tplc="FFFFFFFF" w:tentative="1">
      <w:start w:val="1"/>
      <w:numFmt w:val="bullet"/>
      <w:lvlText w:val="o"/>
      <w:lvlJc w:val="left"/>
      <w:pPr>
        <w:ind w:left="5434" w:hanging="360"/>
      </w:pPr>
      <w:rPr>
        <w:rFonts w:ascii="Courier New" w:hAnsi="Courier New" w:cs="Courier New" w:hint="default"/>
      </w:rPr>
    </w:lvl>
    <w:lvl w:ilvl="8" w:tplc="FFFFFFFF" w:tentative="1">
      <w:start w:val="1"/>
      <w:numFmt w:val="bullet"/>
      <w:lvlText w:val=""/>
      <w:lvlJc w:val="left"/>
      <w:pPr>
        <w:ind w:left="6154" w:hanging="360"/>
      </w:pPr>
      <w:rPr>
        <w:rFonts w:ascii="Wingdings" w:hAnsi="Wingdings" w:hint="default"/>
      </w:rPr>
    </w:lvl>
  </w:abstractNum>
  <w:abstractNum w:abstractNumId="25" w15:restartNumberingAfterBreak="0">
    <w:nsid w:val="3B3D4223"/>
    <w:multiLevelType w:val="hybridMultilevel"/>
    <w:tmpl w:val="1742957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26" w15:restartNumberingAfterBreak="0">
    <w:nsid w:val="3CD57312"/>
    <w:multiLevelType w:val="multilevel"/>
    <w:tmpl w:val="1864F90A"/>
    <w:styleLink w:val="Formatvorlage2"/>
    <w:lvl w:ilvl="0">
      <w:start w:val="1"/>
      <w:numFmt w:val="bullet"/>
      <w:lvlText w:val=""/>
      <w:lvlJc w:val="left"/>
      <w:pPr>
        <w:ind w:left="360" w:hanging="360"/>
      </w:pPr>
      <w:rPr>
        <w:rFonts w:ascii="Symbol" w:hAnsi="Symbol" w:hint="default"/>
        <w:sz w:val="28"/>
      </w:rPr>
    </w:lvl>
    <w:lvl w:ilvl="1">
      <w:start w:val="1"/>
      <w:numFmt w:val="bullet"/>
      <w:lvlText w:val=""/>
      <w:lvlJc w:val="left"/>
      <w:pPr>
        <w:tabs>
          <w:tab w:val="num" w:pos="720"/>
        </w:tabs>
        <w:ind w:left="720" w:hanging="360"/>
      </w:pPr>
      <w:rPr>
        <w:rFonts w:ascii="Symbol" w:hAnsi="Symbol" w:hint="default"/>
        <w:sz w:val="24"/>
      </w:rPr>
    </w:lvl>
    <w:lvl w:ilvl="2">
      <w:start w:val="1"/>
      <w:numFmt w:val="bullet"/>
      <w:lvlText w:val=""/>
      <w:lvlJc w:val="left"/>
      <w:pPr>
        <w:tabs>
          <w:tab w:val="num" w:pos="1072"/>
        </w:tabs>
        <w:ind w:left="1072" w:hanging="358"/>
      </w:pPr>
      <w:rPr>
        <w:rFonts w:ascii="Symbol" w:hAnsi="Symbol" w:hint="default"/>
        <w:sz w:val="22"/>
      </w:rPr>
    </w:lvl>
    <w:lvl w:ilvl="3">
      <w:start w:val="1"/>
      <w:numFmt w:val="bullet"/>
      <w:lvlText w:val=""/>
      <w:lvlJc w:val="left"/>
      <w:pPr>
        <w:tabs>
          <w:tab w:val="num" w:pos="1429"/>
        </w:tabs>
        <w:ind w:left="1429" w:hanging="357"/>
      </w:pPr>
      <w:rPr>
        <w:rFonts w:ascii="Symbol" w:hAnsi="Symbol" w:hint="default"/>
        <w:sz w:val="22"/>
      </w:rPr>
    </w:lvl>
    <w:lvl w:ilvl="4">
      <w:start w:val="1"/>
      <w:numFmt w:val="bullet"/>
      <w:lvlText w:val=""/>
      <w:lvlJc w:val="left"/>
      <w:pPr>
        <w:tabs>
          <w:tab w:val="num" w:pos="1786"/>
        </w:tabs>
        <w:ind w:left="1786" w:hanging="357"/>
      </w:pPr>
      <w:rPr>
        <w:rFonts w:ascii="Symbol" w:hAnsi="Symbol" w:hint="default"/>
        <w:sz w:val="22"/>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27" w15:restartNumberingAfterBreak="0">
    <w:nsid w:val="3CDD1C18"/>
    <w:multiLevelType w:val="hybridMultilevel"/>
    <w:tmpl w:val="17BCC7B6"/>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28" w15:restartNumberingAfterBreak="0">
    <w:nsid w:val="403505B3"/>
    <w:multiLevelType w:val="hybridMultilevel"/>
    <w:tmpl w:val="B882DFB4"/>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29" w15:restartNumberingAfterBreak="0">
    <w:nsid w:val="415933B0"/>
    <w:multiLevelType w:val="hybridMultilevel"/>
    <w:tmpl w:val="194483DC"/>
    <w:lvl w:ilvl="0" w:tplc="FFFFFFFF">
      <w:start w:val="1"/>
      <w:numFmt w:val="lowerLetter"/>
      <w:lvlText w:val="%1)"/>
      <w:lvlJc w:val="left"/>
      <w:pPr>
        <w:ind w:left="714" w:hanging="680"/>
      </w:pPr>
      <w:rPr>
        <w:rFonts w:hint="default"/>
      </w:rPr>
    </w:lvl>
    <w:lvl w:ilvl="1" w:tplc="FFFFFFFF" w:tentative="1">
      <w:start w:val="1"/>
      <w:numFmt w:val="lowerLetter"/>
      <w:lvlText w:val="%2."/>
      <w:lvlJc w:val="left"/>
      <w:pPr>
        <w:ind w:left="1114" w:hanging="360"/>
      </w:pPr>
    </w:lvl>
    <w:lvl w:ilvl="2" w:tplc="FFFFFFFF" w:tentative="1">
      <w:start w:val="1"/>
      <w:numFmt w:val="lowerRoman"/>
      <w:lvlText w:val="%3."/>
      <w:lvlJc w:val="right"/>
      <w:pPr>
        <w:ind w:left="1834" w:hanging="180"/>
      </w:pPr>
    </w:lvl>
    <w:lvl w:ilvl="3" w:tplc="FFFFFFFF" w:tentative="1">
      <w:start w:val="1"/>
      <w:numFmt w:val="decimal"/>
      <w:lvlText w:val="%4."/>
      <w:lvlJc w:val="left"/>
      <w:pPr>
        <w:ind w:left="2554" w:hanging="360"/>
      </w:pPr>
    </w:lvl>
    <w:lvl w:ilvl="4" w:tplc="FFFFFFFF" w:tentative="1">
      <w:start w:val="1"/>
      <w:numFmt w:val="lowerLetter"/>
      <w:lvlText w:val="%5."/>
      <w:lvlJc w:val="left"/>
      <w:pPr>
        <w:ind w:left="3274" w:hanging="360"/>
      </w:pPr>
    </w:lvl>
    <w:lvl w:ilvl="5" w:tplc="FFFFFFFF" w:tentative="1">
      <w:start w:val="1"/>
      <w:numFmt w:val="lowerRoman"/>
      <w:lvlText w:val="%6."/>
      <w:lvlJc w:val="right"/>
      <w:pPr>
        <w:ind w:left="3994" w:hanging="180"/>
      </w:pPr>
    </w:lvl>
    <w:lvl w:ilvl="6" w:tplc="FFFFFFFF" w:tentative="1">
      <w:start w:val="1"/>
      <w:numFmt w:val="decimal"/>
      <w:lvlText w:val="%7."/>
      <w:lvlJc w:val="left"/>
      <w:pPr>
        <w:ind w:left="4714" w:hanging="360"/>
      </w:pPr>
    </w:lvl>
    <w:lvl w:ilvl="7" w:tplc="FFFFFFFF" w:tentative="1">
      <w:start w:val="1"/>
      <w:numFmt w:val="lowerLetter"/>
      <w:lvlText w:val="%8."/>
      <w:lvlJc w:val="left"/>
      <w:pPr>
        <w:ind w:left="5434" w:hanging="360"/>
      </w:pPr>
    </w:lvl>
    <w:lvl w:ilvl="8" w:tplc="FFFFFFFF" w:tentative="1">
      <w:start w:val="1"/>
      <w:numFmt w:val="lowerRoman"/>
      <w:lvlText w:val="%9."/>
      <w:lvlJc w:val="right"/>
      <w:pPr>
        <w:ind w:left="6154" w:hanging="180"/>
      </w:pPr>
    </w:lvl>
  </w:abstractNum>
  <w:abstractNum w:abstractNumId="30" w15:restartNumberingAfterBreak="0">
    <w:nsid w:val="42586981"/>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31" w15:restartNumberingAfterBreak="0">
    <w:nsid w:val="42D81F3D"/>
    <w:multiLevelType w:val="hybridMultilevel"/>
    <w:tmpl w:val="5D16A398"/>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32" w15:restartNumberingAfterBreak="0">
    <w:nsid w:val="46B678D7"/>
    <w:multiLevelType w:val="hybridMultilevel"/>
    <w:tmpl w:val="2D78A63E"/>
    <w:lvl w:ilvl="0" w:tplc="188054EA">
      <w:start w:val="1"/>
      <w:numFmt w:val="lowerLetter"/>
      <w:lvlText w:val="(%1)"/>
      <w:lvlJc w:val="left"/>
      <w:pPr>
        <w:ind w:left="394"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491F6F71"/>
    <w:multiLevelType w:val="hybridMultilevel"/>
    <w:tmpl w:val="194483DC"/>
    <w:lvl w:ilvl="0" w:tplc="7A8E29A6">
      <w:start w:val="1"/>
      <w:numFmt w:val="lowerLetter"/>
      <w:lvlText w:val="%1)"/>
      <w:lvlJc w:val="left"/>
      <w:pPr>
        <w:ind w:left="714" w:hanging="680"/>
      </w:pPr>
      <w:rPr>
        <w:rFonts w:hint="default"/>
      </w:rPr>
    </w:lvl>
    <w:lvl w:ilvl="1" w:tplc="08090019" w:tentative="1">
      <w:start w:val="1"/>
      <w:numFmt w:val="lowerLetter"/>
      <w:lvlText w:val="%2."/>
      <w:lvlJc w:val="left"/>
      <w:pPr>
        <w:ind w:left="1114" w:hanging="360"/>
      </w:pPr>
    </w:lvl>
    <w:lvl w:ilvl="2" w:tplc="0809001B" w:tentative="1">
      <w:start w:val="1"/>
      <w:numFmt w:val="lowerRoman"/>
      <w:lvlText w:val="%3."/>
      <w:lvlJc w:val="right"/>
      <w:pPr>
        <w:ind w:left="1834" w:hanging="180"/>
      </w:pPr>
    </w:lvl>
    <w:lvl w:ilvl="3" w:tplc="0809000F" w:tentative="1">
      <w:start w:val="1"/>
      <w:numFmt w:val="decimal"/>
      <w:lvlText w:val="%4."/>
      <w:lvlJc w:val="left"/>
      <w:pPr>
        <w:ind w:left="2554" w:hanging="360"/>
      </w:pPr>
    </w:lvl>
    <w:lvl w:ilvl="4" w:tplc="08090019" w:tentative="1">
      <w:start w:val="1"/>
      <w:numFmt w:val="lowerLetter"/>
      <w:lvlText w:val="%5."/>
      <w:lvlJc w:val="left"/>
      <w:pPr>
        <w:ind w:left="3274" w:hanging="360"/>
      </w:pPr>
    </w:lvl>
    <w:lvl w:ilvl="5" w:tplc="0809001B" w:tentative="1">
      <w:start w:val="1"/>
      <w:numFmt w:val="lowerRoman"/>
      <w:lvlText w:val="%6."/>
      <w:lvlJc w:val="right"/>
      <w:pPr>
        <w:ind w:left="3994" w:hanging="180"/>
      </w:pPr>
    </w:lvl>
    <w:lvl w:ilvl="6" w:tplc="0809000F" w:tentative="1">
      <w:start w:val="1"/>
      <w:numFmt w:val="decimal"/>
      <w:lvlText w:val="%7."/>
      <w:lvlJc w:val="left"/>
      <w:pPr>
        <w:ind w:left="4714" w:hanging="360"/>
      </w:pPr>
    </w:lvl>
    <w:lvl w:ilvl="7" w:tplc="08090019" w:tentative="1">
      <w:start w:val="1"/>
      <w:numFmt w:val="lowerLetter"/>
      <w:lvlText w:val="%8."/>
      <w:lvlJc w:val="left"/>
      <w:pPr>
        <w:ind w:left="5434" w:hanging="360"/>
      </w:pPr>
    </w:lvl>
    <w:lvl w:ilvl="8" w:tplc="0809001B" w:tentative="1">
      <w:start w:val="1"/>
      <w:numFmt w:val="lowerRoman"/>
      <w:lvlText w:val="%9."/>
      <w:lvlJc w:val="right"/>
      <w:pPr>
        <w:ind w:left="6154" w:hanging="180"/>
      </w:pPr>
    </w:lvl>
  </w:abstractNum>
  <w:abstractNum w:abstractNumId="34" w15:restartNumberingAfterBreak="0">
    <w:nsid w:val="49256058"/>
    <w:multiLevelType w:val="hybridMultilevel"/>
    <w:tmpl w:val="9232F180"/>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35" w15:restartNumberingAfterBreak="0">
    <w:nsid w:val="49772236"/>
    <w:multiLevelType w:val="hybridMultilevel"/>
    <w:tmpl w:val="E974A63C"/>
    <w:lvl w:ilvl="0" w:tplc="91F28F2A">
      <w:start w:val="1"/>
      <w:numFmt w:val="bullet"/>
      <w:pStyle w:val="Aufzhlungszeichen4"/>
      <w:lvlText w:val=""/>
      <w:lvlJc w:val="left"/>
      <w:pPr>
        <w:tabs>
          <w:tab w:val="num" w:pos="357"/>
        </w:tabs>
        <w:ind w:left="357" w:hanging="357"/>
      </w:pPr>
      <w:rPr>
        <w:rFonts w:ascii="Wingdings" w:hAnsi="Wingdings" w:hint="default"/>
        <w:sz w:val="28"/>
      </w:rPr>
    </w:lvl>
    <w:lvl w:ilvl="1" w:tplc="78D02204">
      <w:start w:val="1"/>
      <w:numFmt w:val="bullet"/>
      <w:lvlText w:val="o"/>
      <w:lvlJc w:val="left"/>
      <w:pPr>
        <w:tabs>
          <w:tab w:val="num" w:pos="1440"/>
        </w:tabs>
        <w:ind w:left="1440" w:hanging="360"/>
      </w:pPr>
      <w:rPr>
        <w:rFonts w:ascii="Courier New" w:hAnsi="Courier New" w:hint="default"/>
      </w:rPr>
    </w:lvl>
    <w:lvl w:ilvl="2" w:tplc="0407001B" w:tentative="1">
      <w:start w:val="1"/>
      <w:numFmt w:val="bullet"/>
      <w:lvlText w:val=""/>
      <w:lvlJc w:val="left"/>
      <w:pPr>
        <w:tabs>
          <w:tab w:val="num" w:pos="2160"/>
        </w:tabs>
        <w:ind w:left="2160" w:hanging="360"/>
      </w:pPr>
      <w:rPr>
        <w:rFonts w:ascii="Wingdings" w:hAnsi="Wingdings" w:hint="default"/>
      </w:rPr>
    </w:lvl>
    <w:lvl w:ilvl="3" w:tplc="0407000F" w:tentative="1">
      <w:start w:val="1"/>
      <w:numFmt w:val="bullet"/>
      <w:lvlText w:val=""/>
      <w:lvlJc w:val="left"/>
      <w:pPr>
        <w:tabs>
          <w:tab w:val="num" w:pos="2880"/>
        </w:tabs>
        <w:ind w:left="2880" w:hanging="360"/>
      </w:pPr>
      <w:rPr>
        <w:rFonts w:ascii="Symbol" w:hAnsi="Symbol" w:hint="default"/>
      </w:rPr>
    </w:lvl>
    <w:lvl w:ilvl="4" w:tplc="04070019" w:tentative="1">
      <w:start w:val="1"/>
      <w:numFmt w:val="bullet"/>
      <w:lvlText w:val="o"/>
      <w:lvlJc w:val="left"/>
      <w:pPr>
        <w:tabs>
          <w:tab w:val="num" w:pos="3600"/>
        </w:tabs>
        <w:ind w:left="3600" w:hanging="360"/>
      </w:pPr>
      <w:rPr>
        <w:rFonts w:ascii="Courier New" w:hAnsi="Courier New" w:hint="default"/>
      </w:rPr>
    </w:lvl>
    <w:lvl w:ilvl="5" w:tplc="0407001B" w:tentative="1">
      <w:start w:val="1"/>
      <w:numFmt w:val="bullet"/>
      <w:lvlText w:val=""/>
      <w:lvlJc w:val="left"/>
      <w:pPr>
        <w:tabs>
          <w:tab w:val="num" w:pos="4320"/>
        </w:tabs>
        <w:ind w:left="4320" w:hanging="360"/>
      </w:pPr>
      <w:rPr>
        <w:rFonts w:ascii="Wingdings" w:hAnsi="Wingdings" w:hint="default"/>
      </w:rPr>
    </w:lvl>
    <w:lvl w:ilvl="6" w:tplc="0407000F" w:tentative="1">
      <w:start w:val="1"/>
      <w:numFmt w:val="bullet"/>
      <w:lvlText w:val=""/>
      <w:lvlJc w:val="left"/>
      <w:pPr>
        <w:tabs>
          <w:tab w:val="num" w:pos="5040"/>
        </w:tabs>
        <w:ind w:left="5040" w:hanging="360"/>
      </w:pPr>
      <w:rPr>
        <w:rFonts w:ascii="Symbol" w:hAnsi="Symbol" w:hint="default"/>
      </w:rPr>
    </w:lvl>
    <w:lvl w:ilvl="7" w:tplc="04070019" w:tentative="1">
      <w:start w:val="1"/>
      <w:numFmt w:val="bullet"/>
      <w:lvlText w:val="o"/>
      <w:lvlJc w:val="left"/>
      <w:pPr>
        <w:tabs>
          <w:tab w:val="num" w:pos="5760"/>
        </w:tabs>
        <w:ind w:left="5760" w:hanging="360"/>
      </w:pPr>
      <w:rPr>
        <w:rFonts w:ascii="Courier New" w:hAnsi="Courier New" w:hint="default"/>
      </w:rPr>
    </w:lvl>
    <w:lvl w:ilvl="8" w:tplc="0407001B" w:tentative="1">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499A4A51"/>
    <w:multiLevelType w:val="hybridMultilevel"/>
    <w:tmpl w:val="7632EE8A"/>
    <w:lvl w:ilvl="0" w:tplc="43D23A50">
      <w:numFmt w:val="bullet"/>
      <w:lvlText w:val="-"/>
      <w:lvlJc w:val="left"/>
      <w:pPr>
        <w:ind w:left="753" w:hanging="360"/>
      </w:pPr>
      <w:rPr>
        <w:rFonts w:ascii="Verdana" w:eastAsia="Arial" w:hAnsi="Verdana" w:cs="Times New Roman" w:hint="default"/>
      </w:rPr>
    </w:lvl>
    <w:lvl w:ilvl="1" w:tplc="04070003">
      <w:start w:val="1"/>
      <w:numFmt w:val="bullet"/>
      <w:lvlText w:val="o"/>
      <w:lvlJc w:val="left"/>
      <w:pPr>
        <w:ind w:left="1473" w:hanging="360"/>
      </w:pPr>
      <w:rPr>
        <w:rFonts w:ascii="Courier New" w:hAnsi="Courier New" w:cs="Courier New" w:hint="default"/>
      </w:rPr>
    </w:lvl>
    <w:lvl w:ilvl="2" w:tplc="04070005" w:tentative="1">
      <w:start w:val="1"/>
      <w:numFmt w:val="bullet"/>
      <w:lvlText w:val=""/>
      <w:lvlJc w:val="left"/>
      <w:pPr>
        <w:ind w:left="2193" w:hanging="360"/>
      </w:pPr>
      <w:rPr>
        <w:rFonts w:ascii="Wingdings" w:hAnsi="Wingdings" w:hint="default"/>
      </w:rPr>
    </w:lvl>
    <w:lvl w:ilvl="3" w:tplc="04070001" w:tentative="1">
      <w:start w:val="1"/>
      <w:numFmt w:val="bullet"/>
      <w:lvlText w:val=""/>
      <w:lvlJc w:val="left"/>
      <w:pPr>
        <w:ind w:left="2913" w:hanging="360"/>
      </w:pPr>
      <w:rPr>
        <w:rFonts w:ascii="Symbol" w:hAnsi="Symbol" w:hint="default"/>
      </w:rPr>
    </w:lvl>
    <w:lvl w:ilvl="4" w:tplc="04070003" w:tentative="1">
      <w:start w:val="1"/>
      <w:numFmt w:val="bullet"/>
      <w:lvlText w:val="o"/>
      <w:lvlJc w:val="left"/>
      <w:pPr>
        <w:ind w:left="3633" w:hanging="360"/>
      </w:pPr>
      <w:rPr>
        <w:rFonts w:ascii="Courier New" w:hAnsi="Courier New" w:cs="Courier New" w:hint="default"/>
      </w:rPr>
    </w:lvl>
    <w:lvl w:ilvl="5" w:tplc="04070005" w:tentative="1">
      <w:start w:val="1"/>
      <w:numFmt w:val="bullet"/>
      <w:lvlText w:val=""/>
      <w:lvlJc w:val="left"/>
      <w:pPr>
        <w:ind w:left="4353" w:hanging="360"/>
      </w:pPr>
      <w:rPr>
        <w:rFonts w:ascii="Wingdings" w:hAnsi="Wingdings" w:hint="default"/>
      </w:rPr>
    </w:lvl>
    <w:lvl w:ilvl="6" w:tplc="04070001" w:tentative="1">
      <w:start w:val="1"/>
      <w:numFmt w:val="bullet"/>
      <w:lvlText w:val=""/>
      <w:lvlJc w:val="left"/>
      <w:pPr>
        <w:ind w:left="5073" w:hanging="360"/>
      </w:pPr>
      <w:rPr>
        <w:rFonts w:ascii="Symbol" w:hAnsi="Symbol" w:hint="default"/>
      </w:rPr>
    </w:lvl>
    <w:lvl w:ilvl="7" w:tplc="04070003" w:tentative="1">
      <w:start w:val="1"/>
      <w:numFmt w:val="bullet"/>
      <w:lvlText w:val="o"/>
      <w:lvlJc w:val="left"/>
      <w:pPr>
        <w:ind w:left="5793" w:hanging="360"/>
      </w:pPr>
      <w:rPr>
        <w:rFonts w:ascii="Courier New" w:hAnsi="Courier New" w:cs="Courier New" w:hint="default"/>
      </w:rPr>
    </w:lvl>
    <w:lvl w:ilvl="8" w:tplc="04070005" w:tentative="1">
      <w:start w:val="1"/>
      <w:numFmt w:val="bullet"/>
      <w:lvlText w:val=""/>
      <w:lvlJc w:val="left"/>
      <w:pPr>
        <w:ind w:left="6513" w:hanging="360"/>
      </w:pPr>
      <w:rPr>
        <w:rFonts w:ascii="Wingdings" w:hAnsi="Wingdings" w:hint="default"/>
      </w:rPr>
    </w:lvl>
  </w:abstractNum>
  <w:abstractNum w:abstractNumId="37" w15:restartNumberingAfterBreak="0">
    <w:nsid w:val="49C723B1"/>
    <w:multiLevelType w:val="hybridMultilevel"/>
    <w:tmpl w:val="201AE0F8"/>
    <w:lvl w:ilvl="0" w:tplc="8A3EDCFA">
      <w:start w:val="1"/>
      <w:numFmt w:val="lowerLetter"/>
      <w:lvlText w:val="%1)"/>
      <w:lvlJc w:val="left"/>
      <w:pPr>
        <w:ind w:left="714" w:hanging="680"/>
      </w:pPr>
      <w:rPr>
        <w:rFonts w:hint="default"/>
      </w:rPr>
    </w:lvl>
    <w:lvl w:ilvl="1" w:tplc="08090019" w:tentative="1">
      <w:start w:val="1"/>
      <w:numFmt w:val="lowerLetter"/>
      <w:lvlText w:val="%2."/>
      <w:lvlJc w:val="left"/>
      <w:pPr>
        <w:ind w:left="1114" w:hanging="360"/>
      </w:pPr>
    </w:lvl>
    <w:lvl w:ilvl="2" w:tplc="0809001B" w:tentative="1">
      <w:start w:val="1"/>
      <w:numFmt w:val="lowerRoman"/>
      <w:lvlText w:val="%3."/>
      <w:lvlJc w:val="right"/>
      <w:pPr>
        <w:ind w:left="1834" w:hanging="180"/>
      </w:pPr>
    </w:lvl>
    <w:lvl w:ilvl="3" w:tplc="0809000F" w:tentative="1">
      <w:start w:val="1"/>
      <w:numFmt w:val="decimal"/>
      <w:lvlText w:val="%4."/>
      <w:lvlJc w:val="left"/>
      <w:pPr>
        <w:ind w:left="2554" w:hanging="360"/>
      </w:pPr>
    </w:lvl>
    <w:lvl w:ilvl="4" w:tplc="08090019" w:tentative="1">
      <w:start w:val="1"/>
      <w:numFmt w:val="lowerLetter"/>
      <w:lvlText w:val="%5."/>
      <w:lvlJc w:val="left"/>
      <w:pPr>
        <w:ind w:left="3274" w:hanging="360"/>
      </w:pPr>
    </w:lvl>
    <w:lvl w:ilvl="5" w:tplc="0809001B" w:tentative="1">
      <w:start w:val="1"/>
      <w:numFmt w:val="lowerRoman"/>
      <w:lvlText w:val="%6."/>
      <w:lvlJc w:val="right"/>
      <w:pPr>
        <w:ind w:left="3994" w:hanging="180"/>
      </w:pPr>
    </w:lvl>
    <w:lvl w:ilvl="6" w:tplc="0809000F" w:tentative="1">
      <w:start w:val="1"/>
      <w:numFmt w:val="decimal"/>
      <w:lvlText w:val="%7."/>
      <w:lvlJc w:val="left"/>
      <w:pPr>
        <w:ind w:left="4714" w:hanging="360"/>
      </w:pPr>
    </w:lvl>
    <w:lvl w:ilvl="7" w:tplc="08090019" w:tentative="1">
      <w:start w:val="1"/>
      <w:numFmt w:val="lowerLetter"/>
      <w:lvlText w:val="%8."/>
      <w:lvlJc w:val="left"/>
      <w:pPr>
        <w:ind w:left="5434" w:hanging="360"/>
      </w:pPr>
    </w:lvl>
    <w:lvl w:ilvl="8" w:tplc="0809001B" w:tentative="1">
      <w:start w:val="1"/>
      <w:numFmt w:val="lowerRoman"/>
      <w:lvlText w:val="%9."/>
      <w:lvlJc w:val="right"/>
      <w:pPr>
        <w:ind w:left="6154" w:hanging="180"/>
      </w:pPr>
    </w:lvl>
  </w:abstractNum>
  <w:abstractNum w:abstractNumId="38" w15:restartNumberingAfterBreak="0">
    <w:nsid w:val="4EB95802"/>
    <w:multiLevelType w:val="multilevel"/>
    <w:tmpl w:val="0407001D"/>
    <w:styleLink w:val="Formatvorlage3"/>
    <w:lvl w:ilvl="0">
      <w:start w:val="1"/>
      <w:numFmt w:val="none"/>
      <w:pStyle w:val="Heading4"/>
      <w:lvlText w:val="%1"/>
      <w:lvlJc w:val="left"/>
      <w:pPr>
        <w:ind w:left="360" w:hanging="360"/>
      </w:pPr>
      <w:rPr>
        <w:rFonts w:ascii="Verdana" w:hAnsi="Verdana" w:cs="Times New Roman" w:hint="default"/>
        <w:b/>
        <w:color w:val="auto"/>
        <w:sz w:val="20"/>
        <w:u w:val="single"/>
      </w:rPr>
    </w:lvl>
    <w:lvl w:ilvl="1">
      <w:start w:val="1"/>
      <w:numFmt w:val="lowerLetter"/>
      <w:lvlText w:val="%2)"/>
      <w:lvlJc w:val="left"/>
      <w:pPr>
        <w:ind w:left="720" w:hanging="360"/>
      </w:pPr>
      <w:rPr>
        <w:rFonts w:cs="Times New Roman"/>
      </w:rPr>
    </w:lvl>
    <w:lvl w:ilvl="2">
      <w:start w:val="1"/>
      <w:numFmt w:val="lowerRoman"/>
      <w:lvlText w:val="%3)"/>
      <w:lvlJc w:val="left"/>
      <w:pPr>
        <w:ind w:left="1080" w:hanging="360"/>
      </w:pPr>
      <w:rPr>
        <w:rFonts w:cs="Times New Roman"/>
      </w:rPr>
    </w:lvl>
    <w:lvl w:ilvl="3">
      <w:start w:val="1"/>
      <w:numFmt w:val="decimal"/>
      <w:lvlText w:val="(%4)"/>
      <w:lvlJc w:val="left"/>
      <w:pPr>
        <w:ind w:left="1440" w:hanging="360"/>
      </w:pPr>
      <w:rPr>
        <w:rFonts w:cs="Times New Roman"/>
      </w:rPr>
    </w:lvl>
    <w:lvl w:ilvl="4">
      <w:start w:val="1"/>
      <w:numFmt w:val="lowerLetter"/>
      <w:lvlText w:val="(%5)"/>
      <w:lvlJc w:val="left"/>
      <w:pPr>
        <w:ind w:left="1800" w:hanging="360"/>
      </w:pPr>
      <w:rPr>
        <w:rFonts w:cs="Times New Roman"/>
      </w:rPr>
    </w:lvl>
    <w:lvl w:ilvl="5">
      <w:start w:val="1"/>
      <w:numFmt w:val="lowerRoman"/>
      <w:lvlText w:val="(%6)"/>
      <w:lvlJc w:val="left"/>
      <w:pPr>
        <w:ind w:left="2160" w:hanging="360"/>
      </w:pPr>
      <w:rPr>
        <w:rFonts w:cs="Times New Roman"/>
      </w:rPr>
    </w:lvl>
    <w:lvl w:ilvl="6">
      <w:start w:val="1"/>
      <w:numFmt w:val="decimal"/>
      <w:lvlText w:val="%7."/>
      <w:lvlJc w:val="left"/>
      <w:pPr>
        <w:ind w:left="2520" w:hanging="360"/>
      </w:pPr>
      <w:rPr>
        <w:rFonts w:cs="Times New Roman"/>
      </w:rPr>
    </w:lvl>
    <w:lvl w:ilvl="7">
      <w:start w:val="1"/>
      <w:numFmt w:val="lowerLetter"/>
      <w:lvlText w:val="%8."/>
      <w:lvlJc w:val="left"/>
      <w:pPr>
        <w:ind w:left="2880" w:hanging="360"/>
      </w:pPr>
      <w:rPr>
        <w:rFonts w:cs="Times New Roman"/>
      </w:rPr>
    </w:lvl>
    <w:lvl w:ilvl="8">
      <w:start w:val="1"/>
      <w:numFmt w:val="lowerRoman"/>
      <w:lvlText w:val="%9."/>
      <w:lvlJc w:val="left"/>
      <w:pPr>
        <w:ind w:left="3240" w:hanging="360"/>
      </w:pPr>
      <w:rPr>
        <w:rFonts w:cs="Times New Roman"/>
      </w:rPr>
    </w:lvl>
  </w:abstractNum>
  <w:abstractNum w:abstractNumId="39" w15:restartNumberingAfterBreak="0">
    <w:nsid w:val="4EF30DF1"/>
    <w:multiLevelType w:val="hybridMultilevel"/>
    <w:tmpl w:val="95BE37A4"/>
    <w:lvl w:ilvl="0" w:tplc="B2366634">
      <w:start w:val="1"/>
      <w:numFmt w:val="upperRoman"/>
      <w:pStyle w:val="Nummerierungsart3"/>
      <w:lvlText w:val="%1."/>
      <w:lvlJc w:val="left"/>
      <w:pPr>
        <w:tabs>
          <w:tab w:val="num" w:pos="357"/>
        </w:tabs>
        <w:ind w:left="357" w:hanging="357"/>
      </w:pPr>
      <w:rPr>
        <w:rFonts w:cs="Times New Roman" w:hint="default"/>
      </w:rPr>
    </w:lvl>
    <w:lvl w:ilvl="1" w:tplc="04070003" w:tentative="1">
      <w:start w:val="1"/>
      <w:numFmt w:val="lowerLetter"/>
      <w:lvlText w:val="%2."/>
      <w:lvlJc w:val="left"/>
      <w:pPr>
        <w:tabs>
          <w:tab w:val="num" w:pos="1440"/>
        </w:tabs>
        <w:ind w:left="1440" w:hanging="360"/>
      </w:pPr>
      <w:rPr>
        <w:rFonts w:cs="Times New Roman"/>
      </w:rPr>
    </w:lvl>
    <w:lvl w:ilvl="2" w:tplc="04070005" w:tentative="1">
      <w:start w:val="1"/>
      <w:numFmt w:val="lowerRoman"/>
      <w:lvlText w:val="%3."/>
      <w:lvlJc w:val="right"/>
      <w:pPr>
        <w:tabs>
          <w:tab w:val="num" w:pos="2160"/>
        </w:tabs>
        <w:ind w:left="2160" w:hanging="180"/>
      </w:pPr>
      <w:rPr>
        <w:rFonts w:cs="Times New Roman"/>
      </w:rPr>
    </w:lvl>
    <w:lvl w:ilvl="3" w:tplc="04070001" w:tentative="1">
      <w:start w:val="1"/>
      <w:numFmt w:val="decimal"/>
      <w:lvlText w:val="%4."/>
      <w:lvlJc w:val="left"/>
      <w:pPr>
        <w:tabs>
          <w:tab w:val="num" w:pos="2880"/>
        </w:tabs>
        <w:ind w:left="2880" w:hanging="360"/>
      </w:pPr>
      <w:rPr>
        <w:rFonts w:cs="Times New Roman"/>
      </w:rPr>
    </w:lvl>
    <w:lvl w:ilvl="4" w:tplc="04070003" w:tentative="1">
      <w:start w:val="1"/>
      <w:numFmt w:val="lowerLetter"/>
      <w:lvlText w:val="%5."/>
      <w:lvlJc w:val="left"/>
      <w:pPr>
        <w:tabs>
          <w:tab w:val="num" w:pos="3600"/>
        </w:tabs>
        <w:ind w:left="3600" w:hanging="360"/>
      </w:pPr>
      <w:rPr>
        <w:rFonts w:cs="Times New Roman"/>
      </w:rPr>
    </w:lvl>
    <w:lvl w:ilvl="5" w:tplc="04070005" w:tentative="1">
      <w:start w:val="1"/>
      <w:numFmt w:val="lowerRoman"/>
      <w:lvlText w:val="%6."/>
      <w:lvlJc w:val="right"/>
      <w:pPr>
        <w:tabs>
          <w:tab w:val="num" w:pos="4320"/>
        </w:tabs>
        <w:ind w:left="4320" w:hanging="180"/>
      </w:pPr>
      <w:rPr>
        <w:rFonts w:cs="Times New Roman"/>
      </w:rPr>
    </w:lvl>
    <w:lvl w:ilvl="6" w:tplc="04070001" w:tentative="1">
      <w:start w:val="1"/>
      <w:numFmt w:val="decimal"/>
      <w:lvlText w:val="%7."/>
      <w:lvlJc w:val="left"/>
      <w:pPr>
        <w:tabs>
          <w:tab w:val="num" w:pos="5040"/>
        </w:tabs>
        <w:ind w:left="5040" w:hanging="360"/>
      </w:pPr>
      <w:rPr>
        <w:rFonts w:cs="Times New Roman"/>
      </w:rPr>
    </w:lvl>
    <w:lvl w:ilvl="7" w:tplc="04070003" w:tentative="1">
      <w:start w:val="1"/>
      <w:numFmt w:val="lowerLetter"/>
      <w:lvlText w:val="%8."/>
      <w:lvlJc w:val="left"/>
      <w:pPr>
        <w:tabs>
          <w:tab w:val="num" w:pos="5760"/>
        </w:tabs>
        <w:ind w:left="5760" w:hanging="360"/>
      </w:pPr>
      <w:rPr>
        <w:rFonts w:cs="Times New Roman"/>
      </w:rPr>
    </w:lvl>
    <w:lvl w:ilvl="8" w:tplc="04070005" w:tentative="1">
      <w:start w:val="1"/>
      <w:numFmt w:val="lowerRoman"/>
      <w:lvlText w:val="%9."/>
      <w:lvlJc w:val="right"/>
      <w:pPr>
        <w:tabs>
          <w:tab w:val="num" w:pos="6480"/>
        </w:tabs>
        <w:ind w:left="6480" w:hanging="180"/>
      </w:pPr>
      <w:rPr>
        <w:rFonts w:cs="Times New Roman"/>
      </w:rPr>
    </w:lvl>
  </w:abstractNum>
  <w:abstractNum w:abstractNumId="40" w15:restartNumberingAfterBreak="0">
    <w:nsid w:val="4F024A77"/>
    <w:multiLevelType w:val="hybridMultilevel"/>
    <w:tmpl w:val="EC5655A4"/>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41" w15:restartNumberingAfterBreak="0">
    <w:nsid w:val="51BF593C"/>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42" w15:restartNumberingAfterBreak="0">
    <w:nsid w:val="52844AEF"/>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43" w15:restartNumberingAfterBreak="0">
    <w:nsid w:val="58920F06"/>
    <w:multiLevelType w:val="hybridMultilevel"/>
    <w:tmpl w:val="FB5C87D8"/>
    <w:lvl w:ilvl="0" w:tplc="A0961A5E">
      <w:start w:val="10"/>
      <w:numFmt w:val="bullet"/>
      <w:lvlText w:val="-"/>
      <w:lvlJc w:val="left"/>
      <w:pPr>
        <w:ind w:left="720" w:hanging="360"/>
      </w:pPr>
      <w:rPr>
        <w:rFonts w:ascii="Liberation Serif" w:eastAsia="SimSun" w:hAnsi="Liberation Serif" w:cs="Lucida San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BA1738F"/>
    <w:multiLevelType w:val="hybridMultilevel"/>
    <w:tmpl w:val="2FE2799E"/>
    <w:lvl w:ilvl="0" w:tplc="04090003">
      <w:start w:val="1"/>
      <w:numFmt w:val="decimal"/>
      <w:pStyle w:val="Instructionsberschrift3"/>
      <w:lvlText w:val="%1.1.1"/>
      <w:lvlJc w:val="left"/>
      <w:pPr>
        <w:ind w:left="720" w:hanging="360"/>
      </w:pPr>
      <w:rPr>
        <w:rFonts w:cs="Times New Roman" w:hint="default"/>
      </w:rPr>
    </w:lvl>
    <w:lvl w:ilvl="1" w:tplc="04090005" w:tentative="1">
      <w:start w:val="1"/>
      <w:numFmt w:val="lowerLetter"/>
      <w:lvlText w:val="%2."/>
      <w:lvlJc w:val="left"/>
      <w:pPr>
        <w:ind w:left="1440" w:hanging="360"/>
      </w:pPr>
      <w:rPr>
        <w:rFonts w:cs="Times New Roman"/>
      </w:rPr>
    </w:lvl>
    <w:lvl w:ilvl="2" w:tplc="04090005">
      <w:start w:val="1"/>
      <w:numFmt w:val="lowerRoman"/>
      <w:lvlText w:val="%3."/>
      <w:lvlJc w:val="right"/>
      <w:pPr>
        <w:ind w:left="2160" w:hanging="180"/>
      </w:pPr>
      <w:rPr>
        <w:rFonts w:cs="Times New Roman"/>
      </w:rPr>
    </w:lvl>
    <w:lvl w:ilvl="3" w:tplc="04090001" w:tentative="1">
      <w:start w:val="1"/>
      <w:numFmt w:val="decimal"/>
      <w:lvlText w:val="%4."/>
      <w:lvlJc w:val="left"/>
      <w:pPr>
        <w:ind w:left="2880" w:hanging="360"/>
      </w:pPr>
      <w:rPr>
        <w:rFonts w:cs="Times New Roman"/>
      </w:rPr>
    </w:lvl>
    <w:lvl w:ilvl="4" w:tplc="04090003" w:tentative="1">
      <w:start w:val="1"/>
      <w:numFmt w:val="lowerLetter"/>
      <w:lvlText w:val="%5."/>
      <w:lvlJc w:val="left"/>
      <w:pPr>
        <w:ind w:left="3600" w:hanging="360"/>
      </w:pPr>
      <w:rPr>
        <w:rFonts w:cs="Times New Roman"/>
      </w:rPr>
    </w:lvl>
    <w:lvl w:ilvl="5" w:tplc="04090005" w:tentative="1">
      <w:start w:val="1"/>
      <w:numFmt w:val="lowerRoman"/>
      <w:lvlText w:val="%6."/>
      <w:lvlJc w:val="right"/>
      <w:pPr>
        <w:ind w:left="4320" w:hanging="180"/>
      </w:pPr>
      <w:rPr>
        <w:rFonts w:cs="Times New Roman"/>
      </w:rPr>
    </w:lvl>
    <w:lvl w:ilvl="6" w:tplc="04090001" w:tentative="1">
      <w:start w:val="1"/>
      <w:numFmt w:val="decimal"/>
      <w:lvlText w:val="%7."/>
      <w:lvlJc w:val="left"/>
      <w:pPr>
        <w:ind w:left="5040" w:hanging="360"/>
      </w:pPr>
      <w:rPr>
        <w:rFonts w:cs="Times New Roman"/>
      </w:rPr>
    </w:lvl>
    <w:lvl w:ilvl="7" w:tplc="04090003" w:tentative="1">
      <w:start w:val="1"/>
      <w:numFmt w:val="lowerLetter"/>
      <w:lvlText w:val="%8."/>
      <w:lvlJc w:val="left"/>
      <w:pPr>
        <w:ind w:left="5760" w:hanging="360"/>
      </w:pPr>
      <w:rPr>
        <w:rFonts w:cs="Times New Roman"/>
      </w:rPr>
    </w:lvl>
    <w:lvl w:ilvl="8" w:tplc="04090005" w:tentative="1">
      <w:start w:val="1"/>
      <w:numFmt w:val="lowerRoman"/>
      <w:lvlText w:val="%9."/>
      <w:lvlJc w:val="right"/>
      <w:pPr>
        <w:ind w:left="6480" w:hanging="180"/>
      </w:pPr>
      <w:rPr>
        <w:rFonts w:cs="Times New Roman"/>
      </w:rPr>
    </w:lvl>
  </w:abstractNum>
  <w:abstractNum w:abstractNumId="45" w15:restartNumberingAfterBreak="0">
    <w:nsid w:val="5C951B61"/>
    <w:multiLevelType w:val="hybridMultilevel"/>
    <w:tmpl w:val="121C0A42"/>
    <w:lvl w:ilvl="0" w:tplc="040A0017">
      <w:start w:val="1"/>
      <w:numFmt w:val="bullet"/>
      <w:pStyle w:val="Aufzhlungszeichen2"/>
      <w:lvlText w:val=""/>
      <w:lvlJc w:val="left"/>
      <w:pPr>
        <w:tabs>
          <w:tab w:val="num" w:pos="357"/>
        </w:tabs>
        <w:ind w:left="357" w:hanging="357"/>
      </w:pPr>
      <w:rPr>
        <w:rFonts w:ascii="Wingdings" w:hAnsi="Wingdings" w:hint="default"/>
        <w:sz w:val="32"/>
      </w:rPr>
    </w:lvl>
    <w:lvl w:ilvl="1" w:tplc="040A0019" w:tentative="1">
      <w:start w:val="1"/>
      <w:numFmt w:val="bullet"/>
      <w:lvlText w:val="o"/>
      <w:lvlJc w:val="left"/>
      <w:pPr>
        <w:tabs>
          <w:tab w:val="num" w:pos="1440"/>
        </w:tabs>
        <w:ind w:left="1440" w:hanging="360"/>
      </w:pPr>
      <w:rPr>
        <w:rFonts w:ascii="Courier New" w:hAnsi="Courier New" w:hint="default"/>
      </w:rPr>
    </w:lvl>
    <w:lvl w:ilvl="2" w:tplc="040A001B" w:tentative="1">
      <w:start w:val="1"/>
      <w:numFmt w:val="bullet"/>
      <w:lvlText w:val=""/>
      <w:lvlJc w:val="left"/>
      <w:pPr>
        <w:tabs>
          <w:tab w:val="num" w:pos="2160"/>
        </w:tabs>
        <w:ind w:left="2160" w:hanging="360"/>
      </w:pPr>
      <w:rPr>
        <w:rFonts w:ascii="Wingdings" w:hAnsi="Wingdings" w:hint="default"/>
      </w:rPr>
    </w:lvl>
    <w:lvl w:ilvl="3" w:tplc="040A000F" w:tentative="1">
      <w:start w:val="1"/>
      <w:numFmt w:val="bullet"/>
      <w:lvlText w:val=""/>
      <w:lvlJc w:val="left"/>
      <w:pPr>
        <w:tabs>
          <w:tab w:val="num" w:pos="2880"/>
        </w:tabs>
        <w:ind w:left="2880" w:hanging="360"/>
      </w:pPr>
      <w:rPr>
        <w:rFonts w:ascii="Symbol" w:hAnsi="Symbol" w:hint="default"/>
      </w:rPr>
    </w:lvl>
    <w:lvl w:ilvl="4" w:tplc="040A0019" w:tentative="1">
      <w:start w:val="1"/>
      <w:numFmt w:val="bullet"/>
      <w:lvlText w:val="o"/>
      <w:lvlJc w:val="left"/>
      <w:pPr>
        <w:tabs>
          <w:tab w:val="num" w:pos="3600"/>
        </w:tabs>
        <w:ind w:left="3600" w:hanging="360"/>
      </w:pPr>
      <w:rPr>
        <w:rFonts w:ascii="Courier New" w:hAnsi="Courier New" w:hint="default"/>
      </w:rPr>
    </w:lvl>
    <w:lvl w:ilvl="5" w:tplc="040A001B" w:tentative="1">
      <w:start w:val="1"/>
      <w:numFmt w:val="bullet"/>
      <w:lvlText w:val=""/>
      <w:lvlJc w:val="left"/>
      <w:pPr>
        <w:tabs>
          <w:tab w:val="num" w:pos="4320"/>
        </w:tabs>
        <w:ind w:left="4320" w:hanging="360"/>
      </w:pPr>
      <w:rPr>
        <w:rFonts w:ascii="Wingdings" w:hAnsi="Wingdings" w:hint="default"/>
      </w:rPr>
    </w:lvl>
    <w:lvl w:ilvl="6" w:tplc="040A000F" w:tentative="1">
      <w:start w:val="1"/>
      <w:numFmt w:val="bullet"/>
      <w:lvlText w:val=""/>
      <w:lvlJc w:val="left"/>
      <w:pPr>
        <w:tabs>
          <w:tab w:val="num" w:pos="5040"/>
        </w:tabs>
        <w:ind w:left="5040" w:hanging="360"/>
      </w:pPr>
      <w:rPr>
        <w:rFonts w:ascii="Symbol" w:hAnsi="Symbol" w:hint="default"/>
      </w:rPr>
    </w:lvl>
    <w:lvl w:ilvl="7" w:tplc="040A0019" w:tentative="1">
      <w:start w:val="1"/>
      <w:numFmt w:val="bullet"/>
      <w:lvlText w:val="o"/>
      <w:lvlJc w:val="left"/>
      <w:pPr>
        <w:tabs>
          <w:tab w:val="num" w:pos="5760"/>
        </w:tabs>
        <w:ind w:left="5760" w:hanging="360"/>
      </w:pPr>
      <w:rPr>
        <w:rFonts w:ascii="Courier New" w:hAnsi="Courier New" w:hint="default"/>
      </w:rPr>
    </w:lvl>
    <w:lvl w:ilvl="8" w:tplc="040A001B" w:tentative="1">
      <w:start w:val="1"/>
      <w:numFmt w:val="bullet"/>
      <w:lvlText w:val=""/>
      <w:lvlJc w:val="left"/>
      <w:pPr>
        <w:tabs>
          <w:tab w:val="num" w:pos="6480"/>
        </w:tabs>
        <w:ind w:left="6480" w:hanging="360"/>
      </w:pPr>
      <w:rPr>
        <w:rFonts w:ascii="Wingdings" w:hAnsi="Wingdings" w:hint="default"/>
      </w:rPr>
    </w:lvl>
  </w:abstractNum>
  <w:abstractNum w:abstractNumId="46" w15:restartNumberingAfterBreak="0">
    <w:nsid w:val="647057A3"/>
    <w:multiLevelType w:val="hybridMultilevel"/>
    <w:tmpl w:val="13420D26"/>
    <w:lvl w:ilvl="0" w:tplc="91F28F2A">
      <w:start w:val="1"/>
      <w:numFmt w:val="decimal"/>
      <w:pStyle w:val="Nummerierungsart1"/>
      <w:lvlText w:val="%1."/>
      <w:lvlJc w:val="left"/>
      <w:pPr>
        <w:tabs>
          <w:tab w:val="num" w:pos="357"/>
        </w:tabs>
        <w:ind w:left="357" w:hanging="357"/>
      </w:pPr>
      <w:rPr>
        <w:rFonts w:cs="Times New Roman" w:hint="default"/>
      </w:rPr>
    </w:lvl>
    <w:lvl w:ilvl="1" w:tplc="04070019" w:tentative="1">
      <w:start w:val="1"/>
      <w:numFmt w:val="lowerLetter"/>
      <w:lvlText w:val="%2."/>
      <w:lvlJc w:val="left"/>
      <w:pPr>
        <w:tabs>
          <w:tab w:val="num" w:pos="1440"/>
        </w:tabs>
        <w:ind w:left="1440" w:hanging="360"/>
      </w:pPr>
      <w:rPr>
        <w:rFonts w:cs="Times New Roman"/>
      </w:rPr>
    </w:lvl>
    <w:lvl w:ilvl="2" w:tplc="0407001B" w:tentative="1">
      <w:start w:val="1"/>
      <w:numFmt w:val="lowerRoman"/>
      <w:lvlText w:val="%3."/>
      <w:lvlJc w:val="right"/>
      <w:pPr>
        <w:tabs>
          <w:tab w:val="num" w:pos="2160"/>
        </w:tabs>
        <w:ind w:left="2160" w:hanging="180"/>
      </w:pPr>
      <w:rPr>
        <w:rFonts w:cs="Times New Roman"/>
      </w:rPr>
    </w:lvl>
    <w:lvl w:ilvl="3" w:tplc="0407000F" w:tentative="1">
      <w:start w:val="1"/>
      <w:numFmt w:val="decimal"/>
      <w:lvlText w:val="%4."/>
      <w:lvlJc w:val="left"/>
      <w:pPr>
        <w:tabs>
          <w:tab w:val="num" w:pos="2880"/>
        </w:tabs>
        <w:ind w:left="2880" w:hanging="360"/>
      </w:pPr>
      <w:rPr>
        <w:rFonts w:cs="Times New Roman"/>
      </w:rPr>
    </w:lvl>
    <w:lvl w:ilvl="4" w:tplc="04070019" w:tentative="1">
      <w:start w:val="1"/>
      <w:numFmt w:val="lowerLetter"/>
      <w:lvlText w:val="%5."/>
      <w:lvlJc w:val="left"/>
      <w:pPr>
        <w:tabs>
          <w:tab w:val="num" w:pos="3600"/>
        </w:tabs>
        <w:ind w:left="3600" w:hanging="360"/>
      </w:pPr>
      <w:rPr>
        <w:rFonts w:cs="Times New Roman"/>
      </w:rPr>
    </w:lvl>
    <w:lvl w:ilvl="5" w:tplc="0407001B" w:tentative="1">
      <w:start w:val="1"/>
      <w:numFmt w:val="lowerRoman"/>
      <w:lvlText w:val="%6."/>
      <w:lvlJc w:val="right"/>
      <w:pPr>
        <w:tabs>
          <w:tab w:val="num" w:pos="4320"/>
        </w:tabs>
        <w:ind w:left="4320" w:hanging="180"/>
      </w:pPr>
      <w:rPr>
        <w:rFonts w:cs="Times New Roman"/>
      </w:rPr>
    </w:lvl>
    <w:lvl w:ilvl="6" w:tplc="0407000F" w:tentative="1">
      <w:start w:val="1"/>
      <w:numFmt w:val="decimal"/>
      <w:lvlText w:val="%7."/>
      <w:lvlJc w:val="left"/>
      <w:pPr>
        <w:tabs>
          <w:tab w:val="num" w:pos="5040"/>
        </w:tabs>
        <w:ind w:left="5040" w:hanging="360"/>
      </w:pPr>
      <w:rPr>
        <w:rFonts w:cs="Times New Roman"/>
      </w:rPr>
    </w:lvl>
    <w:lvl w:ilvl="7" w:tplc="04070019" w:tentative="1">
      <w:start w:val="1"/>
      <w:numFmt w:val="lowerLetter"/>
      <w:lvlText w:val="%8."/>
      <w:lvlJc w:val="left"/>
      <w:pPr>
        <w:tabs>
          <w:tab w:val="num" w:pos="5760"/>
        </w:tabs>
        <w:ind w:left="5760" w:hanging="360"/>
      </w:pPr>
      <w:rPr>
        <w:rFonts w:cs="Times New Roman"/>
      </w:rPr>
    </w:lvl>
    <w:lvl w:ilvl="8" w:tplc="0407001B" w:tentative="1">
      <w:start w:val="1"/>
      <w:numFmt w:val="lowerRoman"/>
      <w:lvlText w:val="%9."/>
      <w:lvlJc w:val="right"/>
      <w:pPr>
        <w:tabs>
          <w:tab w:val="num" w:pos="6480"/>
        </w:tabs>
        <w:ind w:left="6480" w:hanging="180"/>
      </w:pPr>
      <w:rPr>
        <w:rFonts w:cs="Times New Roman"/>
      </w:rPr>
    </w:lvl>
  </w:abstractNum>
  <w:abstractNum w:abstractNumId="47" w15:restartNumberingAfterBreak="0">
    <w:nsid w:val="66CA2C8C"/>
    <w:multiLevelType w:val="hybridMultilevel"/>
    <w:tmpl w:val="5BF2CFE0"/>
    <w:lvl w:ilvl="0" w:tplc="4BB6D85C">
      <w:start w:val="1"/>
      <w:numFmt w:val="decimal"/>
      <w:pStyle w:val="Instructionsberschrift2"/>
      <w:lvlText w:val="%1.1"/>
      <w:lvlJc w:val="left"/>
      <w:pPr>
        <w:ind w:left="720" w:hanging="360"/>
      </w:pPr>
      <w:rPr>
        <w:rFonts w:cs="Times New Roman" w:hint="default"/>
      </w:rPr>
    </w:lvl>
    <w:lvl w:ilvl="1" w:tplc="E7565B6A">
      <w:start w:val="1"/>
      <w:numFmt w:val="lowerLetter"/>
      <w:lvlText w:val="%2."/>
      <w:lvlJc w:val="left"/>
      <w:pPr>
        <w:ind w:left="1440" w:hanging="360"/>
      </w:pPr>
      <w:rPr>
        <w:rFonts w:cs="Times New Roman"/>
      </w:rPr>
    </w:lvl>
    <w:lvl w:ilvl="2" w:tplc="67A6A44A" w:tentative="1">
      <w:start w:val="1"/>
      <w:numFmt w:val="lowerRoman"/>
      <w:lvlText w:val="%3."/>
      <w:lvlJc w:val="right"/>
      <w:pPr>
        <w:ind w:left="2160" w:hanging="180"/>
      </w:pPr>
      <w:rPr>
        <w:rFonts w:cs="Times New Roman"/>
      </w:rPr>
    </w:lvl>
    <w:lvl w:ilvl="3" w:tplc="21C6EF3C" w:tentative="1">
      <w:start w:val="1"/>
      <w:numFmt w:val="decimal"/>
      <w:lvlText w:val="%4."/>
      <w:lvlJc w:val="left"/>
      <w:pPr>
        <w:ind w:left="2880" w:hanging="360"/>
      </w:pPr>
      <w:rPr>
        <w:rFonts w:cs="Times New Roman"/>
      </w:rPr>
    </w:lvl>
    <w:lvl w:ilvl="4" w:tplc="6C185750" w:tentative="1">
      <w:start w:val="1"/>
      <w:numFmt w:val="lowerLetter"/>
      <w:lvlText w:val="%5."/>
      <w:lvlJc w:val="left"/>
      <w:pPr>
        <w:ind w:left="3600" w:hanging="360"/>
      </w:pPr>
      <w:rPr>
        <w:rFonts w:cs="Times New Roman"/>
      </w:rPr>
    </w:lvl>
    <w:lvl w:ilvl="5" w:tplc="FA46F0F4" w:tentative="1">
      <w:start w:val="1"/>
      <w:numFmt w:val="lowerRoman"/>
      <w:lvlText w:val="%6."/>
      <w:lvlJc w:val="right"/>
      <w:pPr>
        <w:ind w:left="4320" w:hanging="180"/>
      </w:pPr>
      <w:rPr>
        <w:rFonts w:cs="Times New Roman"/>
      </w:rPr>
    </w:lvl>
    <w:lvl w:ilvl="6" w:tplc="84CCF45A" w:tentative="1">
      <w:start w:val="1"/>
      <w:numFmt w:val="decimal"/>
      <w:lvlText w:val="%7."/>
      <w:lvlJc w:val="left"/>
      <w:pPr>
        <w:ind w:left="5040" w:hanging="360"/>
      </w:pPr>
      <w:rPr>
        <w:rFonts w:cs="Times New Roman"/>
      </w:rPr>
    </w:lvl>
    <w:lvl w:ilvl="7" w:tplc="E2FA2386" w:tentative="1">
      <w:start w:val="1"/>
      <w:numFmt w:val="lowerLetter"/>
      <w:lvlText w:val="%8."/>
      <w:lvlJc w:val="left"/>
      <w:pPr>
        <w:ind w:left="5760" w:hanging="360"/>
      </w:pPr>
      <w:rPr>
        <w:rFonts w:cs="Times New Roman"/>
      </w:rPr>
    </w:lvl>
    <w:lvl w:ilvl="8" w:tplc="1E3AE066" w:tentative="1">
      <w:start w:val="1"/>
      <w:numFmt w:val="lowerRoman"/>
      <w:lvlText w:val="%9."/>
      <w:lvlJc w:val="right"/>
      <w:pPr>
        <w:ind w:left="6480" w:hanging="180"/>
      </w:pPr>
      <w:rPr>
        <w:rFonts w:cs="Times New Roman"/>
      </w:rPr>
    </w:lvl>
  </w:abstractNum>
  <w:abstractNum w:abstractNumId="48" w15:restartNumberingAfterBreak="0">
    <w:nsid w:val="68B4058C"/>
    <w:multiLevelType w:val="hybridMultilevel"/>
    <w:tmpl w:val="E25C9FEE"/>
    <w:lvl w:ilvl="0" w:tplc="2C4CB8C6">
      <w:start w:val="1"/>
      <w:numFmt w:val="lowerLetter"/>
      <w:lvlText w:val="(%1)"/>
      <w:lvlJc w:val="left"/>
      <w:pPr>
        <w:ind w:left="393" w:hanging="360"/>
      </w:pPr>
      <w:rPr>
        <w:rFonts w:hint="default"/>
      </w:rPr>
    </w:lvl>
    <w:lvl w:ilvl="1" w:tplc="08090019" w:tentative="1">
      <w:start w:val="1"/>
      <w:numFmt w:val="lowerLetter"/>
      <w:lvlText w:val="%2."/>
      <w:lvlJc w:val="left"/>
      <w:pPr>
        <w:ind w:left="1113" w:hanging="360"/>
      </w:pPr>
    </w:lvl>
    <w:lvl w:ilvl="2" w:tplc="0809001B" w:tentative="1">
      <w:start w:val="1"/>
      <w:numFmt w:val="lowerRoman"/>
      <w:lvlText w:val="%3."/>
      <w:lvlJc w:val="right"/>
      <w:pPr>
        <w:ind w:left="1833" w:hanging="180"/>
      </w:pPr>
    </w:lvl>
    <w:lvl w:ilvl="3" w:tplc="0809000F" w:tentative="1">
      <w:start w:val="1"/>
      <w:numFmt w:val="decimal"/>
      <w:lvlText w:val="%4."/>
      <w:lvlJc w:val="left"/>
      <w:pPr>
        <w:ind w:left="2553" w:hanging="360"/>
      </w:pPr>
    </w:lvl>
    <w:lvl w:ilvl="4" w:tplc="08090019" w:tentative="1">
      <w:start w:val="1"/>
      <w:numFmt w:val="lowerLetter"/>
      <w:lvlText w:val="%5."/>
      <w:lvlJc w:val="left"/>
      <w:pPr>
        <w:ind w:left="3273" w:hanging="360"/>
      </w:pPr>
    </w:lvl>
    <w:lvl w:ilvl="5" w:tplc="0809001B" w:tentative="1">
      <w:start w:val="1"/>
      <w:numFmt w:val="lowerRoman"/>
      <w:lvlText w:val="%6."/>
      <w:lvlJc w:val="right"/>
      <w:pPr>
        <w:ind w:left="3993" w:hanging="180"/>
      </w:pPr>
    </w:lvl>
    <w:lvl w:ilvl="6" w:tplc="0809000F" w:tentative="1">
      <w:start w:val="1"/>
      <w:numFmt w:val="decimal"/>
      <w:lvlText w:val="%7."/>
      <w:lvlJc w:val="left"/>
      <w:pPr>
        <w:ind w:left="4713" w:hanging="360"/>
      </w:pPr>
    </w:lvl>
    <w:lvl w:ilvl="7" w:tplc="08090019" w:tentative="1">
      <w:start w:val="1"/>
      <w:numFmt w:val="lowerLetter"/>
      <w:lvlText w:val="%8."/>
      <w:lvlJc w:val="left"/>
      <w:pPr>
        <w:ind w:left="5433" w:hanging="360"/>
      </w:pPr>
    </w:lvl>
    <w:lvl w:ilvl="8" w:tplc="0809001B" w:tentative="1">
      <w:start w:val="1"/>
      <w:numFmt w:val="lowerRoman"/>
      <w:lvlText w:val="%9."/>
      <w:lvlJc w:val="right"/>
      <w:pPr>
        <w:ind w:left="6153" w:hanging="180"/>
      </w:pPr>
    </w:lvl>
  </w:abstractNum>
  <w:abstractNum w:abstractNumId="49" w15:restartNumberingAfterBreak="0">
    <w:nsid w:val="692C7D84"/>
    <w:multiLevelType w:val="hybridMultilevel"/>
    <w:tmpl w:val="3B083288"/>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50" w15:restartNumberingAfterBreak="0">
    <w:nsid w:val="692F0EC0"/>
    <w:multiLevelType w:val="multilevel"/>
    <w:tmpl w:val="51EEA844"/>
    <w:styleLink w:val="Formatvorlage1"/>
    <w:lvl w:ilvl="0">
      <w:start w:val="1"/>
      <w:numFmt w:val="bullet"/>
      <w:lvlText w:val=""/>
      <w:lvlJc w:val="left"/>
      <w:pPr>
        <w:tabs>
          <w:tab w:val="num" w:pos="360"/>
        </w:tabs>
        <w:ind w:left="360" w:hanging="360"/>
      </w:pPr>
      <w:rPr>
        <w:rFonts w:ascii="Symbol" w:hAnsi="Symbol" w:hint="default"/>
        <w:sz w:val="28"/>
      </w:rPr>
    </w:lvl>
    <w:lvl w:ilvl="1">
      <w:start w:val="1"/>
      <w:numFmt w:val="bullet"/>
      <w:lvlText w:val=""/>
      <w:lvlJc w:val="left"/>
      <w:pPr>
        <w:tabs>
          <w:tab w:val="num" w:pos="720"/>
        </w:tabs>
        <w:ind w:left="720" w:hanging="360"/>
      </w:pPr>
      <w:rPr>
        <w:rFonts w:ascii="Symbol" w:hAnsi="Symbol" w:hint="default"/>
        <w:sz w:val="24"/>
      </w:rPr>
    </w:lvl>
    <w:lvl w:ilvl="2">
      <w:start w:val="1"/>
      <w:numFmt w:val="bullet"/>
      <w:lvlText w:val=""/>
      <w:lvlJc w:val="left"/>
      <w:pPr>
        <w:tabs>
          <w:tab w:val="num" w:pos="1072"/>
        </w:tabs>
        <w:ind w:left="1072" w:hanging="358"/>
      </w:pPr>
      <w:rPr>
        <w:rFonts w:ascii="Symbol" w:hAnsi="Symbol" w:hint="default"/>
        <w:sz w:val="22"/>
      </w:rPr>
    </w:lvl>
    <w:lvl w:ilvl="3">
      <w:start w:val="1"/>
      <w:numFmt w:val="bullet"/>
      <w:lvlText w:val=""/>
      <w:lvlJc w:val="left"/>
      <w:pPr>
        <w:tabs>
          <w:tab w:val="num" w:pos="1429"/>
        </w:tabs>
        <w:ind w:left="1429" w:hanging="357"/>
      </w:pPr>
      <w:rPr>
        <w:rFonts w:ascii="Symbol" w:hAnsi="Symbol" w:hint="default"/>
        <w:sz w:val="28"/>
      </w:rPr>
    </w:lvl>
    <w:lvl w:ilvl="4">
      <w:start w:val="1"/>
      <w:numFmt w:val="bullet"/>
      <w:lvlText w:val=""/>
      <w:lvlJc w:val="left"/>
      <w:pPr>
        <w:tabs>
          <w:tab w:val="num" w:pos="1786"/>
        </w:tabs>
        <w:ind w:left="1786" w:hanging="357"/>
      </w:pPr>
      <w:rPr>
        <w:rFonts w:ascii="Symbol" w:hAnsi="Symbol" w:hint="default"/>
        <w:sz w:val="28"/>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51" w15:restartNumberingAfterBreak="0">
    <w:nsid w:val="69FA5EA3"/>
    <w:multiLevelType w:val="multilevel"/>
    <w:tmpl w:val="D29C4EFC"/>
    <w:styleLink w:val="Formatvorlage4"/>
    <w:lvl w:ilvl="0">
      <w:start w:val="1"/>
      <w:numFmt w:val="decimal"/>
      <w:lvlText w:val="%1."/>
      <w:lvlJc w:val="left"/>
      <w:pPr>
        <w:ind w:left="357" w:hanging="357"/>
      </w:pPr>
      <w:rPr>
        <w:rFonts w:cs="Times New Roman" w:hint="default"/>
        <w:u w:val="single"/>
      </w:rPr>
    </w:lvl>
    <w:lvl w:ilvl="1">
      <w:start w:val="1"/>
      <w:numFmt w:val="decimal"/>
      <w:lvlText w:val="%1.%2."/>
      <w:lvlJc w:val="left"/>
      <w:pPr>
        <w:ind w:left="357" w:hanging="357"/>
      </w:pPr>
      <w:rPr>
        <w:rFonts w:cs="Times New Roman" w:hint="default"/>
      </w:rPr>
    </w:lvl>
    <w:lvl w:ilvl="2">
      <w:start w:val="1"/>
      <w:numFmt w:val="decimal"/>
      <w:lvlText w:val="%1.%2.%3."/>
      <w:lvlJc w:val="left"/>
      <w:pPr>
        <w:ind w:left="357" w:hanging="357"/>
      </w:pPr>
      <w:rPr>
        <w:rFonts w:cs="Times New Roman" w:hint="default"/>
      </w:rPr>
    </w:lvl>
    <w:lvl w:ilvl="3">
      <w:start w:val="1"/>
      <w:numFmt w:val="decimal"/>
      <w:lvlText w:val="%1.%2.%3.%4."/>
      <w:lvlJc w:val="left"/>
      <w:pPr>
        <w:ind w:left="357" w:hanging="357"/>
      </w:pPr>
      <w:rPr>
        <w:rFonts w:cs="Times New Roman" w:hint="default"/>
      </w:rPr>
    </w:lvl>
    <w:lvl w:ilvl="4">
      <w:start w:val="1"/>
      <w:numFmt w:val="decimal"/>
      <w:lvlText w:val="%1.%2.%3.%4.%5."/>
      <w:lvlJc w:val="left"/>
      <w:pPr>
        <w:ind w:left="357" w:hanging="357"/>
      </w:pPr>
      <w:rPr>
        <w:rFonts w:cs="Times New Roman" w:hint="default"/>
      </w:rPr>
    </w:lvl>
    <w:lvl w:ilvl="5">
      <w:start w:val="1"/>
      <w:numFmt w:val="decimal"/>
      <w:lvlText w:val="%1.%2.%3.%4.%5.%6."/>
      <w:lvlJc w:val="left"/>
      <w:pPr>
        <w:ind w:left="357" w:hanging="357"/>
      </w:pPr>
      <w:rPr>
        <w:rFonts w:cs="Times New Roman" w:hint="default"/>
      </w:rPr>
    </w:lvl>
    <w:lvl w:ilvl="6">
      <w:start w:val="1"/>
      <w:numFmt w:val="decimal"/>
      <w:lvlText w:val="%1.%2.%3.%4.%5.%6.%7."/>
      <w:lvlJc w:val="left"/>
      <w:pPr>
        <w:ind w:left="357" w:hanging="357"/>
      </w:pPr>
      <w:rPr>
        <w:rFonts w:cs="Times New Roman" w:hint="default"/>
      </w:rPr>
    </w:lvl>
    <w:lvl w:ilvl="7">
      <w:start w:val="1"/>
      <w:numFmt w:val="decimal"/>
      <w:lvlText w:val="%1.%2.%3.%4.%5.%6.%7.%8."/>
      <w:lvlJc w:val="left"/>
      <w:pPr>
        <w:ind w:left="357" w:hanging="357"/>
      </w:pPr>
      <w:rPr>
        <w:rFonts w:cs="Times New Roman" w:hint="default"/>
      </w:rPr>
    </w:lvl>
    <w:lvl w:ilvl="8">
      <w:start w:val="1"/>
      <w:numFmt w:val="decimal"/>
      <w:lvlText w:val="%1.%2.%3.%4.%5.%6.%7.%8.%9."/>
      <w:lvlJc w:val="left"/>
      <w:pPr>
        <w:ind w:left="357" w:hanging="357"/>
      </w:pPr>
      <w:rPr>
        <w:rFonts w:cs="Times New Roman" w:hint="default"/>
      </w:rPr>
    </w:lvl>
  </w:abstractNum>
  <w:abstractNum w:abstractNumId="52" w15:restartNumberingAfterBreak="0">
    <w:nsid w:val="6C4C7C9F"/>
    <w:multiLevelType w:val="hybridMultilevel"/>
    <w:tmpl w:val="5024EF3A"/>
    <w:lvl w:ilvl="0" w:tplc="FFFFFFFF">
      <w:start w:val="1"/>
      <w:numFmt w:val="lowerLetter"/>
      <w:lvlText w:val="(%1)"/>
      <w:lvlJc w:val="left"/>
      <w:pPr>
        <w:ind w:left="394" w:hanging="360"/>
      </w:pPr>
      <w:rPr>
        <w:rFonts w:hint="default"/>
      </w:rPr>
    </w:lvl>
    <w:lvl w:ilvl="1" w:tplc="FFFFFFFF" w:tentative="1">
      <w:start w:val="1"/>
      <w:numFmt w:val="bullet"/>
      <w:lvlText w:val="o"/>
      <w:lvlJc w:val="left"/>
      <w:pPr>
        <w:ind w:left="1114" w:hanging="360"/>
      </w:pPr>
      <w:rPr>
        <w:rFonts w:ascii="Courier New" w:hAnsi="Courier New" w:cs="Courier New" w:hint="default"/>
      </w:rPr>
    </w:lvl>
    <w:lvl w:ilvl="2" w:tplc="FFFFFFFF" w:tentative="1">
      <w:start w:val="1"/>
      <w:numFmt w:val="bullet"/>
      <w:lvlText w:val=""/>
      <w:lvlJc w:val="left"/>
      <w:pPr>
        <w:ind w:left="1834" w:hanging="360"/>
      </w:pPr>
      <w:rPr>
        <w:rFonts w:ascii="Wingdings" w:hAnsi="Wingdings" w:hint="default"/>
      </w:rPr>
    </w:lvl>
    <w:lvl w:ilvl="3" w:tplc="FFFFFFFF" w:tentative="1">
      <w:start w:val="1"/>
      <w:numFmt w:val="bullet"/>
      <w:lvlText w:val=""/>
      <w:lvlJc w:val="left"/>
      <w:pPr>
        <w:ind w:left="2554" w:hanging="360"/>
      </w:pPr>
      <w:rPr>
        <w:rFonts w:ascii="Symbol" w:hAnsi="Symbol" w:hint="default"/>
      </w:rPr>
    </w:lvl>
    <w:lvl w:ilvl="4" w:tplc="FFFFFFFF" w:tentative="1">
      <w:start w:val="1"/>
      <w:numFmt w:val="bullet"/>
      <w:lvlText w:val="o"/>
      <w:lvlJc w:val="left"/>
      <w:pPr>
        <w:ind w:left="3274" w:hanging="360"/>
      </w:pPr>
      <w:rPr>
        <w:rFonts w:ascii="Courier New" w:hAnsi="Courier New" w:cs="Courier New" w:hint="default"/>
      </w:rPr>
    </w:lvl>
    <w:lvl w:ilvl="5" w:tplc="FFFFFFFF" w:tentative="1">
      <w:start w:val="1"/>
      <w:numFmt w:val="bullet"/>
      <w:lvlText w:val=""/>
      <w:lvlJc w:val="left"/>
      <w:pPr>
        <w:ind w:left="3994" w:hanging="360"/>
      </w:pPr>
      <w:rPr>
        <w:rFonts w:ascii="Wingdings" w:hAnsi="Wingdings" w:hint="default"/>
      </w:rPr>
    </w:lvl>
    <w:lvl w:ilvl="6" w:tplc="FFFFFFFF" w:tentative="1">
      <w:start w:val="1"/>
      <w:numFmt w:val="bullet"/>
      <w:lvlText w:val=""/>
      <w:lvlJc w:val="left"/>
      <w:pPr>
        <w:ind w:left="4714" w:hanging="360"/>
      </w:pPr>
      <w:rPr>
        <w:rFonts w:ascii="Symbol" w:hAnsi="Symbol" w:hint="default"/>
      </w:rPr>
    </w:lvl>
    <w:lvl w:ilvl="7" w:tplc="FFFFFFFF" w:tentative="1">
      <w:start w:val="1"/>
      <w:numFmt w:val="bullet"/>
      <w:lvlText w:val="o"/>
      <w:lvlJc w:val="left"/>
      <w:pPr>
        <w:ind w:left="5434" w:hanging="360"/>
      </w:pPr>
      <w:rPr>
        <w:rFonts w:ascii="Courier New" w:hAnsi="Courier New" w:cs="Courier New" w:hint="default"/>
      </w:rPr>
    </w:lvl>
    <w:lvl w:ilvl="8" w:tplc="FFFFFFFF" w:tentative="1">
      <w:start w:val="1"/>
      <w:numFmt w:val="bullet"/>
      <w:lvlText w:val=""/>
      <w:lvlJc w:val="left"/>
      <w:pPr>
        <w:ind w:left="6154" w:hanging="360"/>
      </w:pPr>
      <w:rPr>
        <w:rFonts w:ascii="Wingdings" w:hAnsi="Wingdings" w:hint="default"/>
      </w:rPr>
    </w:lvl>
  </w:abstractNum>
  <w:abstractNum w:abstractNumId="53" w15:restartNumberingAfterBreak="0">
    <w:nsid w:val="6CF13880"/>
    <w:multiLevelType w:val="hybridMultilevel"/>
    <w:tmpl w:val="81F05CA8"/>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54" w15:restartNumberingAfterBreak="0">
    <w:nsid w:val="6F1C5CAD"/>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55" w15:restartNumberingAfterBreak="0">
    <w:nsid w:val="70721C15"/>
    <w:multiLevelType w:val="hybridMultilevel"/>
    <w:tmpl w:val="27542EC0"/>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56" w15:restartNumberingAfterBreak="0">
    <w:nsid w:val="70AC537D"/>
    <w:multiLevelType w:val="hybridMultilevel"/>
    <w:tmpl w:val="17BCC7B6"/>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57" w15:restartNumberingAfterBreak="0">
    <w:nsid w:val="72242E3E"/>
    <w:multiLevelType w:val="multilevel"/>
    <w:tmpl w:val="51EEA844"/>
    <w:lvl w:ilvl="0">
      <w:start w:val="1"/>
      <w:numFmt w:val="bullet"/>
      <w:pStyle w:val="GliederungmitAufzhlung"/>
      <w:lvlText w:val=""/>
      <w:lvlJc w:val="left"/>
      <w:pPr>
        <w:tabs>
          <w:tab w:val="num" w:pos="360"/>
        </w:tabs>
        <w:ind w:left="360" w:hanging="360"/>
      </w:pPr>
      <w:rPr>
        <w:rFonts w:ascii="Symbol" w:hAnsi="Symbol" w:hint="default"/>
        <w:sz w:val="28"/>
      </w:rPr>
    </w:lvl>
    <w:lvl w:ilvl="1">
      <w:start w:val="1"/>
      <w:numFmt w:val="bullet"/>
      <w:lvlText w:val=""/>
      <w:lvlJc w:val="left"/>
      <w:pPr>
        <w:tabs>
          <w:tab w:val="num" w:pos="720"/>
        </w:tabs>
        <w:ind w:left="720" w:hanging="360"/>
      </w:pPr>
      <w:rPr>
        <w:rFonts w:ascii="Symbol" w:hAnsi="Symbol" w:hint="default"/>
        <w:sz w:val="24"/>
      </w:rPr>
    </w:lvl>
    <w:lvl w:ilvl="2">
      <w:start w:val="1"/>
      <w:numFmt w:val="bullet"/>
      <w:lvlText w:val=""/>
      <w:lvlJc w:val="left"/>
      <w:pPr>
        <w:tabs>
          <w:tab w:val="num" w:pos="1072"/>
        </w:tabs>
        <w:ind w:left="1072" w:hanging="358"/>
      </w:pPr>
      <w:rPr>
        <w:rFonts w:ascii="Symbol" w:hAnsi="Symbol" w:hint="default"/>
        <w:sz w:val="22"/>
      </w:rPr>
    </w:lvl>
    <w:lvl w:ilvl="3">
      <w:start w:val="1"/>
      <w:numFmt w:val="bullet"/>
      <w:lvlText w:val=""/>
      <w:lvlJc w:val="left"/>
      <w:pPr>
        <w:tabs>
          <w:tab w:val="num" w:pos="1429"/>
        </w:tabs>
        <w:ind w:left="1429" w:hanging="357"/>
      </w:pPr>
      <w:rPr>
        <w:rFonts w:ascii="Symbol" w:hAnsi="Symbol" w:hint="default"/>
        <w:sz w:val="18"/>
      </w:rPr>
    </w:lvl>
    <w:lvl w:ilvl="4">
      <w:start w:val="1"/>
      <w:numFmt w:val="bullet"/>
      <w:lvlText w:val=""/>
      <w:lvlJc w:val="left"/>
      <w:pPr>
        <w:tabs>
          <w:tab w:val="num" w:pos="1786"/>
        </w:tabs>
        <w:ind w:left="1786" w:hanging="357"/>
      </w:pPr>
      <w:rPr>
        <w:rFonts w:ascii="Symbol" w:hAnsi="Symbol" w:hint="default"/>
        <w:sz w:val="16"/>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58" w15:restartNumberingAfterBreak="0">
    <w:nsid w:val="72377034"/>
    <w:multiLevelType w:val="hybridMultilevel"/>
    <w:tmpl w:val="D348E89A"/>
    <w:lvl w:ilvl="0" w:tplc="F42CC6B2">
      <w:start w:val="1"/>
      <w:numFmt w:val="bullet"/>
      <w:pStyle w:val="Aufzhlungszeichen3"/>
      <w:lvlText w:val=""/>
      <w:lvlJc w:val="left"/>
      <w:pPr>
        <w:tabs>
          <w:tab w:val="num" w:pos="357"/>
        </w:tabs>
        <w:ind w:left="357" w:hanging="357"/>
      </w:pPr>
      <w:rPr>
        <w:rFonts w:ascii="Wingdings" w:hAnsi="Wingdings" w:hint="default"/>
        <w:sz w:val="22"/>
      </w:rPr>
    </w:lvl>
    <w:lvl w:ilvl="1" w:tplc="3FFC2FA6" w:tentative="1">
      <w:start w:val="1"/>
      <w:numFmt w:val="bullet"/>
      <w:lvlText w:val="o"/>
      <w:lvlJc w:val="left"/>
      <w:pPr>
        <w:tabs>
          <w:tab w:val="num" w:pos="1440"/>
        </w:tabs>
        <w:ind w:left="1440" w:hanging="360"/>
      </w:pPr>
      <w:rPr>
        <w:rFonts w:ascii="Courier New" w:hAnsi="Courier New" w:hint="default"/>
      </w:rPr>
    </w:lvl>
    <w:lvl w:ilvl="2" w:tplc="4DF4E19A" w:tentative="1">
      <w:start w:val="1"/>
      <w:numFmt w:val="bullet"/>
      <w:lvlText w:val=""/>
      <w:lvlJc w:val="left"/>
      <w:pPr>
        <w:tabs>
          <w:tab w:val="num" w:pos="2160"/>
        </w:tabs>
        <w:ind w:left="2160" w:hanging="360"/>
      </w:pPr>
      <w:rPr>
        <w:rFonts w:ascii="Wingdings" w:hAnsi="Wingdings" w:hint="default"/>
      </w:rPr>
    </w:lvl>
    <w:lvl w:ilvl="3" w:tplc="72105B96" w:tentative="1">
      <w:start w:val="1"/>
      <w:numFmt w:val="bullet"/>
      <w:lvlText w:val=""/>
      <w:lvlJc w:val="left"/>
      <w:pPr>
        <w:tabs>
          <w:tab w:val="num" w:pos="2880"/>
        </w:tabs>
        <w:ind w:left="2880" w:hanging="360"/>
      </w:pPr>
      <w:rPr>
        <w:rFonts w:ascii="Symbol" w:hAnsi="Symbol" w:hint="default"/>
      </w:rPr>
    </w:lvl>
    <w:lvl w:ilvl="4" w:tplc="E61A1B3C" w:tentative="1">
      <w:start w:val="1"/>
      <w:numFmt w:val="bullet"/>
      <w:lvlText w:val="o"/>
      <w:lvlJc w:val="left"/>
      <w:pPr>
        <w:tabs>
          <w:tab w:val="num" w:pos="3600"/>
        </w:tabs>
        <w:ind w:left="3600" w:hanging="360"/>
      </w:pPr>
      <w:rPr>
        <w:rFonts w:ascii="Courier New" w:hAnsi="Courier New" w:hint="default"/>
      </w:rPr>
    </w:lvl>
    <w:lvl w:ilvl="5" w:tplc="160AC6CE" w:tentative="1">
      <w:start w:val="1"/>
      <w:numFmt w:val="bullet"/>
      <w:lvlText w:val=""/>
      <w:lvlJc w:val="left"/>
      <w:pPr>
        <w:tabs>
          <w:tab w:val="num" w:pos="4320"/>
        </w:tabs>
        <w:ind w:left="4320" w:hanging="360"/>
      </w:pPr>
      <w:rPr>
        <w:rFonts w:ascii="Wingdings" w:hAnsi="Wingdings" w:hint="default"/>
      </w:rPr>
    </w:lvl>
    <w:lvl w:ilvl="6" w:tplc="88D27BC4" w:tentative="1">
      <w:start w:val="1"/>
      <w:numFmt w:val="bullet"/>
      <w:lvlText w:val=""/>
      <w:lvlJc w:val="left"/>
      <w:pPr>
        <w:tabs>
          <w:tab w:val="num" w:pos="5040"/>
        </w:tabs>
        <w:ind w:left="5040" w:hanging="360"/>
      </w:pPr>
      <w:rPr>
        <w:rFonts w:ascii="Symbol" w:hAnsi="Symbol" w:hint="default"/>
      </w:rPr>
    </w:lvl>
    <w:lvl w:ilvl="7" w:tplc="8D3A7330" w:tentative="1">
      <w:start w:val="1"/>
      <w:numFmt w:val="bullet"/>
      <w:lvlText w:val="o"/>
      <w:lvlJc w:val="left"/>
      <w:pPr>
        <w:tabs>
          <w:tab w:val="num" w:pos="5760"/>
        </w:tabs>
        <w:ind w:left="5760" w:hanging="360"/>
      </w:pPr>
      <w:rPr>
        <w:rFonts w:ascii="Courier New" w:hAnsi="Courier New" w:hint="default"/>
      </w:rPr>
    </w:lvl>
    <w:lvl w:ilvl="8" w:tplc="7F7ADA40"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726C575C"/>
    <w:multiLevelType w:val="hybridMultilevel"/>
    <w:tmpl w:val="0974FFBE"/>
    <w:lvl w:ilvl="0" w:tplc="3C503D9C">
      <w:start w:val="1"/>
      <w:numFmt w:val="lowerLetter"/>
      <w:lvlText w:val="%1)"/>
      <w:lvlJc w:val="left"/>
      <w:pPr>
        <w:ind w:left="394" w:hanging="360"/>
      </w:pPr>
      <w:rPr>
        <w:rFonts w:hint="default"/>
      </w:rPr>
    </w:lvl>
    <w:lvl w:ilvl="1" w:tplc="08090019" w:tentative="1">
      <w:start w:val="1"/>
      <w:numFmt w:val="lowerLetter"/>
      <w:lvlText w:val="%2."/>
      <w:lvlJc w:val="left"/>
      <w:pPr>
        <w:ind w:left="1114" w:hanging="360"/>
      </w:pPr>
    </w:lvl>
    <w:lvl w:ilvl="2" w:tplc="0809001B" w:tentative="1">
      <w:start w:val="1"/>
      <w:numFmt w:val="lowerRoman"/>
      <w:lvlText w:val="%3."/>
      <w:lvlJc w:val="right"/>
      <w:pPr>
        <w:ind w:left="1834" w:hanging="180"/>
      </w:pPr>
    </w:lvl>
    <w:lvl w:ilvl="3" w:tplc="0809000F" w:tentative="1">
      <w:start w:val="1"/>
      <w:numFmt w:val="decimal"/>
      <w:lvlText w:val="%4."/>
      <w:lvlJc w:val="left"/>
      <w:pPr>
        <w:ind w:left="2554" w:hanging="360"/>
      </w:pPr>
    </w:lvl>
    <w:lvl w:ilvl="4" w:tplc="08090019" w:tentative="1">
      <w:start w:val="1"/>
      <w:numFmt w:val="lowerLetter"/>
      <w:lvlText w:val="%5."/>
      <w:lvlJc w:val="left"/>
      <w:pPr>
        <w:ind w:left="3274" w:hanging="360"/>
      </w:pPr>
    </w:lvl>
    <w:lvl w:ilvl="5" w:tplc="0809001B" w:tentative="1">
      <w:start w:val="1"/>
      <w:numFmt w:val="lowerRoman"/>
      <w:lvlText w:val="%6."/>
      <w:lvlJc w:val="right"/>
      <w:pPr>
        <w:ind w:left="3994" w:hanging="180"/>
      </w:pPr>
    </w:lvl>
    <w:lvl w:ilvl="6" w:tplc="0809000F" w:tentative="1">
      <w:start w:val="1"/>
      <w:numFmt w:val="decimal"/>
      <w:lvlText w:val="%7."/>
      <w:lvlJc w:val="left"/>
      <w:pPr>
        <w:ind w:left="4714" w:hanging="360"/>
      </w:pPr>
    </w:lvl>
    <w:lvl w:ilvl="7" w:tplc="08090019" w:tentative="1">
      <w:start w:val="1"/>
      <w:numFmt w:val="lowerLetter"/>
      <w:lvlText w:val="%8."/>
      <w:lvlJc w:val="left"/>
      <w:pPr>
        <w:ind w:left="5434" w:hanging="360"/>
      </w:pPr>
    </w:lvl>
    <w:lvl w:ilvl="8" w:tplc="0809001B" w:tentative="1">
      <w:start w:val="1"/>
      <w:numFmt w:val="lowerRoman"/>
      <w:lvlText w:val="%9."/>
      <w:lvlJc w:val="right"/>
      <w:pPr>
        <w:ind w:left="6154" w:hanging="180"/>
      </w:pPr>
    </w:lvl>
  </w:abstractNum>
  <w:abstractNum w:abstractNumId="60" w15:restartNumberingAfterBreak="0">
    <w:nsid w:val="72E4597B"/>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61" w15:restartNumberingAfterBreak="0">
    <w:nsid w:val="73443876"/>
    <w:multiLevelType w:val="hybridMultilevel"/>
    <w:tmpl w:val="E3E0B59E"/>
    <w:lvl w:ilvl="0" w:tplc="4678E244">
      <w:start w:val="1"/>
      <w:numFmt w:val="decimal"/>
      <w:lvlText w:val="%1)"/>
      <w:lvlJc w:val="left"/>
      <w:pPr>
        <w:ind w:left="394" w:hanging="360"/>
      </w:pPr>
      <w:rPr>
        <w:rFonts w:hint="default"/>
      </w:rPr>
    </w:lvl>
    <w:lvl w:ilvl="1" w:tplc="08090019" w:tentative="1">
      <w:start w:val="1"/>
      <w:numFmt w:val="lowerLetter"/>
      <w:lvlText w:val="%2."/>
      <w:lvlJc w:val="left"/>
      <w:pPr>
        <w:ind w:left="1114" w:hanging="360"/>
      </w:pPr>
    </w:lvl>
    <w:lvl w:ilvl="2" w:tplc="0809001B" w:tentative="1">
      <w:start w:val="1"/>
      <w:numFmt w:val="lowerRoman"/>
      <w:lvlText w:val="%3."/>
      <w:lvlJc w:val="right"/>
      <w:pPr>
        <w:ind w:left="1834" w:hanging="180"/>
      </w:pPr>
    </w:lvl>
    <w:lvl w:ilvl="3" w:tplc="0809000F" w:tentative="1">
      <w:start w:val="1"/>
      <w:numFmt w:val="decimal"/>
      <w:lvlText w:val="%4."/>
      <w:lvlJc w:val="left"/>
      <w:pPr>
        <w:ind w:left="2554" w:hanging="360"/>
      </w:pPr>
    </w:lvl>
    <w:lvl w:ilvl="4" w:tplc="08090019" w:tentative="1">
      <w:start w:val="1"/>
      <w:numFmt w:val="lowerLetter"/>
      <w:lvlText w:val="%5."/>
      <w:lvlJc w:val="left"/>
      <w:pPr>
        <w:ind w:left="3274" w:hanging="360"/>
      </w:pPr>
    </w:lvl>
    <w:lvl w:ilvl="5" w:tplc="0809001B" w:tentative="1">
      <w:start w:val="1"/>
      <w:numFmt w:val="lowerRoman"/>
      <w:lvlText w:val="%6."/>
      <w:lvlJc w:val="right"/>
      <w:pPr>
        <w:ind w:left="3994" w:hanging="180"/>
      </w:pPr>
    </w:lvl>
    <w:lvl w:ilvl="6" w:tplc="0809000F" w:tentative="1">
      <w:start w:val="1"/>
      <w:numFmt w:val="decimal"/>
      <w:lvlText w:val="%7."/>
      <w:lvlJc w:val="left"/>
      <w:pPr>
        <w:ind w:left="4714" w:hanging="360"/>
      </w:pPr>
    </w:lvl>
    <w:lvl w:ilvl="7" w:tplc="08090019" w:tentative="1">
      <w:start w:val="1"/>
      <w:numFmt w:val="lowerLetter"/>
      <w:lvlText w:val="%8."/>
      <w:lvlJc w:val="left"/>
      <w:pPr>
        <w:ind w:left="5434" w:hanging="360"/>
      </w:pPr>
    </w:lvl>
    <w:lvl w:ilvl="8" w:tplc="0809001B" w:tentative="1">
      <w:start w:val="1"/>
      <w:numFmt w:val="lowerRoman"/>
      <w:lvlText w:val="%9."/>
      <w:lvlJc w:val="right"/>
      <w:pPr>
        <w:ind w:left="6154" w:hanging="180"/>
      </w:pPr>
    </w:lvl>
  </w:abstractNum>
  <w:abstractNum w:abstractNumId="62" w15:restartNumberingAfterBreak="0">
    <w:nsid w:val="780E12B3"/>
    <w:multiLevelType w:val="hybridMultilevel"/>
    <w:tmpl w:val="934E8322"/>
    <w:lvl w:ilvl="0" w:tplc="883A7B1E">
      <w:start w:val="1"/>
      <w:numFmt w:val="lowerLetter"/>
      <w:lvlText w:val="(%1)"/>
      <w:lvlJc w:val="left"/>
      <w:pPr>
        <w:ind w:left="393" w:hanging="360"/>
      </w:pPr>
      <w:rPr>
        <w:rFonts w:hint="default"/>
      </w:rPr>
    </w:lvl>
    <w:lvl w:ilvl="1" w:tplc="08090019" w:tentative="1">
      <w:start w:val="1"/>
      <w:numFmt w:val="lowerLetter"/>
      <w:lvlText w:val="%2."/>
      <w:lvlJc w:val="left"/>
      <w:pPr>
        <w:ind w:left="1113" w:hanging="360"/>
      </w:pPr>
    </w:lvl>
    <w:lvl w:ilvl="2" w:tplc="0809001B" w:tentative="1">
      <w:start w:val="1"/>
      <w:numFmt w:val="lowerRoman"/>
      <w:lvlText w:val="%3."/>
      <w:lvlJc w:val="right"/>
      <w:pPr>
        <w:ind w:left="1833" w:hanging="180"/>
      </w:pPr>
    </w:lvl>
    <w:lvl w:ilvl="3" w:tplc="0809000F" w:tentative="1">
      <w:start w:val="1"/>
      <w:numFmt w:val="decimal"/>
      <w:lvlText w:val="%4."/>
      <w:lvlJc w:val="left"/>
      <w:pPr>
        <w:ind w:left="2553" w:hanging="360"/>
      </w:pPr>
    </w:lvl>
    <w:lvl w:ilvl="4" w:tplc="08090019" w:tentative="1">
      <w:start w:val="1"/>
      <w:numFmt w:val="lowerLetter"/>
      <w:lvlText w:val="%5."/>
      <w:lvlJc w:val="left"/>
      <w:pPr>
        <w:ind w:left="3273" w:hanging="360"/>
      </w:pPr>
    </w:lvl>
    <w:lvl w:ilvl="5" w:tplc="0809001B" w:tentative="1">
      <w:start w:val="1"/>
      <w:numFmt w:val="lowerRoman"/>
      <w:lvlText w:val="%6."/>
      <w:lvlJc w:val="right"/>
      <w:pPr>
        <w:ind w:left="3993" w:hanging="180"/>
      </w:pPr>
    </w:lvl>
    <w:lvl w:ilvl="6" w:tplc="0809000F" w:tentative="1">
      <w:start w:val="1"/>
      <w:numFmt w:val="decimal"/>
      <w:lvlText w:val="%7."/>
      <w:lvlJc w:val="left"/>
      <w:pPr>
        <w:ind w:left="4713" w:hanging="360"/>
      </w:pPr>
    </w:lvl>
    <w:lvl w:ilvl="7" w:tplc="08090019" w:tentative="1">
      <w:start w:val="1"/>
      <w:numFmt w:val="lowerLetter"/>
      <w:lvlText w:val="%8."/>
      <w:lvlJc w:val="left"/>
      <w:pPr>
        <w:ind w:left="5433" w:hanging="360"/>
      </w:pPr>
    </w:lvl>
    <w:lvl w:ilvl="8" w:tplc="0809001B" w:tentative="1">
      <w:start w:val="1"/>
      <w:numFmt w:val="lowerRoman"/>
      <w:lvlText w:val="%9."/>
      <w:lvlJc w:val="right"/>
      <w:pPr>
        <w:ind w:left="6153" w:hanging="180"/>
      </w:pPr>
    </w:lvl>
  </w:abstractNum>
  <w:abstractNum w:abstractNumId="63" w15:restartNumberingAfterBreak="0">
    <w:nsid w:val="791A3995"/>
    <w:multiLevelType w:val="hybridMultilevel"/>
    <w:tmpl w:val="9A9A9564"/>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64" w15:restartNumberingAfterBreak="0">
    <w:nsid w:val="79476BDE"/>
    <w:multiLevelType w:val="hybridMultilevel"/>
    <w:tmpl w:val="D824883A"/>
    <w:lvl w:ilvl="0" w:tplc="837E119C">
      <w:numFmt w:val="bullet"/>
      <w:lvlText w:val="-"/>
      <w:lvlJc w:val="left"/>
      <w:pPr>
        <w:ind w:left="394" w:hanging="360"/>
      </w:pPr>
      <w:rPr>
        <w:rFonts w:ascii="Times New Roman" w:eastAsia="Times New Roman" w:hAnsi="Times New Roman" w:cs="Times New Roman" w:hint="default"/>
      </w:rPr>
    </w:lvl>
    <w:lvl w:ilvl="1" w:tplc="04070003" w:tentative="1">
      <w:start w:val="1"/>
      <w:numFmt w:val="bullet"/>
      <w:lvlText w:val="o"/>
      <w:lvlJc w:val="left"/>
      <w:pPr>
        <w:ind w:left="1114" w:hanging="360"/>
      </w:pPr>
      <w:rPr>
        <w:rFonts w:ascii="Courier New" w:hAnsi="Courier New" w:cs="Courier New" w:hint="default"/>
      </w:rPr>
    </w:lvl>
    <w:lvl w:ilvl="2" w:tplc="04070005" w:tentative="1">
      <w:start w:val="1"/>
      <w:numFmt w:val="bullet"/>
      <w:lvlText w:val=""/>
      <w:lvlJc w:val="left"/>
      <w:pPr>
        <w:ind w:left="1834" w:hanging="360"/>
      </w:pPr>
      <w:rPr>
        <w:rFonts w:ascii="Wingdings" w:hAnsi="Wingdings" w:hint="default"/>
      </w:rPr>
    </w:lvl>
    <w:lvl w:ilvl="3" w:tplc="04070001" w:tentative="1">
      <w:start w:val="1"/>
      <w:numFmt w:val="bullet"/>
      <w:lvlText w:val=""/>
      <w:lvlJc w:val="left"/>
      <w:pPr>
        <w:ind w:left="2554" w:hanging="360"/>
      </w:pPr>
      <w:rPr>
        <w:rFonts w:ascii="Symbol" w:hAnsi="Symbol" w:hint="default"/>
      </w:rPr>
    </w:lvl>
    <w:lvl w:ilvl="4" w:tplc="04070003" w:tentative="1">
      <w:start w:val="1"/>
      <w:numFmt w:val="bullet"/>
      <w:lvlText w:val="o"/>
      <w:lvlJc w:val="left"/>
      <w:pPr>
        <w:ind w:left="3274" w:hanging="360"/>
      </w:pPr>
      <w:rPr>
        <w:rFonts w:ascii="Courier New" w:hAnsi="Courier New" w:cs="Courier New" w:hint="default"/>
      </w:rPr>
    </w:lvl>
    <w:lvl w:ilvl="5" w:tplc="04070005" w:tentative="1">
      <w:start w:val="1"/>
      <w:numFmt w:val="bullet"/>
      <w:lvlText w:val=""/>
      <w:lvlJc w:val="left"/>
      <w:pPr>
        <w:ind w:left="3994" w:hanging="360"/>
      </w:pPr>
      <w:rPr>
        <w:rFonts w:ascii="Wingdings" w:hAnsi="Wingdings" w:hint="default"/>
      </w:rPr>
    </w:lvl>
    <w:lvl w:ilvl="6" w:tplc="04070001" w:tentative="1">
      <w:start w:val="1"/>
      <w:numFmt w:val="bullet"/>
      <w:lvlText w:val=""/>
      <w:lvlJc w:val="left"/>
      <w:pPr>
        <w:ind w:left="4714" w:hanging="360"/>
      </w:pPr>
      <w:rPr>
        <w:rFonts w:ascii="Symbol" w:hAnsi="Symbol" w:hint="default"/>
      </w:rPr>
    </w:lvl>
    <w:lvl w:ilvl="7" w:tplc="04070003" w:tentative="1">
      <w:start w:val="1"/>
      <w:numFmt w:val="bullet"/>
      <w:lvlText w:val="o"/>
      <w:lvlJc w:val="left"/>
      <w:pPr>
        <w:ind w:left="5434" w:hanging="360"/>
      </w:pPr>
      <w:rPr>
        <w:rFonts w:ascii="Courier New" w:hAnsi="Courier New" w:cs="Courier New" w:hint="default"/>
      </w:rPr>
    </w:lvl>
    <w:lvl w:ilvl="8" w:tplc="04070005" w:tentative="1">
      <w:start w:val="1"/>
      <w:numFmt w:val="bullet"/>
      <w:lvlText w:val=""/>
      <w:lvlJc w:val="left"/>
      <w:pPr>
        <w:ind w:left="6154" w:hanging="360"/>
      </w:pPr>
      <w:rPr>
        <w:rFonts w:ascii="Wingdings" w:hAnsi="Wingdings" w:hint="default"/>
      </w:rPr>
    </w:lvl>
  </w:abstractNum>
  <w:abstractNum w:abstractNumId="65" w15:restartNumberingAfterBreak="0">
    <w:nsid w:val="797266B7"/>
    <w:multiLevelType w:val="hybridMultilevel"/>
    <w:tmpl w:val="9D541074"/>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66" w15:restartNumberingAfterBreak="0">
    <w:nsid w:val="79A053F1"/>
    <w:multiLevelType w:val="hybridMultilevel"/>
    <w:tmpl w:val="5024EF3A"/>
    <w:lvl w:ilvl="0" w:tplc="FFFFFFFF">
      <w:start w:val="1"/>
      <w:numFmt w:val="lowerLetter"/>
      <w:lvlText w:val="(%1)"/>
      <w:lvlJc w:val="left"/>
      <w:pPr>
        <w:ind w:left="394" w:hanging="360"/>
      </w:pPr>
      <w:rPr>
        <w:rFonts w:hint="default"/>
      </w:rPr>
    </w:lvl>
    <w:lvl w:ilvl="1" w:tplc="FFFFFFFF" w:tentative="1">
      <w:start w:val="1"/>
      <w:numFmt w:val="bullet"/>
      <w:lvlText w:val="o"/>
      <w:lvlJc w:val="left"/>
      <w:pPr>
        <w:ind w:left="1114" w:hanging="360"/>
      </w:pPr>
      <w:rPr>
        <w:rFonts w:ascii="Courier New" w:hAnsi="Courier New" w:cs="Courier New" w:hint="default"/>
      </w:rPr>
    </w:lvl>
    <w:lvl w:ilvl="2" w:tplc="FFFFFFFF" w:tentative="1">
      <w:start w:val="1"/>
      <w:numFmt w:val="bullet"/>
      <w:lvlText w:val=""/>
      <w:lvlJc w:val="left"/>
      <w:pPr>
        <w:ind w:left="1834" w:hanging="360"/>
      </w:pPr>
      <w:rPr>
        <w:rFonts w:ascii="Wingdings" w:hAnsi="Wingdings" w:hint="default"/>
      </w:rPr>
    </w:lvl>
    <w:lvl w:ilvl="3" w:tplc="FFFFFFFF" w:tentative="1">
      <w:start w:val="1"/>
      <w:numFmt w:val="bullet"/>
      <w:lvlText w:val=""/>
      <w:lvlJc w:val="left"/>
      <w:pPr>
        <w:ind w:left="2554" w:hanging="360"/>
      </w:pPr>
      <w:rPr>
        <w:rFonts w:ascii="Symbol" w:hAnsi="Symbol" w:hint="default"/>
      </w:rPr>
    </w:lvl>
    <w:lvl w:ilvl="4" w:tplc="FFFFFFFF" w:tentative="1">
      <w:start w:val="1"/>
      <w:numFmt w:val="bullet"/>
      <w:lvlText w:val="o"/>
      <w:lvlJc w:val="left"/>
      <w:pPr>
        <w:ind w:left="3274" w:hanging="360"/>
      </w:pPr>
      <w:rPr>
        <w:rFonts w:ascii="Courier New" w:hAnsi="Courier New" w:cs="Courier New" w:hint="default"/>
      </w:rPr>
    </w:lvl>
    <w:lvl w:ilvl="5" w:tplc="FFFFFFFF" w:tentative="1">
      <w:start w:val="1"/>
      <w:numFmt w:val="bullet"/>
      <w:lvlText w:val=""/>
      <w:lvlJc w:val="left"/>
      <w:pPr>
        <w:ind w:left="3994" w:hanging="360"/>
      </w:pPr>
      <w:rPr>
        <w:rFonts w:ascii="Wingdings" w:hAnsi="Wingdings" w:hint="default"/>
      </w:rPr>
    </w:lvl>
    <w:lvl w:ilvl="6" w:tplc="FFFFFFFF" w:tentative="1">
      <w:start w:val="1"/>
      <w:numFmt w:val="bullet"/>
      <w:lvlText w:val=""/>
      <w:lvlJc w:val="left"/>
      <w:pPr>
        <w:ind w:left="4714" w:hanging="360"/>
      </w:pPr>
      <w:rPr>
        <w:rFonts w:ascii="Symbol" w:hAnsi="Symbol" w:hint="default"/>
      </w:rPr>
    </w:lvl>
    <w:lvl w:ilvl="7" w:tplc="FFFFFFFF" w:tentative="1">
      <w:start w:val="1"/>
      <w:numFmt w:val="bullet"/>
      <w:lvlText w:val="o"/>
      <w:lvlJc w:val="left"/>
      <w:pPr>
        <w:ind w:left="5434" w:hanging="360"/>
      </w:pPr>
      <w:rPr>
        <w:rFonts w:ascii="Courier New" w:hAnsi="Courier New" w:cs="Courier New" w:hint="default"/>
      </w:rPr>
    </w:lvl>
    <w:lvl w:ilvl="8" w:tplc="FFFFFFFF" w:tentative="1">
      <w:start w:val="1"/>
      <w:numFmt w:val="bullet"/>
      <w:lvlText w:val=""/>
      <w:lvlJc w:val="left"/>
      <w:pPr>
        <w:ind w:left="6154" w:hanging="360"/>
      </w:pPr>
      <w:rPr>
        <w:rFonts w:ascii="Wingdings" w:hAnsi="Wingdings" w:hint="default"/>
      </w:rPr>
    </w:lvl>
  </w:abstractNum>
  <w:abstractNum w:abstractNumId="67" w15:restartNumberingAfterBreak="0">
    <w:nsid w:val="7CA63195"/>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68" w15:restartNumberingAfterBreak="0">
    <w:nsid w:val="7D711AFA"/>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69" w15:restartNumberingAfterBreak="0">
    <w:nsid w:val="7EB5445B"/>
    <w:multiLevelType w:val="hybridMultilevel"/>
    <w:tmpl w:val="5024EF3A"/>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70" w15:restartNumberingAfterBreak="0">
    <w:nsid w:val="7F2D2A86"/>
    <w:multiLevelType w:val="hybridMultilevel"/>
    <w:tmpl w:val="17BCC7B6"/>
    <w:lvl w:ilvl="0" w:tplc="2C4CB8C6">
      <w:start w:val="1"/>
      <w:numFmt w:val="lowerLetter"/>
      <w:lvlText w:val="(%1)"/>
      <w:lvlJc w:val="left"/>
      <w:pPr>
        <w:ind w:left="394" w:hanging="360"/>
      </w:pPr>
      <w:rPr>
        <w:rFonts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71" w15:restartNumberingAfterBreak="0">
    <w:nsid w:val="7F425B91"/>
    <w:multiLevelType w:val="hybridMultilevel"/>
    <w:tmpl w:val="5024EF3A"/>
    <w:lvl w:ilvl="0" w:tplc="FFFFFFFF">
      <w:start w:val="1"/>
      <w:numFmt w:val="lowerLetter"/>
      <w:lvlText w:val="(%1)"/>
      <w:lvlJc w:val="left"/>
      <w:pPr>
        <w:ind w:left="394" w:hanging="360"/>
      </w:pPr>
      <w:rPr>
        <w:rFonts w:hint="default"/>
      </w:rPr>
    </w:lvl>
    <w:lvl w:ilvl="1" w:tplc="FFFFFFFF" w:tentative="1">
      <w:start w:val="1"/>
      <w:numFmt w:val="bullet"/>
      <w:lvlText w:val="o"/>
      <w:lvlJc w:val="left"/>
      <w:pPr>
        <w:ind w:left="1114" w:hanging="360"/>
      </w:pPr>
      <w:rPr>
        <w:rFonts w:ascii="Courier New" w:hAnsi="Courier New" w:cs="Courier New" w:hint="default"/>
      </w:rPr>
    </w:lvl>
    <w:lvl w:ilvl="2" w:tplc="FFFFFFFF" w:tentative="1">
      <w:start w:val="1"/>
      <w:numFmt w:val="bullet"/>
      <w:lvlText w:val=""/>
      <w:lvlJc w:val="left"/>
      <w:pPr>
        <w:ind w:left="1834" w:hanging="360"/>
      </w:pPr>
      <w:rPr>
        <w:rFonts w:ascii="Wingdings" w:hAnsi="Wingdings" w:hint="default"/>
      </w:rPr>
    </w:lvl>
    <w:lvl w:ilvl="3" w:tplc="FFFFFFFF" w:tentative="1">
      <w:start w:val="1"/>
      <w:numFmt w:val="bullet"/>
      <w:lvlText w:val=""/>
      <w:lvlJc w:val="left"/>
      <w:pPr>
        <w:ind w:left="2554" w:hanging="360"/>
      </w:pPr>
      <w:rPr>
        <w:rFonts w:ascii="Symbol" w:hAnsi="Symbol" w:hint="default"/>
      </w:rPr>
    </w:lvl>
    <w:lvl w:ilvl="4" w:tplc="FFFFFFFF" w:tentative="1">
      <w:start w:val="1"/>
      <w:numFmt w:val="bullet"/>
      <w:lvlText w:val="o"/>
      <w:lvlJc w:val="left"/>
      <w:pPr>
        <w:ind w:left="3274" w:hanging="360"/>
      </w:pPr>
      <w:rPr>
        <w:rFonts w:ascii="Courier New" w:hAnsi="Courier New" w:cs="Courier New" w:hint="default"/>
      </w:rPr>
    </w:lvl>
    <w:lvl w:ilvl="5" w:tplc="FFFFFFFF" w:tentative="1">
      <w:start w:val="1"/>
      <w:numFmt w:val="bullet"/>
      <w:lvlText w:val=""/>
      <w:lvlJc w:val="left"/>
      <w:pPr>
        <w:ind w:left="3994" w:hanging="360"/>
      </w:pPr>
      <w:rPr>
        <w:rFonts w:ascii="Wingdings" w:hAnsi="Wingdings" w:hint="default"/>
      </w:rPr>
    </w:lvl>
    <w:lvl w:ilvl="6" w:tplc="FFFFFFFF" w:tentative="1">
      <w:start w:val="1"/>
      <w:numFmt w:val="bullet"/>
      <w:lvlText w:val=""/>
      <w:lvlJc w:val="left"/>
      <w:pPr>
        <w:ind w:left="4714" w:hanging="360"/>
      </w:pPr>
      <w:rPr>
        <w:rFonts w:ascii="Symbol" w:hAnsi="Symbol" w:hint="default"/>
      </w:rPr>
    </w:lvl>
    <w:lvl w:ilvl="7" w:tplc="FFFFFFFF" w:tentative="1">
      <w:start w:val="1"/>
      <w:numFmt w:val="bullet"/>
      <w:lvlText w:val="o"/>
      <w:lvlJc w:val="left"/>
      <w:pPr>
        <w:ind w:left="5434" w:hanging="360"/>
      </w:pPr>
      <w:rPr>
        <w:rFonts w:ascii="Courier New" w:hAnsi="Courier New" w:cs="Courier New" w:hint="default"/>
      </w:rPr>
    </w:lvl>
    <w:lvl w:ilvl="8" w:tplc="FFFFFFFF" w:tentative="1">
      <w:start w:val="1"/>
      <w:numFmt w:val="bullet"/>
      <w:lvlText w:val=""/>
      <w:lvlJc w:val="left"/>
      <w:pPr>
        <w:ind w:left="6154" w:hanging="360"/>
      </w:pPr>
      <w:rPr>
        <w:rFonts w:ascii="Wingdings" w:hAnsi="Wingdings" w:hint="default"/>
      </w:rPr>
    </w:lvl>
  </w:abstractNum>
  <w:num w:numId="1" w16cid:durableId="628432902">
    <w:abstractNumId w:val="2"/>
  </w:num>
  <w:num w:numId="2" w16cid:durableId="2102872896">
    <w:abstractNumId w:val="45"/>
  </w:num>
  <w:num w:numId="3" w16cid:durableId="2093811507">
    <w:abstractNumId w:val="58"/>
  </w:num>
  <w:num w:numId="4" w16cid:durableId="437528826">
    <w:abstractNumId w:val="35"/>
  </w:num>
  <w:num w:numId="5" w16cid:durableId="482508041">
    <w:abstractNumId w:val="50"/>
  </w:num>
  <w:num w:numId="6" w16cid:durableId="332536073">
    <w:abstractNumId w:val="26"/>
  </w:num>
  <w:num w:numId="7" w16cid:durableId="253630725">
    <w:abstractNumId w:val="57"/>
  </w:num>
  <w:num w:numId="8" w16cid:durableId="563679378">
    <w:abstractNumId w:val="12"/>
  </w:num>
  <w:num w:numId="9" w16cid:durableId="1028875860">
    <w:abstractNumId w:val="46"/>
  </w:num>
  <w:num w:numId="10" w16cid:durableId="1083910820">
    <w:abstractNumId w:val="23"/>
  </w:num>
  <w:num w:numId="11" w16cid:durableId="2109152202">
    <w:abstractNumId w:val="39"/>
  </w:num>
  <w:num w:numId="12" w16cid:durableId="1191259508">
    <w:abstractNumId w:val="15"/>
  </w:num>
  <w:num w:numId="13" w16cid:durableId="1208839161">
    <w:abstractNumId w:val="47"/>
  </w:num>
  <w:num w:numId="14" w16cid:durableId="1137648165">
    <w:abstractNumId w:val="44"/>
  </w:num>
  <w:num w:numId="15" w16cid:durableId="934823116">
    <w:abstractNumId w:val="21"/>
  </w:num>
  <w:num w:numId="16" w16cid:durableId="1953709332">
    <w:abstractNumId w:val="38"/>
  </w:num>
  <w:num w:numId="17" w16cid:durableId="1329940898">
    <w:abstractNumId w:val="18"/>
  </w:num>
  <w:num w:numId="18" w16cid:durableId="1082530609">
    <w:abstractNumId w:val="51"/>
  </w:num>
  <w:num w:numId="19" w16cid:durableId="936600979">
    <w:abstractNumId w:val="8"/>
  </w:num>
  <w:num w:numId="20" w16cid:durableId="198131679">
    <w:abstractNumId w:val="31"/>
  </w:num>
  <w:num w:numId="21" w16cid:durableId="1436514031">
    <w:abstractNumId w:val="28"/>
  </w:num>
  <w:num w:numId="22" w16cid:durableId="1602488885">
    <w:abstractNumId w:val="3"/>
  </w:num>
  <w:num w:numId="23" w16cid:durableId="299382846">
    <w:abstractNumId w:val="40"/>
  </w:num>
  <w:num w:numId="24" w16cid:durableId="1047290888">
    <w:abstractNumId w:val="63"/>
  </w:num>
  <w:num w:numId="25" w16cid:durableId="179130165">
    <w:abstractNumId w:val="70"/>
  </w:num>
  <w:num w:numId="26" w16cid:durableId="342753361">
    <w:abstractNumId w:val="34"/>
  </w:num>
  <w:num w:numId="27" w16cid:durableId="379011475">
    <w:abstractNumId w:val="5"/>
  </w:num>
  <w:num w:numId="28" w16cid:durableId="2096705679">
    <w:abstractNumId w:val="22"/>
  </w:num>
  <w:num w:numId="29" w16cid:durableId="422529583">
    <w:abstractNumId w:val="14"/>
  </w:num>
  <w:num w:numId="30" w16cid:durableId="496313069">
    <w:abstractNumId w:val="53"/>
  </w:num>
  <w:num w:numId="31" w16cid:durableId="546375430">
    <w:abstractNumId w:val="55"/>
  </w:num>
  <w:num w:numId="32" w16cid:durableId="1926717936">
    <w:abstractNumId w:val="25"/>
  </w:num>
  <w:num w:numId="33" w16cid:durableId="475029248">
    <w:abstractNumId w:val="48"/>
  </w:num>
  <w:num w:numId="34" w16cid:durableId="1635450934">
    <w:abstractNumId w:val="54"/>
  </w:num>
  <w:num w:numId="35" w16cid:durableId="1294598745">
    <w:abstractNumId w:val="16"/>
  </w:num>
  <w:num w:numId="36" w16cid:durableId="1838954277">
    <w:abstractNumId w:val="65"/>
  </w:num>
  <w:num w:numId="37" w16cid:durableId="1108044278">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752266931">
    <w:abstractNumId w:val="36"/>
  </w:num>
  <w:num w:numId="39" w16cid:durableId="177275315">
    <w:abstractNumId w:val="27"/>
  </w:num>
  <w:num w:numId="40" w16cid:durableId="1174078110">
    <w:abstractNumId w:val="56"/>
  </w:num>
  <w:num w:numId="41" w16cid:durableId="2136636097">
    <w:abstractNumId w:val="30"/>
  </w:num>
  <w:num w:numId="42" w16cid:durableId="1556502476">
    <w:abstractNumId w:val="67"/>
  </w:num>
  <w:num w:numId="43" w16cid:durableId="1848250120">
    <w:abstractNumId w:val="1"/>
  </w:num>
  <w:num w:numId="44" w16cid:durableId="529612225">
    <w:abstractNumId w:val="19"/>
  </w:num>
  <w:num w:numId="45" w16cid:durableId="686712972">
    <w:abstractNumId w:val="41"/>
  </w:num>
  <w:num w:numId="46" w16cid:durableId="1308778972">
    <w:abstractNumId w:val="11"/>
  </w:num>
  <w:num w:numId="47" w16cid:durableId="515777452">
    <w:abstractNumId w:val="4"/>
  </w:num>
  <w:num w:numId="48" w16cid:durableId="1715345778">
    <w:abstractNumId w:val="69"/>
  </w:num>
  <w:num w:numId="49" w16cid:durableId="479885908">
    <w:abstractNumId w:val="49"/>
  </w:num>
  <w:num w:numId="50" w16cid:durableId="315259556">
    <w:abstractNumId w:val="60"/>
  </w:num>
  <w:num w:numId="51" w16cid:durableId="1288857057">
    <w:abstractNumId w:val="10"/>
  </w:num>
  <w:num w:numId="52" w16cid:durableId="1918632484">
    <w:abstractNumId w:val="42"/>
  </w:num>
  <w:num w:numId="53" w16cid:durableId="2016418669">
    <w:abstractNumId w:val="24"/>
  </w:num>
  <w:num w:numId="54" w16cid:durableId="1980180910">
    <w:abstractNumId w:val="68"/>
  </w:num>
  <w:num w:numId="55" w16cid:durableId="1857376944">
    <w:abstractNumId w:val="32"/>
  </w:num>
  <w:num w:numId="56" w16cid:durableId="1628122438">
    <w:abstractNumId w:val="43"/>
  </w:num>
  <w:num w:numId="57" w16cid:durableId="1255282893">
    <w:abstractNumId w:val="59"/>
  </w:num>
  <w:num w:numId="58" w16cid:durableId="1589777408">
    <w:abstractNumId w:val="6"/>
  </w:num>
  <w:num w:numId="59" w16cid:durableId="228273953">
    <w:abstractNumId w:val="33"/>
  </w:num>
  <w:num w:numId="60" w16cid:durableId="784815829">
    <w:abstractNumId w:val="29"/>
  </w:num>
  <w:num w:numId="61" w16cid:durableId="594554698">
    <w:abstractNumId w:val="7"/>
  </w:num>
  <w:num w:numId="62" w16cid:durableId="1726181124">
    <w:abstractNumId w:val="13"/>
  </w:num>
  <w:num w:numId="63" w16cid:durableId="489056209">
    <w:abstractNumId w:val="20"/>
  </w:num>
  <w:num w:numId="64" w16cid:durableId="1879583698">
    <w:abstractNumId w:val="9"/>
  </w:num>
  <w:num w:numId="65" w16cid:durableId="885793579">
    <w:abstractNumId w:val="17"/>
  </w:num>
  <w:num w:numId="66" w16cid:durableId="1780180612">
    <w:abstractNumId w:val="61"/>
  </w:num>
  <w:num w:numId="67" w16cid:durableId="1142237588">
    <w:abstractNumId w:val="37"/>
  </w:num>
  <w:num w:numId="68" w16cid:durableId="1023476393">
    <w:abstractNumId w:val="64"/>
  </w:num>
  <w:num w:numId="69" w16cid:durableId="289552435">
    <w:abstractNumId w:val="0"/>
  </w:num>
  <w:num w:numId="70" w16cid:durableId="497574982">
    <w:abstractNumId w:val="66"/>
  </w:num>
  <w:num w:numId="71" w16cid:durableId="1052850497">
    <w:abstractNumId w:val="52"/>
  </w:num>
  <w:num w:numId="72" w16cid:durableId="257444080">
    <w:abstractNumId w:val="71"/>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displayBackgroundShape/>
  <w:activeWritingStyle w:appName="MSWord" w:lang="fr-FR" w:vendorID="64" w:dllVersion="6" w:nlCheck="1" w:checkStyle="0"/>
  <w:activeWritingStyle w:appName="MSWord" w:lang="en-US" w:vendorID="64" w:dllVersion="6" w:nlCheck="1" w:checkStyle="1"/>
  <w:activeWritingStyle w:appName="MSWord" w:lang="es-ES_tradnl" w:vendorID="64" w:dllVersion="6" w:nlCheck="1" w:checkStyle="0"/>
  <w:activeWritingStyle w:appName="MSWord" w:lang="en-GB" w:vendorID="64" w:dllVersion="6" w:nlCheck="1" w:checkStyle="1"/>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activeWritingStyle w:appName="MSWord" w:lang="it-IT" w:vendorID="64" w:dllVersion="6" w:nlCheck="1" w:checkStyle="0"/>
  <w:activeWritingStyle w:appName="MSWord" w:lang="de-DE" w:vendorID="64" w:dllVersion="6" w:nlCheck="1" w:checkStyle="0"/>
  <w:activeWritingStyle w:appName="MSWord" w:lang="es-ES_tradnl" w:vendorID="64" w:dllVersion="0" w:nlCheck="1" w:checkStyle="0"/>
  <w:activeWritingStyle w:appName="MSWord" w:lang="it-IT" w:vendorID="64" w:dllVersion="0" w:nlCheck="1" w:checkStyle="0"/>
  <w:proofState w:spelling="clean" w:grammar="clean"/>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oNotTrackFormatting/>
  <w:defaultTabStop w:val="708"/>
  <w:hyphenationZone w:val="170"/>
  <w:drawingGridHorizontalSpacing w:val="100"/>
  <w:displayHorizontalDrawingGridEvery w:val="2"/>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LW_DocType" w:val="NORMAL"/>
  </w:docVars>
  <w:rsids>
    <w:rsidRoot w:val="00884FEB"/>
    <w:rsid w:val="00000F70"/>
    <w:rsid w:val="000017F3"/>
    <w:rsid w:val="000020E5"/>
    <w:rsid w:val="00002933"/>
    <w:rsid w:val="00003411"/>
    <w:rsid w:val="00004FE8"/>
    <w:rsid w:val="00005765"/>
    <w:rsid w:val="00005B19"/>
    <w:rsid w:val="00005FFC"/>
    <w:rsid w:val="00007605"/>
    <w:rsid w:val="00007D0D"/>
    <w:rsid w:val="0001041E"/>
    <w:rsid w:val="00011BD0"/>
    <w:rsid w:val="000120EB"/>
    <w:rsid w:val="00012C5A"/>
    <w:rsid w:val="0001416D"/>
    <w:rsid w:val="00014890"/>
    <w:rsid w:val="00014DC3"/>
    <w:rsid w:val="0001693F"/>
    <w:rsid w:val="00020200"/>
    <w:rsid w:val="00020516"/>
    <w:rsid w:val="00020AF9"/>
    <w:rsid w:val="00020DF0"/>
    <w:rsid w:val="00022993"/>
    <w:rsid w:val="000232E2"/>
    <w:rsid w:val="00023383"/>
    <w:rsid w:val="000243CE"/>
    <w:rsid w:val="00024AF5"/>
    <w:rsid w:val="0002657F"/>
    <w:rsid w:val="00027235"/>
    <w:rsid w:val="00030C94"/>
    <w:rsid w:val="000326C1"/>
    <w:rsid w:val="00032D6E"/>
    <w:rsid w:val="00033597"/>
    <w:rsid w:val="00033C55"/>
    <w:rsid w:val="00034834"/>
    <w:rsid w:val="000358E3"/>
    <w:rsid w:val="000359E1"/>
    <w:rsid w:val="00037093"/>
    <w:rsid w:val="000377CC"/>
    <w:rsid w:val="00041480"/>
    <w:rsid w:val="00042403"/>
    <w:rsid w:val="000433C4"/>
    <w:rsid w:val="0004341D"/>
    <w:rsid w:val="00044249"/>
    <w:rsid w:val="00045036"/>
    <w:rsid w:val="00046597"/>
    <w:rsid w:val="00047C44"/>
    <w:rsid w:val="000530BC"/>
    <w:rsid w:val="0005400A"/>
    <w:rsid w:val="000548A2"/>
    <w:rsid w:val="00054C74"/>
    <w:rsid w:val="0005609F"/>
    <w:rsid w:val="000565B6"/>
    <w:rsid w:val="00056C0F"/>
    <w:rsid w:val="00057362"/>
    <w:rsid w:val="0005746D"/>
    <w:rsid w:val="000613CB"/>
    <w:rsid w:val="00061C48"/>
    <w:rsid w:val="00061E48"/>
    <w:rsid w:val="00063085"/>
    <w:rsid w:val="00063837"/>
    <w:rsid w:val="00063B3F"/>
    <w:rsid w:val="00066C08"/>
    <w:rsid w:val="000677D6"/>
    <w:rsid w:val="00067EEA"/>
    <w:rsid w:val="00070C2D"/>
    <w:rsid w:val="00070E18"/>
    <w:rsid w:val="00071341"/>
    <w:rsid w:val="000716F4"/>
    <w:rsid w:val="00075000"/>
    <w:rsid w:val="000758FE"/>
    <w:rsid w:val="00076091"/>
    <w:rsid w:val="00076880"/>
    <w:rsid w:val="00077C5F"/>
    <w:rsid w:val="0008111C"/>
    <w:rsid w:val="00081E10"/>
    <w:rsid w:val="000828C6"/>
    <w:rsid w:val="000843B3"/>
    <w:rsid w:val="00084A4D"/>
    <w:rsid w:val="00084CAD"/>
    <w:rsid w:val="000858A9"/>
    <w:rsid w:val="00086801"/>
    <w:rsid w:val="00086812"/>
    <w:rsid w:val="000903FA"/>
    <w:rsid w:val="00091F03"/>
    <w:rsid w:val="00092F67"/>
    <w:rsid w:val="00093578"/>
    <w:rsid w:val="00093686"/>
    <w:rsid w:val="00094075"/>
    <w:rsid w:val="00094D25"/>
    <w:rsid w:val="00095191"/>
    <w:rsid w:val="00096F24"/>
    <w:rsid w:val="000A0EA5"/>
    <w:rsid w:val="000A305C"/>
    <w:rsid w:val="000A3B1A"/>
    <w:rsid w:val="000A4B61"/>
    <w:rsid w:val="000A4E09"/>
    <w:rsid w:val="000A57BC"/>
    <w:rsid w:val="000B0B09"/>
    <w:rsid w:val="000B0B83"/>
    <w:rsid w:val="000B0E46"/>
    <w:rsid w:val="000B0EBE"/>
    <w:rsid w:val="000B0EDA"/>
    <w:rsid w:val="000B13A1"/>
    <w:rsid w:val="000B2003"/>
    <w:rsid w:val="000B211D"/>
    <w:rsid w:val="000B3182"/>
    <w:rsid w:val="000B36D4"/>
    <w:rsid w:val="000B3C33"/>
    <w:rsid w:val="000B45C9"/>
    <w:rsid w:val="000B6A14"/>
    <w:rsid w:val="000B6C33"/>
    <w:rsid w:val="000B70E1"/>
    <w:rsid w:val="000C24B5"/>
    <w:rsid w:val="000C2AF8"/>
    <w:rsid w:val="000C30A6"/>
    <w:rsid w:val="000C4A6C"/>
    <w:rsid w:val="000C5A1A"/>
    <w:rsid w:val="000C63BD"/>
    <w:rsid w:val="000C66B4"/>
    <w:rsid w:val="000C6B95"/>
    <w:rsid w:val="000C7632"/>
    <w:rsid w:val="000D163C"/>
    <w:rsid w:val="000D1FE6"/>
    <w:rsid w:val="000D220D"/>
    <w:rsid w:val="000D4352"/>
    <w:rsid w:val="000D5292"/>
    <w:rsid w:val="000D6B9B"/>
    <w:rsid w:val="000E1497"/>
    <w:rsid w:val="000E1572"/>
    <w:rsid w:val="000E29C9"/>
    <w:rsid w:val="000E3250"/>
    <w:rsid w:val="000E342C"/>
    <w:rsid w:val="000E4F3E"/>
    <w:rsid w:val="000E7BA8"/>
    <w:rsid w:val="000F0213"/>
    <w:rsid w:val="000F13F9"/>
    <w:rsid w:val="000F2EC8"/>
    <w:rsid w:val="000F2F09"/>
    <w:rsid w:val="000F33AF"/>
    <w:rsid w:val="000F46D5"/>
    <w:rsid w:val="000F4702"/>
    <w:rsid w:val="000F56CA"/>
    <w:rsid w:val="000F6A80"/>
    <w:rsid w:val="000F6B25"/>
    <w:rsid w:val="000F7FF6"/>
    <w:rsid w:val="001008EC"/>
    <w:rsid w:val="0010177C"/>
    <w:rsid w:val="00102C6F"/>
    <w:rsid w:val="001041A9"/>
    <w:rsid w:val="00104370"/>
    <w:rsid w:val="0010455D"/>
    <w:rsid w:val="001053AD"/>
    <w:rsid w:val="0010559F"/>
    <w:rsid w:val="00106795"/>
    <w:rsid w:val="001070CB"/>
    <w:rsid w:val="001101FD"/>
    <w:rsid w:val="00113EA5"/>
    <w:rsid w:val="001146C9"/>
    <w:rsid w:val="00117236"/>
    <w:rsid w:val="0011747B"/>
    <w:rsid w:val="001178DD"/>
    <w:rsid w:val="00117A72"/>
    <w:rsid w:val="00120332"/>
    <w:rsid w:val="0012049B"/>
    <w:rsid w:val="00120CD5"/>
    <w:rsid w:val="00120E8E"/>
    <w:rsid w:val="001219C2"/>
    <w:rsid w:val="00123B69"/>
    <w:rsid w:val="00123FB7"/>
    <w:rsid w:val="00124389"/>
    <w:rsid w:val="00124A44"/>
    <w:rsid w:val="00124B85"/>
    <w:rsid w:val="001250CC"/>
    <w:rsid w:val="00125D44"/>
    <w:rsid w:val="00126276"/>
    <w:rsid w:val="001273B5"/>
    <w:rsid w:val="0013038B"/>
    <w:rsid w:val="001315DF"/>
    <w:rsid w:val="00131A03"/>
    <w:rsid w:val="0013287E"/>
    <w:rsid w:val="00133AC1"/>
    <w:rsid w:val="00136316"/>
    <w:rsid w:val="0013640B"/>
    <w:rsid w:val="00137AC5"/>
    <w:rsid w:val="001402DB"/>
    <w:rsid w:val="001404E9"/>
    <w:rsid w:val="00140665"/>
    <w:rsid w:val="00141DD1"/>
    <w:rsid w:val="001432EE"/>
    <w:rsid w:val="00143804"/>
    <w:rsid w:val="00144F03"/>
    <w:rsid w:val="00144FE9"/>
    <w:rsid w:val="00145D1B"/>
    <w:rsid w:val="0014685C"/>
    <w:rsid w:val="001474E0"/>
    <w:rsid w:val="00147757"/>
    <w:rsid w:val="001509A4"/>
    <w:rsid w:val="00151071"/>
    <w:rsid w:val="00151D8A"/>
    <w:rsid w:val="00155E54"/>
    <w:rsid w:val="00156555"/>
    <w:rsid w:val="001570C4"/>
    <w:rsid w:val="00157B19"/>
    <w:rsid w:val="0016072E"/>
    <w:rsid w:val="001628F4"/>
    <w:rsid w:val="00162CCF"/>
    <w:rsid w:val="00163DBA"/>
    <w:rsid w:val="00164970"/>
    <w:rsid w:val="00166605"/>
    <w:rsid w:val="00167523"/>
    <w:rsid w:val="00167E59"/>
    <w:rsid w:val="001721BD"/>
    <w:rsid w:val="00173153"/>
    <w:rsid w:val="00173307"/>
    <w:rsid w:val="001734AB"/>
    <w:rsid w:val="0017440D"/>
    <w:rsid w:val="00174610"/>
    <w:rsid w:val="00175957"/>
    <w:rsid w:val="00181174"/>
    <w:rsid w:val="001822DF"/>
    <w:rsid w:val="00183B7A"/>
    <w:rsid w:val="00183F12"/>
    <w:rsid w:val="00184ABA"/>
    <w:rsid w:val="00184E8A"/>
    <w:rsid w:val="0018533B"/>
    <w:rsid w:val="001854F6"/>
    <w:rsid w:val="00185877"/>
    <w:rsid w:val="00190299"/>
    <w:rsid w:val="00190FA3"/>
    <w:rsid w:val="001919E9"/>
    <w:rsid w:val="0019391E"/>
    <w:rsid w:val="00194671"/>
    <w:rsid w:val="00196156"/>
    <w:rsid w:val="001A2115"/>
    <w:rsid w:val="001A30E5"/>
    <w:rsid w:val="001A35C2"/>
    <w:rsid w:val="001A44B3"/>
    <w:rsid w:val="001A523B"/>
    <w:rsid w:val="001A65E3"/>
    <w:rsid w:val="001A6A1E"/>
    <w:rsid w:val="001A6A30"/>
    <w:rsid w:val="001B21AE"/>
    <w:rsid w:val="001B4EA5"/>
    <w:rsid w:val="001B5406"/>
    <w:rsid w:val="001B5499"/>
    <w:rsid w:val="001B7B12"/>
    <w:rsid w:val="001B7D0F"/>
    <w:rsid w:val="001B7F1A"/>
    <w:rsid w:val="001C0315"/>
    <w:rsid w:val="001C1392"/>
    <w:rsid w:val="001C1948"/>
    <w:rsid w:val="001C2BA5"/>
    <w:rsid w:val="001C613F"/>
    <w:rsid w:val="001C7897"/>
    <w:rsid w:val="001C7AB7"/>
    <w:rsid w:val="001D2FE6"/>
    <w:rsid w:val="001D3409"/>
    <w:rsid w:val="001D4D3D"/>
    <w:rsid w:val="001D57C7"/>
    <w:rsid w:val="001D7382"/>
    <w:rsid w:val="001E005A"/>
    <w:rsid w:val="001E01BA"/>
    <w:rsid w:val="001E115F"/>
    <w:rsid w:val="001E3013"/>
    <w:rsid w:val="001E302F"/>
    <w:rsid w:val="001E34F2"/>
    <w:rsid w:val="001E38FD"/>
    <w:rsid w:val="001E39E5"/>
    <w:rsid w:val="001E4B44"/>
    <w:rsid w:val="001E5A75"/>
    <w:rsid w:val="001E5CE0"/>
    <w:rsid w:val="001E670A"/>
    <w:rsid w:val="001E6B9D"/>
    <w:rsid w:val="001E73DC"/>
    <w:rsid w:val="001E7AE4"/>
    <w:rsid w:val="001E7EA7"/>
    <w:rsid w:val="001F0111"/>
    <w:rsid w:val="001F1AEB"/>
    <w:rsid w:val="001F1BCB"/>
    <w:rsid w:val="001F2920"/>
    <w:rsid w:val="001F2AA7"/>
    <w:rsid w:val="001F35F4"/>
    <w:rsid w:val="001F38DE"/>
    <w:rsid w:val="001F5AC3"/>
    <w:rsid w:val="00202198"/>
    <w:rsid w:val="002027E5"/>
    <w:rsid w:val="0020282E"/>
    <w:rsid w:val="00206687"/>
    <w:rsid w:val="00206D7E"/>
    <w:rsid w:val="00207B95"/>
    <w:rsid w:val="002123E0"/>
    <w:rsid w:val="0021389C"/>
    <w:rsid w:val="002139D0"/>
    <w:rsid w:val="00213DC3"/>
    <w:rsid w:val="00215548"/>
    <w:rsid w:val="002157D7"/>
    <w:rsid w:val="00216355"/>
    <w:rsid w:val="0021767A"/>
    <w:rsid w:val="0022035C"/>
    <w:rsid w:val="00221103"/>
    <w:rsid w:val="00221C2F"/>
    <w:rsid w:val="002220B0"/>
    <w:rsid w:val="00222596"/>
    <w:rsid w:val="002229FF"/>
    <w:rsid w:val="00222AC6"/>
    <w:rsid w:val="00222CD3"/>
    <w:rsid w:val="00223A1A"/>
    <w:rsid w:val="00223FC1"/>
    <w:rsid w:val="00224121"/>
    <w:rsid w:val="00224FE5"/>
    <w:rsid w:val="00225D42"/>
    <w:rsid w:val="002301C6"/>
    <w:rsid w:val="00230B49"/>
    <w:rsid w:val="0023488F"/>
    <w:rsid w:val="002357EA"/>
    <w:rsid w:val="00235897"/>
    <w:rsid w:val="002367E6"/>
    <w:rsid w:val="00237276"/>
    <w:rsid w:val="00241AF8"/>
    <w:rsid w:val="00242338"/>
    <w:rsid w:val="002423CA"/>
    <w:rsid w:val="002427F5"/>
    <w:rsid w:val="002429CB"/>
    <w:rsid w:val="002450B6"/>
    <w:rsid w:val="00245325"/>
    <w:rsid w:val="002453DB"/>
    <w:rsid w:val="002462FA"/>
    <w:rsid w:val="00246BCA"/>
    <w:rsid w:val="0024729C"/>
    <w:rsid w:val="00250176"/>
    <w:rsid w:val="002506A3"/>
    <w:rsid w:val="00251CF4"/>
    <w:rsid w:val="00251F24"/>
    <w:rsid w:val="00253022"/>
    <w:rsid w:val="002547C1"/>
    <w:rsid w:val="00254DF6"/>
    <w:rsid w:val="00256068"/>
    <w:rsid w:val="0025607F"/>
    <w:rsid w:val="002562F9"/>
    <w:rsid w:val="00256FEF"/>
    <w:rsid w:val="0025748C"/>
    <w:rsid w:val="00257E97"/>
    <w:rsid w:val="002608CB"/>
    <w:rsid w:val="00260AA2"/>
    <w:rsid w:val="002618F4"/>
    <w:rsid w:val="00262C1B"/>
    <w:rsid w:val="00262EFE"/>
    <w:rsid w:val="002647D2"/>
    <w:rsid w:val="0026485D"/>
    <w:rsid w:val="002648B0"/>
    <w:rsid w:val="00264A72"/>
    <w:rsid w:val="00265283"/>
    <w:rsid w:val="00266153"/>
    <w:rsid w:val="002664C7"/>
    <w:rsid w:val="00266951"/>
    <w:rsid w:val="00271C8B"/>
    <w:rsid w:val="00272F65"/>
    <w:rsid w:val="002735FE"/>
    <w:rsid w:val="002748BC"/>
    <w:rsid w:val="00276060"/>
    <w:rsid w:val="00276B41"/>
    <w:rsid w:val="00277B99"/>
    <w:rsid w:val="002805FD"/>
    <w:rsid w:val="0028072E"/>
    <w:rsid w:val="00280B99"/>
    <w:rsid w:val="00283184"/>
    <w:rsid w:val="002839D9"/>
    <w:rsid w:val="00284BD5"/>
    <w:rsid w:val="00285E2F"/>
    <w:rsid w:val="00286B67"/>
    <w:rsid w:val="00290EE2"/>
    <w:rsid w:val="002920FF"/>
    <w:rsid w:val="00292409"/>
    <w:rsid w:val="00294A11"/>
    <w:rsid w:val="00297074"/>
    <w:rsid w:val="002A04D3"/>
    <w:rsid w:val="002A1095"/>
    <w:rsid w:val="002A19ED"/>
    <w:rsid w:val="002A22EA"/>
    <w:rsid w:val="002A3584"/>
    <w:rsid w:val="002A5969"/>
    <w:rsid w:val="002A7C84"/>
    <w:rsid w:val="002B0AAA"/>
    <w:rsid w:val="002B15B5"/>
    <w:rsid w:val="002B1600"/>
    <w:rsid w:val="002B18AF"/>
    <w:rsid w:val="002B2BA3"/>
    <w:rsid w:val="002B3228"/>
    <w:rsid w:val="002B488F"/>
    <w:rsid w:val="002B5403"/>
    <w:rsid w:val="002B5492"/>
    <w:rsid w:val="002B5B50"/>
    <w:rsid w:val="002B5D1A"/>
    <w:rsid w:val="002B76AF"/>
    <w:rsid w:val="002C0206"/>
    <w:rsid w:val="002C053E"/>
    <w:rsid w:val="002C1251"/>
    <w:rsid w:val="002C2EED"/>
    <w:rsid w:val="002C37D9"/>
    <w:rsid w:val="002C41F1"/>
    <w:rsid w:val="002C6263"/>
    <w:rsid w:val="002D0ED2"/>
    <w:rsid w:val="002D3982"/>
    <w:rsid w:val="002D3C9B"/>
    <w:rsid w:val="002D4561"/>
    <w:rsid w:val="002D4A29"/>
    <w:rsid w:val="002D4E10"/>
    <w:rsid w:val="002D4F6A"/>
    <w:rsid w:val="002D5B8A"/>
    <w:rsid w:val="002D6B9E"/>
    <w:rsid w:val="002E053A"/>
    <w:rsid w:val="002E0DDB"/>
    <w:rsid w:val="002E2061"/>
    <w:rsid w:val="002E2164"/>
    <w:rsid w:val="002E2216"/>
    <w:rsid w:val="002E26D8"/>
    <w:rsid w:val="002E3720"/>
    <w:rsid w:val="002E4EB7"/>
    <w:rsid w:val="002E587F"/>
    <w:rsid w:val="002E7313"/>
    <w:rsid w:val="002F07EA"/>
    <w:rsid w:val="002F13E5"/>
    <w:rsid w:val="002F170E"/>
    <w:rsid w:val="002F1920"/>
    <w:rsid w:val="002F1B82"/>
    <w:rsid w:val="002F1E8D"/>
    <w:rsid w:val="002F2663"/>
    <w:rsid w:val="002F39A7"/>
    <w:rsid w:val="002F4A67"/>
    <w:rsid w:val="002F4C12"/>
    <w:rsid w:val="002F751A"/>
    <w:rsid w:val="00300224"/>
    <w:rsid w:val="0030252A"/>
    <w:rsid w:val="003049DB"/>
    <w:rsid w:val="00306AD1"/>
    <w:rsid w:val="00306E38"/>
    <w:rsid w:val="00306F71"/>
    <w:rsid w:val="00307FB0"/>
    <w:rsid w:val="003105C6"/>
    <w:rsid w:val="00310F05"/>
    <w:rsid w:val="00311119"/>
    <w:rsid w:val="003114A4"/>
    <w:rsid w:val="00311B2D"/>
    <w:rsid w:val="0031264D"/>
    <w:rsid w:val="00312BA3"/>
    <w:rsid w:val="003137B9"/>
    <w:rsid w:val="00315CFF"/>
    <w:rsid w:val="0032014C"/>
    <w:rsid w:val="00320BB4"/>
    <w:rsid w:val="00320C95"/>
    <w:rsid w:val="003220BD"/>
    <w:rsid w:val="00325654"/>
    <w:rsid w:val="0032635E"/>
    <w:rsid w:val="00326C9B"/>
    <w:rsid w:val="00327E44"/>
    <w:rsid w:val="003300FF"/>
    <w:rsid w:val="00330199"/>
    <w:rsid w:val="00331FE6"/>
    <w:rsid w:val="00333A44"/>
    <w:rsid w:val="00334093"/>
    <w:rsid w:val="00335CE1"/>
    <w:rsid w:val="003371E8"/>
    <w:rsid w:val="003374C1"/>
    <w:rsid w:val="00337849"/>
    <w:rsid w:val="00340094"/>
    <w:rsid w:val="003400BB"/>
    <w:rsid w:val="00343892"/>
    <w:rsid w:val="003438E8"/>
    <w:rsid w:val="0034454E"/>
    <w:rsid w:val="003459F8"/>
    <w:rsid w:val="00345A82"/>
    <w:rsid w:val="00345E53"/>
    <w:rsid w:val="003463BD"/>
    <w:rsid w:val="00346C65"/>
    <w:rsid w:val="0034703E"/>
    <w:rsid w:val="00347913"/>
    <w:rsid w:val="00347FF9"/>
    <w:rsid w:val="003508C5"/>
    <w:rsid w:val="00350DDB"/>
    <w:rsid w:val="00352C6E"/>
    <w:rsid w:val="00353D40"/>
    <w:rsid w:val="003550D4"/>
    <w:rsid w:val="00355F65"/>
    <w:rsid w:val="0035619E"/>
    <w:rsid w:val="00357F63"/>
    <w:rsid w:val="00361606"/>
    <w:rsid w:val="003616A1"/>
    <w:rsid w:val="003623C3"/>
    <w:rsid w:val="00367849"/>
    <w:rsid w:val="003702E5"/>
    <w:rsid w:val="00371593"/>
    <w:rsid w:val="00373E3E"/>
    <w:rsid w:val="00375AD1"/>
    <w:rsid w:val="00375C47"/>
    <w:rsid w:val="0037605C"/>
    <w:rsid w:val="003762AA"/>
    <w:rsid w:val="00380D47"/>
    <w:rsid w:val="0038147E"/>
    <w:rsid w:val="003817D3"/>
    <w:rsid w:val="00382494"/>
    <w:rsid w:val="003826D9"/>
    <w:rsid w:val="00383376"/>
    <w:rsid w:val="00383FF2"/>
    <w:rsid w:val="00385449"/>
    <w:rsid w:val="00387E40"/>
    <w:rsid w:val="00387EA9"/>
    <w:rsid w:val="00390DDA"/>
    <w:rsid w:val="00392B9B"/>
    <w:rsid w:val="00392C11"/>
    <w:rsid w:val="00393539"/>
    <w:rsid w:val="00394FF1"/>
    <w:rsid w:val="003953E6"/>
    <w:rsid w:val="00395F13"/>
    <w:rsid w:val="00397314"/>
    <w:rsid w:val="00397A77"/>
    <w:rsid w:val="003A0C05"/>
    <w:rsid w:val="003A14C7"/>
    <w:rsid w:val="003A1B94"/>
    <w:rsid w:val="003A1B96"/>
    <w:rsid w:val="003A200A"/>
    <w:rsid w:val="003A3184"/>
    <w:rsid w:val="003A3877"/>
    <w:rsid w:val="003A3E21"/>
    <w:rsid w:val="003A449C"/>
    <w:rsid w:val="003A497B"/>
    <w:rsid w:val="003A4C8B"/>
    <w:rsid w:val="003A5743"/>
    <w:rsid w:val="003A5D8C"/>
    <w:rsid w:val="003A7214"/>
    <w:rsid w:val="003A7D04"/>
    <w:rsid w:val="003B00F9"/>
    <w:rsid w:val="003B25F0"/>
    <w:rsid w:val="003B3112"/>
    <w:rsid w:val="003B3DBB"/>
    <w:rsid w:val="003B7060"/>
    <w:rsid w:val="003C050A"/>
    <w:rsid w:val="003C0520"/>
    <w:rsid w:val="003C0FB5"/>
    <w:rsid w:val="003C2409"/>
    <w:rsid w:val="003C2566"/>
    <w:rsid w:val="003C3AAB"/>
    <w:rsid w:val="003C3B79"/>
    <w:rsid w:val="003C3FD5"/>
    <w:rsid w:val="003C4307"/>
    <w:rsid w:val="003C60B9"/>
    <w:rsid w:val="003C7853"/>
    <w:rsid w:val="003D10E9"/>
    <w:rsid w:val="003D1657"/>
    <w:rsid w:val="003D2058"/>
    <w:rsid w:val="003D3CED"/>
    <w:rsid w:val="003D431C"/>
    <w:rsid w:val="003D4EA5"/>
    <w:rsid w:val="003D56DE"/>
    <w:rsid w:val="003D6ECB"/>
    <w:rsid w:val="003D7F50"/>
    <w:rsid w:val="003E23F1"/>
    <w:rsid w:val="003E3DEE"/>
    <w:rsid w:val="003E4546"/>
    <w:rsid w:val="003E5145"/>
    <w:rsid w:val="003E6075"/>
    <w:rsid w:val="003F15BB"/>
    <w:rsid w:val="003F17BB"/>
    <w:rsid w:val="003F613D"/>
    <w:rsid w:val="003F72C5"/>
    <w:rsid w:val="00400C6C"/>
    <w:rsid w:val="00401111"/>
    <w:rsid w:val="0040521E"/>
    <w:rsid w:val="00405C0A"/>
    <w:rsid w:val="00407110"/>
    <w:rsid w:val="00407936"/>
    <w:rsid w:val="00410796"/>
    <w:rsid w:val="0041283A"/>
    <w:rsid w:val="004129D0"/>
    <w:rsid w:val="00412BDE"/>
    <w:rsid w:val="00412D44"/>
    <w:rsid w:val="004133D9"/>
    <w:rsid w:val="00415A1B"/>
    <w:rsid w:val="00415D4D"/>
    <w:rsid w:val="00416642"/>
    <w:rsid w:val="0042492D"/>
    <w:rsid w:val="0042766A"/>
    <w:rsid w:val="0043001B"/>
    <w:rsid w:val="004304C0"/>
    <w:rsid w:val="0043063D"/>
    <w:rsid w:val="0043231D"/>
    <w:rsid w:val="00432981"/>
    <w:rsid w:val="00434413"/>
    <w:rsid w:val="00434AFA"/>
    <w:rsid w:val="004350F2"/>
    <w:rsid w:val="004357B9"/>
    <w:rsid w:val="00435BB3"/>
    <w:rsid w:val="00436204"/>
    <w:rsid w:val="00436490"/>
    <w:rsid w:val="004377DA"/>
    <w:rsid w:val="004377E2"/>
    <w:rsid w:val="004408E7"/>
    <w:rsid w:val="0044296A"/>
    <w:rsid w:val="00443003"/>
    <w:rsid w:val="00443DD0"/>
    <w:rsid w:val="004455A8"/>
    <w:rsid w:val="00445E06"/>
    <w:rsid w:val="00446211"/>
    <w:rsid w:val="00446767"/>
    <w:rsid w:val="00446E89"/>
    <w:rsid w:val="00447161"/>
    <w:rsid w:val="00450046"/>
    <w:rsid w:val="00450A2E"/>
    <w:rsid w:val="0045166D"/>
    <w:rsid w:val="00451B63"/>
    <w:rsid w:val="004520C6"/>
    <w:rsid w:val="00452FEF"/>
    <w:rsid w:val="004536C3"/>
    <w:rsid w:val="00454082"/>
    <w:rsid w:val="00454139"/>
    <w:rsid w:val="00455364"/>
    <w:rsid w:val="004600E4"/>
    <w:rsid w:val="004603C7"/>
    <w:rsid w:val="00461218"/>
    <w:rsid w:val="00461A5A"/>
    <w:rsid w:val="00461D5F"/>
    <w:rsid w:val="004629A2"/>
    <w:rsid w:val="00462BAB"/>
    <w:rsid w:val="0046414B"/>
    <w:rsid w:val="00464F34"/>
    <w:rsid w:val="00467530"/>
    <w:rsid w:val="00467F08"/>
    <w:rsid w:val="00471027"/>
    <w:rsid w:val="00471A96"/>
    <w:rsid w:val="00474C49"/>
    <w:rsid w:val="0047503C"/>
    <w:rsid w:val="0047563E"/>
    <w:rsid w:val="00475B6A"/>
    <w:rsid w:val="0047602E"/>
    <w:rsid w:val="00476566"/>
    <w:rsid w:val="00477489"/>
    <w:rsid w:val="00480A69"/>
    <w:rsid w:val="0048116C"/>
    <w:rsid w:val="0048143B"/>
    <w:rsid w:val="00484DDA"/>
    <w:rsid w:val="00486DA5"/>
    <w:rsid w:val="00487597"/>
    <w:rsid w:val="004901BE"/>
    <w:rsid w:val="004913CE"/>
    <w:rsid w:val="004923D2"/>
    <w:rsid w:val="00492D77"/>
    <w:rsid w:val="00493D5E"/>
    <w:rsid w:val="00494435"/>
    <w:rsid w:val="004957E6"/>
    <w:rsid w:val="00496C53"/>
    <w:rsid w:val="00496F5D"/>
    <w:rsid w:val="00497D60"/>
    <w:rsid w:val="004A0187"/>
    <w:rsid w:val="004A01BF"/>
    <w:rsid w:val="004A0D4A"/>
    <w:rsid w:val="004A139A"/>
    <w:rsid w:val="004A168D"/>
    <w:rsid w:val="004A46C5"/>
    <w:rsid w:val="004A4A72"/>
    <w:rsid w:val="004A5880"/>
    <w:rsid w:val="004A6C52"/>
    <w:rsid w:val="004A7B60"/>
    <w:rsid w:val="004B135C"/>
    <w:rsid w:val="004B2A17"/>
    <w:rsid w:val="004B38D3"/>
    <w:rsid w:val="004B38D7"/>
    <w:rsid w:val="004B4DF9"/>
    <w:rsid w:val="004B6755"/>
    <w:rsid w:val="004B7EB5"/>
    <w:rsid w:val="004C0AFC"/>
    <w:rsid w:val="004C15A0"/>
    <w:rsid w:val="004C1ACF"/>
    <w:rsid w:val="004C4338"/>
    <w:rsid w:val="004C4478"/>
    <w:rsid w:val="004C44D7"/>
    <w:rsid w:val="004C480B"/>
    <w:rsid w:val="004C6E6F"/>
    <w:rsid w:val="004C74D9"/>
    <w:rsid w:val="004C74EC"/>
    <w:rsid w:val="004D0B54"/>
    <w:rsid w:val="004D0C15"/>
    <w:rsid w:val="004D1A9B"/>
    <w:rsid w:val="004D2031"/>
    <w:rsid w:val="004D4419"/>
    <w:rsid w:val="004D6A1D"/>
    <w:rsid w:val="004D6C74"/>
    <w:rsid w:val="004E0244"/>
    <w:rsid w:val="004E04BF"/>
    <w:rsid w:val="004E1CAB"/>
    <w:rsid w:val="004E2D44"/>
    <w:rsid w:val="004E5325"/>
    <w:rsid w:val="004E5B02"/>
    <w:rsid w:val="004E5FF3"/>
    <w:rsid w:val="004E665F"/>
    <w:rsid w:val="004F0D16"/>
    <w:rsid w:val="004F14C4"/>
    <w:rsid w:val="004F3766"/>
    <w:rsid w:val="004F394D"/>
    <w:rsid w:val="004F458D"/>
    <w:rsid w:val="004F4BB8"/>
    <w:rsid w:val="004F50AF"/>
    <w:rsid w:val="005002A9"/>
    <w:rsid w:val="00500776"/>
    <w:rsid w:val="00501133"/>
    <w:rsid w:val="00502FC6"/>
    <w:rsid w:val="0050394C"/>
    <w:rsid w:val="0050399F"/>
    <w:rsid w:val="00503F93"/>
    <w:rsid w:val="00504189"/>
    <w:rsid w:val="00504A16"/>
    <w:rsid w:val="005050CE"/>
    <w:rsid w:val="005053DC"/>
    <w:rsid w:val="00505B5C"/>
    <w:rsid w:val="0050674A"/>
    <w:rsid w:val="005067A1"/>
    <w:rsid w:val="00507DB1"/>
    <w:rsid w:val="00507E20"/>
    <w:rsid w:val="00507FA6"/>
    <w:rsid w:val="005130D9"/>
    <w:rsid w:val="005135D6"/>
    <w:rsid w:val="00513822"/>
    <w:rsid w:val="00513E2C"/>
    <w:rsid w:val="005158DF"/>
    <w:rsid w:val="00515D79"/>
    <w:rsid w:val="00517A5B"/>
    <w:rsid w:val="00521D56"/>
    <w:rsid w:val="0052367C"/>
    <w:rsid w:val="00523DD6"/>
    <w:rsid w:val="00523F83"/>
    <w:rsid w:val="0053078D"/>
    <w:rsid w:val="00530FC7"/>
    <w:rsid w:val="00533226"/>
    <w:rsid w:val="0053327A"/>
    <w:rsid w:val="00533D6A"/>
    <w:rsid w:val="005342A5"/>
    <w:rsid w:val="00535350"/>
    <w:rsid w:val="00536D27"/>
    <w:rsid w:val="0053702D"/>
    <w:rsid w:val="005376E7"/>
    <w:rsid w:val="00541352"/>
    <w:rsid w:val="005429A0"/>
    <w:rsid w:val="00542C33"/>
    <w:rsid w:val="00544DA4"/>
    <w:rsid w:val="00546871"/>
    <w:rsid w:val="00547047"/>
    <w:rsid w:val="005511AD"/>
    <w:rsid w:val="0055122D"/>
    <w:rsid w:val="00552A26"/>
    <w:rsid w:val="00552A83"/>
    <w:rsid w:val="00552E3E"/>
    <w:rsid w:val="00554A32"/>
    <w:rsid w:val="00554D1B"/>
    <w:rsid w:val="00556435"/>
    <w:rsid w:val="0055657F"/>
    <w:rsid w:val="0055791B"/>
    <w:rsid w:val="00557D09"/>
    <w:rsid w:val="005617F7"/>
    <w:rsid w:val="00562181"/>
    <w:rsid w:val="00563313"/>
    <w:rsid w:val="005643EA"/>
    <w:rsid w:val="00564716"/>
    <w:rsid w:val="00564A89"/>
    <w:rsid w:val="00564E68"/>
    <w:rsid w:val="00565031"/>
    <w:rsid w:val="00565ECF"/>
    <w:rsid w:val="005666F4"/>
    <w:rsid w:val="00571B34"/>
    <w:rsid w:val="00571D77"/>
    <w:rsid w:val="00571F8C"/>
    <w:rsid w:val="005723E9"/>
    <w:rsid w:val="005726DB"/>
    <w:rsid w:val="00572C82"/>
    <w:rsid w:val="00573DB4"/>
    <w:rsid w:val="00576A7A"/>
    <w:rsid w:val="00577030"/>
    <w:rsid w:val="0057766C"/>
    <w:rsid w:val="00577AA1"/>
    <w:rsid w:val="005824FF"/>
    <w:rsid w:val="005843BB"/>
    <w:rsid w:val="00585466"/>
    <w:rsid w:val="005906AE"/>
    <w:rsid w:val="005908FD"/>
    <w:rsid w:val="005911AC"/>
    <w:rsid w:val="00593E1F"/>
    <w:rsid w:val="00595ED4"/>
    <w:rsid w:val="00597A2B"/>
    <w:rsid w:val="00597BBC"/>
    <w:rsid w:val="005A12E6"/>
    <w:rsid w:val="005A1713"/>
    <w:rsid w:val="005A18FB"/>
    <w:rsid w:val="005A1B17"/>
    <w:rsid w:val="005A2363"/>
    <w:rsid w:val="005A43B1"/>
    <w:rsid w:val="005A5E8A"/>
    <w:rsid w:val="005A6305"/>
    <w:rsid w:val="005A6DD4"/>
    <w:rsid w:val="005A7976"/>
    <w:rsid w:val="005A7D8A"/>
    <w:rsid w:val="005B02DE"/>
    <w:rsid w:val="005B0463"/>
    <w:rsid w:val="005B0BB0"/>
    <w:rsid w:val="005B0C8D"/>
    <w:rsid w:val="005B13A0"/>
    <w:rsid w:val="005B1750"/>
    <w:rsid w:val="005B2218"/>
    <w:rsid w:val="005B321D"/>
    <w:rsid w:val="005B3B7C"/>
    <w:rsid w:val="005B3DCA"/>
    <w:rsid w:val="005B3F32"/>
    <w:rsid w:val="005B4540"/>
    <w:rsid w:val="005B4D17"/>
    <w:rsid w:val="005B56A1"/>
    <w:rsid w:val="005B603D"/>
    <w:rsid w:val="005B6A1D"/>
    <w:rsid w:val="005C1162"/>
    <w:rsid w:val="005C1BC9"/>
    <w:rsid w:val="005C287F"/>
    <w:rsid w:val="005C517E"/>
    <w:rsid w:val="005C6DEB"/>
    <w:rsid w:val="005C7A91"/>
    <w:rsid w:val="005D1E15"/>
    <w:rsid w:val="005D3318"/>
    <w:rsid w:val="005D35A0"/>
    <w:rsid w:val="005D3E00"/>
    <w:rsid w:val="005D754C"/>
    <w:rsid w:val="005E03B8"/>
    <w:rsid w:val="005E0917"/>
    <w:rsid w:val="005E16FC"/>
    <w:rsid w:val="005E4C2F"/>
    <w:rsid w:val="005E538E"/>
    <w:rsid w:val="005E5AD2"/>
    <w:rsid w:val="005E5C10"/>
    <w:rsid w:val="005E7DF2"/>
    <w:rsid w:val="005F017E"/>
    <w:rsid w:val="005F0215"/>
    <w:rsid w:val="005F05ED"/>
    <w:rsid w:val="005F05F1"/>
    <w:rsid w:val="005F1406"/>
    <w:rsid w:val="005F1957"/>
    <w:rsid w:val="005F1AAB"/>
    <w:rsid w:val="005F3077"/>
    <w:rsid w:val="005F3345"/>
    <w:rsid w:val="005F5292"/>
    <w:rsid w:val="005F5B6B"/>
    <w:rsid w:val="005F5DF8"/>
    <w:rsid w:val="005F6603"/>
    <w:rsid w:val="005F6FDF"/>
    <w:rsid w:val="00600733"/>
    <w:rsid w:val="00601011"/>
    <w:rsid w:val="00601450"/>
    <w:rsid w:val="006022CB"/>
    <w:rsid w:val="00603005"/>
    <w:rsid w:val="00604661"/>
    <w:rsid w:val="00605872"/>
    <w:rsid w:val="00605EEE"/>
    <w:rsid w:val="0060673F"/>
    <w:rsid w:val="00606885"/>
    <w:rsid w:val="00606A13"/>
    <w:rsid w:val="00606BDF"/>
    <w:rsid w:val="0060723F"/>
    <w:rsid w:val="006108B8"/>
    <w:rsid w:val="00610920"/>
    <w:rsid w:val="00611073"/>
    <w:rsid w:val="0061222C"/>
    <w:rsid w:val="0061248F"/>
    <w:rsid w:val="00612780"/>
    <w:rsid w:val="006128D7"/>
    <w:rsid w:val="00614463"/>
    <w:rsid w:val="0061482E"/>
    <w:rsid w:val="0061552A"/>
    <w:rsid w:val="00615B75"/>
    <w:rsid w:val="00616264"/>
    <w:rsid w:val="0061665C"/>
    <w:rsid w:val="00616690"/>
    <w:rsid w:val="00616E90"/>
    <w:rsid w:val="00620132"/>
    <w:rsid w:val="00620AB3"/>
    <w:rsid w:val="00622A46"/>
    <w:rsid w:val="00623BD2"/>
    <w:rsid w:val="00623D1E"/>
    <w:rsid w:val="00623FBD"/>
    <w:rsid w:val="0062558D"/>
    <w:rsid w:val="00626F61"/>
    <w:rsid w:val="00627143"/>
    <w:rsid w:val="00630711"/>
    <w:rsid w:val="006317A9"/>
    <w:rsid w:val="0063337F"/>
    <w:rsid w:val="00633D3C"/>
    <w:rsid w:val="00633DEB"/>
    <w:rsid w:val="006355FB"/>
    <w:rsid w:val="00635A09"/>
    <w:rsid w:val="00635DDD"/>
    <w:rsid w:val="006364E5"/>
    <w:rsid w:val="00641C99"/>
    <w:rsid w:val="00643011"/>
    <w:rsid w:val="006437BD"/>
    <w:rsid w:val="006455B0"/>
    <w:rsid w:val="00646156"/>
    <w:rsid w:val="00646CC9"/>
    <w:rsid w:val="00647F9C"/>
    <w:rsid w:val="00650D5A"/>
    <w:rsid w:val="00650DB8"/>
    <w:rsid w:val="00651C18"/>
    <w:rsid w:val="00652DF7"/>
    <w:rsid w:val="00652F11"/>
    <w:rsid w:val="00653B24"/>
    <w:rsid w:val="0065622E"/>
    <w:rsid w:val="00656BF0"/>
    <w:rsid w:val="006575AC"/>
    <w:rsid w:val="0066173C"/>
    <w:rsid w:val="00662545"/>
    <w:rsid w:val="00662A15"/>
    <w:rsid w:val="0066390A"/>
    <w:rsid w:val="00665097"/>
    <w:rsid w:val="00666996"/>
    <w:rsid w:val="0067077A"/>
    <w:rsid w:val="00672910"/>
    <w:rsid w:val="006746DB"/>
    <w:rsid w:val="006750B8"/>
    <w:rsid w:val="00676B98"/>
    <w:rsid w:val="006771CE"/>
    <w:rsid w:val="006778A2"/>
    <w:rsid w:val="0068102B"/>
    <w:rsid w:val="00681382"/>
    <w:rsid w:val="00681AF3"/>
    <w:rsid w:val="00683F50"/>
    <w:rsid w:val="00684BF6"/>
    <w:rsid w:val="00684D9E"/>
    <w:rsid w:val="00685182"/>
    <w:rsid w:val="00685816"/>
    <w:rsid w:val="006860D4"/>
    <w:rsid w:val="00686762"/>
    <w:rsid w:val="00686E97"/>
    <w:rsid w:val="006916DC"/>
    <w:rsid w:val="00691C90"/>
    <w:rsid w:val="00691F9C"/>
    <w:rsid w:val="00692A55"/>
    <w:rsid w:val="00695881"/>
    <w:rsid w:val="00696054"/>
    <w:rsid w:val="006966FF"/>
    <w:rsid w:val="00696F12"/>
    <w:rsid w:val="006972E8"/>
    <w:rsid w:val="006A01F5"/>
    <w:rsid w:val="006A14F6"/>
    <w:rsid w:val="006A1E35"/>
    <w:rsid w:val="006A20A0"/>
    <w:rsid w:val="006A20A9"/>
    <w:rsid w:val="006A2665"/>
    <w:rsid w:val="006A26A0"/>
    <w:rsid w:val="006A3201"/>
    <w:rsid w:val="006A486E"/>
    <w:rsid w:val="006A4B1B"/>
    <w:rsid w:val="006A6CCF"/>
    <w:rsid w:val="006B0088"/>
    <w:rsid w:val="006B0891"/>
    <w:rsid w:val="006B0E2A"/>
    <w:rsid w:val="006B1193"/>
    <w:rsid w:val="006B19A0"/>
    <w:rsid w:val="006B2A31"/>
    <w:rsid w:val="006B36C2"/>
    <w:rsid w:val="006B55D6"/>
    <w:rsid w:val="006B5A2B"/>
    <w:rsid w:val="006B5BA8"/>
    <w:rsid w:val="006B5EDF"/>
    <w:rsid w:val="006B6F18"/>
    <w:rsid w:val="006B7228"/>
    <w:rsid w:val="006B72F3"/>
    <w:rsid w:val="006B785F"/>
    <w:rsid w:val="006C0915"/>
    <w:rsid w:val="006C0D32"/>
    <w:rsid w:val="006C11BB"/>
    <w:rsid w:val="006C163A"/>
    <w:rsid w:val="006C3FF9"/>
    <w:rsid w:val="006C4136"/>
    <w:rsid w:val="006C4174"/>
    <w:rsid w:val="006C45C6"/>
    <w:rsid w:val="006C4779"/>
    <w:rsid w:val="006C4D76"/>
    <w:rsid w:val="006C52E6"/>
    <w:rsid w:val="006C66DB"/>
    <w:rsid w:val="006C6D3F"/>
    <w:rsid w:val="006C6EE0"/>
    <w:rsid w:val="006C7201"/>
    <w:rsid w:val="006D49F3"/>
    <w:rsid w:val="006D665A"/>
    <w:rsid w:val="006D769D"/>
    <w:rsid w:val="006E0809"/>
    <w:rsid w:val="006E11C4"/>
    <w:rsid w:val="006E1897"/>
    <w:rsid w:val="006E3800"/>
    <w:rsid w:val="006E4A01"/>
    <w:rsid w:val="006E52E7"/>
    <w:rsid w:val="006E584F"/>
    <w:rsid w:val="006E6AEF"/>
    <w:rsid w:val="006F2637"/>
    <w:rsid w:val="006F47AB"/>
    <w:rsid w:val="006F53D7"/>
    <w:rsid w:val="006F6902"/>
    <w:rsid w:val="006F7996"/>
    <w:rsid w:val="00700184"/>
    <w:rsid w:val="00700DFD"/>
    <w:rsid w:val="00700E70"/>
    <w:rsid w:val="0070151D"/>
    <w:rsid w:val="00701A7A"/>
    <w:rsid w:val="007065FE"/>
    <w:rsid w:val="00707C52"/>
    <w:rsid w:val="0071109C"/>
    <w:rsid w:val="007111B3"/>
    <w:rsid w:val="00711C9D"/>
    <w:rsid w:val="00711F3A"/>
    <w:rsid w:val="007121C9"/>
    <w:rsid w:val="00712B6C"/>
    <w:rsid w:val="00712D6B"/>
    <w:rsid w:val="00713E88"/>
    <w:rsid w:val="00716A9B"/>
    <w:rsid w:val="00716F99"/>
    <w:rsid w:val="007172DB"/>
    <w:rsid w:val="00720ADC"/>
    <w:rsid w:val="00721A22"/>
    <w:rsid w:val="00721CEA"/>
    <w:rsid w:val="0072265E"/>
    <w:rsid w:val="00723062"/>
    <w:rsid w:val="007233B1"/>
    <w:rsid w:val="007247ED"/>
    <w:rsid w:val="007248BD"/>
    <w:rsid w:val="00725BB7"/>
    <w:rsid w:val="00726898"/>
    <w:rsid w:val="00727756"/>
    <w:rsid w:val="0073005C"/>
    <w:rsid w:val="007314B3"/>
    <w:rsid w:val="0073242B"/>
    <w:rsid w:val="007347E7"/>
    <w:rsid w:val="0073581C"/>
    <w:rsid w:val="00736A82"/>
    <w:rsid w:val="00736AD5"/>
    <w:rsid w:val="00736D27"/>
    <w:rsid w:val="00737019"/>
    <w:rsid w:val="00737C9C"/>
    <w:rsid w:val="00737DF8"/>
    <w:rsid w:val="007412B2"/>
    <w:rsid w:val="007420C6"/>
    <w:rsid w:val="007434D0"/>
    <w:rsid w:val="00744014"/>
    <w:rsid w:val="0074530A"/>
    <w:rsid w:val="0074532F"/>
    <w:rsid w:val="00745369"/>
    <w:rsid w:val="0074588C"/>
    <w:rsid w:val="00747496"/>
    <w:rsid w:val="00747A7C"/>
    <w:rsid w:val="007503D4"/>
    <w:rsid w:val="00750470"/>
    <w:rsid w:val="0075180A"/>
    <w:rsid w:val="0075517F"/>
    <w:rsid w:val="00755F00"/>
    <w:rsid w:val="0075658E"/>
    <w:rsid w:val="00761856"/>
    <w:rsid w:val="0076205C"/>
    <w:rsid w:val="0076257F"/>
    <w:rsid w:val="0076374D"/>
    <w:rsid w:val="00763A4B"/>
    <w:rsid w:val="0076496D"/>
    <w:rsid w:val="00764E61"/>
    <w:rsid w:val="00765008"/>
    <w:rsid w:val="00765848"/>
    <w:rsid w:val="00766398"/>
    <w:rsid w:val="0076661A"/>
    <w:rsid w:val="00766C38"/>
    <w:rsid w:val="007679BF"/>
    <w:rsid w:val="00770830"/>
    <w:rsid w:val="00770EAF"/>
    <w:rsid w:val="007711E7"/>
    <w:rsid w:val="007768E6"/>
    <w:rsid w:val="00777425"/>
    <w:rsid w:val="0078015D"/>
    <w:rsid w:val="00781160"/>
    <w:rsid w:val="007814B5"/>
    <w:rsid w:val="007827A3"/>
    <w:rsid w:val="00783881"/>
    <w:rsid w:val="00783DA7"/>
    <w:rsid w:val="00785E60"/>
    <w:rsid w:val="007864CA"/>
    <w:rsid w:val="0078690D"/>
    <w:rsid w:val="00787028"/>
    <w:rsid w:val="00787CDE"/>
    <w:rsid w:val="007941BE"/>
    <w:rsid w:val="007949FC"/>
    <w:rsid w:val="00795F21"/>
    <w:rsid w:val="00797C89"/>
    <w:rsid w:val="007A0464"/>
    <w:rsid w:val="007A1067"/>
    <w:rsid w:val="007A17B8"/>
    <w:rsid w:val="007A1B6F"/>
    <w:rsid w:val="007A1D61"/>
    <w:rsid w:val="007A275E"/>
    <w:rsid w:val="007A40CB"/>
    <w:rsid w:val="007A47F4"/>
    <w:rsid w:val="007A4CFD"/>
    <w:rsid w:val="007A6306"/>
    <w:rsid w:val="007A7BB3"/>
    <w:rsid w:val="007B0068"/>
    <w:rsid w:val="007B025E"/>
    <w:rsid w:val="007B03CE"/>
    <w:rsid w:val="007B0AA8"/>
    <w:rsid w:val="007B0AC3"/>
    <w:rsid w:val="007B16A3"/>
    <w:rsid w:val="007B4BC6"/>
    <w:rsid w:val="007B5011"/>
    <w:rsid w:val="007B51C5"/>
    <w:rsid w:val="007B5523"/>
    <w:rsid w:val="007C099C"/>
    <w:rsid w:val="007C0C78"/>
    <w:rsid w:val="007C1BCC"/>
    <w:rsid w:val="007C3B71"/>
    <w:rsid w:val="007C446A"/>
    <w:rsid w:val="007C4C33"/>
    <w:rsid w:val="007C5DF2"/>
    <w:rsid w:val="007D0982"/>
    <w:rsid w:val="007D183F"/>
    <w:rsid w:val="007D20F0"/>
    <w:rsid w:val="007D29B6"/>
    <w:rsid w:val="007D2AEF"/>
    <w:rsid w:val="007D2CE6"/>
    <w:rsid w:val="007D3F1E"/>
    <w:rsid w:val="007D63B3"/>
    <w:rsid w:val="007D6571"/>
    <w:rsid w:val="007D6967"/>
    <w:rsid w:val="007D76D8"/>
    <w:rsid w:val="007E10D9"/>
    <w:rsid w:val="007E11E9"/>
    <w:rsid w:val="007E16E5"/>
    <w:rsid w:val="007E18BB"/>
    <w:rsid w:val="007E256D"/>
    <w:rsid w:val="007E3380"/>
    <w:rsid w:val="007E33D4"/>
    <w:rsid w:val="007E475F"/>
    <w:rsid w:val="007E5D47"/>
    <w:rsid w:val="007E5F99"/>
    <w:rsid w:val="007E7340"/>
    <w:rsid w:val="007E775D"/>
    <w:rsid w:val="007E7B09"/>
    <w:rsid w:val="007F0442"/>
    <w:rsid w:val="007F4751"/>
    <w:rsid w:val="007F5225"/>
    <w:rsid w:val="007F5488"/>
    <w:rsid w:val="007F60B6"/>
    <w:rsid w:val="007F6D99"/>
    <w:rsid w:val="007F789F"/>
    <w:rsid w:val="007F7A60"/>
    <w:rsid w:val="008004DF"/>
    <w:rsid w:val="008015A0"/>
    <w:rsid w:val="00802421"/>
    <w:rsid w:val="008024B2"/>
    <w:rsid w:val="00802C1F"/>
    <w:rsid w:val="00804E12"/>
    <w:rsid w:val="00805255"/>
    <w:rsid w:val="00810EB2"/>
    <w:rsid w:val="00810F87"/>
    <w:rsid w:val="0081176B"/>
    <w:rsid w:val="00812111"/>
    <w:rsid w:val="00812582"/>
    <w:rsid w:val="00812D80"/>
    <w:rsid w:val="0081607E"/>
    <w:rsid w:val="00816B32"/>
    <w:rsid w:val="00816F2D"/>
    <w:rsid w:val="00817664"/>
    <w:rsid w:val="00820E23"/>
    <w:rsid w:val="0082105B"/>
    <w:rsid w:val="00821647"/>
    <w:rsid w:val="00821C3D"/>
    <w:rsid w:val="008245E3"/>
    <w:rsid w:val="008248E0"/>
    <w:rsid w:val="0082511E"/>
    <w:rsid w:val="00826E57"/>
    <w:rsid w:val="00832D1A"/>
    <w:rsid w:val="0083444D"/>
    <w:rsid w:val="00834BD9"/>
    <w:rsid w:val="00836845"/>
    <w:rsid w:val="0083783F"/>
    <w:rsid w:val="00837CA9"/>
    <w:rsid w:val="00840686"/>
    <w:rsid w:val="0084072A"/>
    <w:rsid w:val="00841322"/>
    <w:rsid w:val="008420D9"/>
    <w:rsid w:val="008427C5"/>
    <w:rsid w:val="00844564"/>
    <w:rsid w:val="00844689"/>
    <w:rsid w:val="00845545"/>
    <w:rsid w:val="00846A0A"/>
    <w:rsid w:val="008503E1"/>
    <w:rsid w:val="00852F4E"/>
    <w:rsid w:val="00853CC6"/>
    <w:rsid w:val="00853F2B"/>
    <w:rsid w:val="00854E5A"/>
    <w:rsid w:val="00855D5F"/>
    <w:rsid w:val="00856586"/>
    <w:rsid w:val="00856854"/>
    <w:rsid w:val="00856E42"/>
    <w:rsid w:val="008608A8"/>
    <w:rsid w:val="0086119A"/>
    <w:rsid w:val="0086205C"/>
    <w:rsid w:val="008623C4"/>
    <w:rsid w:val="00864627"/>
    <w:rsid w:val="0086634C"/>
    <w:rsid w:val="00867EDC"/>
    <w:rsid w:val="008703D3"/>
    <w:rsid w:val="00870531"/>
    <w:rsid w:val="00871531"/>
    <w:rsid w:val="00871C97"/>
    <w:rsid w:val="008737EA"/>
    <w:rsid w:val="00873855"/>
    <w:rsid w:val="00873BC6"/>
    <w:rsid w:val="00873EF2"/>
    <w:rsid w:val="008744A5"/>
    <w:rsid w:val="0087489F"/>
    <w:rsid w:val="00874F0C"/>
    <w:rsid w:val="00875044"/>
    <w:rsid w:val="00875C7F"/>
    <w:rsid w:val="00875D2A"/>
    <w:rsid w:val="008774A7"/>
    <w:rsid w:val="00877649"/>
    <w:rsid w:val="008805E4"/>
    <w:rsid w:val="008815DE"/>
    <w:rsid w:val="0088172D"/>
    <w:rsid w:val="00881C5D"/>
    <w:rsid w:val="008824B3"/>
    <w:rsid w:val="00884B2C"/>
    <w:rsid w:val="00884FEB"/>
    <w:rsid w:val="00885185"/>
    <w:rsid w:val="0088630E"/>
    <w:rsid w:val="00887637"/>
    <w:rsid w:val="00887A83"/>
    <w:rsid w:val="008910B3"/>
    <w:rsid w:val="00891DE9"/>
    <w:rsid w:val="008927A9"/>
    <w:rsid w:val="00894221"/>
    <w:rsid w:val="00895F87"/>
    <w:rsid w:val="008962D5"/>
    <w:rsid w:val="0089649A"/>
    <w:rsid w:val="008968A4"/>
    <w:rsid w:val="008A1A1E"/>
    <w:rsid w:val="008A1C51"/>
    <w:rsid w:val="008A22CB"/>
    <w:rsid w:val="008A3067"/>
    <w:rsid w:val="008A3152"/>
    <w:rsid w:val="008A49E8"/>
    <w:rsid w:val="008A509C"/>
    <w:rsid w:val="008A5DBC"/>
    <w:rsid w:val="008A7A5D"/>
    <w:rsid w:val="008B1D62"/>
    <w:rsid w:val="008B2F5E"/>
    <w:rsid w:val="008B37B1"/>
    <w:rsid w:val="008B6066"/>
    <w:rsid w:val="008B7267"/>
    <w:rsid w:val="008B73A2"/>
    <w:rsid w:val="008B73EE"/>
    <w:rsid w:val="008C025C"/>
    <w:rsid w:val="008C091F"/>
    <w:rsid w:val="008C10CD"/>
    <w:rsid w:val="008C122C"/>
    <w:rsid w:val="008C2886"/>
    <w:rsid w:val="008C4952"/>
    <w:rsid w:val="008C4B83"/>
    <w:rsid w:val="008C624D"/>
    <w:rsid w:val="008C6A9B"/>
    <w:rsid w:val="008C6E0B"/>
    <w:rsid w:val="008D2210"/>
    <w:rsid w:val="008D274F"/>
    <w:rsid w:val="008D4535"/>
    <w:rsid w:val="008D6256"/>
    <w:rsid w:val="008D6581"/>
    <w:rsid w:val="008D689F"/>
    <w:rsid w:val="008D6DC0"/>
    <w:rsid w:val="008D7D83"/>
    <w:rsid w:val="008D7F29"/>
    <w:rsid w:val="008D7F9F"/>
    <w:rsid w:val="008E0E86"/>
    <w:rsid w:val="008E0F08"/>
    <w:rsid w:val="008E20BD"/>
    <w:rsid w:val="008E3C54"/>
    <w:rsid w:val="008E3CA9"/>
    <w:rsid w:val="008E405A"/>
    <w:rsid w:val="008E47D2"/>
    <w:rsid w:val="008E4C5A"/>
    <w:rsid w:val="008E50A9"/>
    <w:rsid w:val="008E5ADB"/>
    <w:rsid w:val="008E781B"/>
    <w:rsid w:val="008F0213"/>
    <w:rsid w:val="008F0FC0"/>
    <w:rsid w:val="008F1D51"/>
    <w:rsid w:val="008F2050"/>
    <w:rsid w:val="008F2D4E"/>
    <w:rsid w:val="008F42E6"/>
    <w:rsid w:val="008F4595"/>
    <w:rsid w:val="008F50DF"/>
    <w:rsid w:val="008F54B0"/>
    <w:rsid w:val="008F5AE9"/>
    <w:rsid w:val="008F5BFE"/>
    <w:rsid w:val="009007CD"/>
    <w:rsid w:val="00900C1D"/>
    <w:rsid w:val="009013C0"/>
    <w:rsid w:val="00901501"/>
    <w:rsid w:val="00907115"/>
    <w:rsid w:val="00907513"/>
    <w:rsid w:val="00910210"/>
    <w:rsid w:val="0091066B"/>
    <w:rsid w:val="00911ECF"/>
    <w:rsid w:val="00912141"/>
    <w:rsid w:val="009136BB"/>
    <w:rsid w:val="00914748"/>
    <w:rsid w:val="00915309"/>
    <w:rsid w:val="00917A70"/>
    <w:rsid w:val="009238AF"/>
    <w:rsid w:val="00923A35"/>
    <w:rsid w:val="00924EEF"/>
    <w:rsid w:val="00925226"/>
    <w:rsid w:val="009257AF"/>
    <w:rsid w:val="00926DF1"/>
    <w:rsid w:val="009270FE"/>
    <w:rsid w:val="00927A8B"/>
    <w:rsid w:val="00930122"/>
    <w:rsid w:val="0093110B"/>
    <w:rsid w:val="00931528"/>
    <w:rsid w:val="0093335B"/>
    <w:rsid w:val="009339C1"/>
    <w:rsid w:val="00934036"/>
    <w:rsid w:val="009343EA"/>
    <w:rsid w:val="00934DAC"/>
    <w:rsid w:val="00934F04"/>
    <w:rsid w:val="009371BA"/>
    <w:rsid w:val="009414F3"/>
    <w:rsid w:val="0094162B"/>
    <w:rsid w:val="009421B9"/>
    <w:rsid w:val="00942368"/>
    <w:rsid w:val="0094502A"/>
    <w:rsid w:val="00945DE9"/>
    <w:rsid w:val="00950950"/>
    <w:rsid w:val="00953EE9"/>
    <w:rsid w:val="00955C81"/>
    <w:rsid w:val="00955F25"/>
    <w:rsid w:val="00957DF4"/>
    <w:rsid w:val="00960B3C"/>
    <w:rsid w:val="00960B47"/>
    <w:rsid w:val="00960CB4"/>
    <w:rsid w:val="0096298C"/>
    <w:rsid w:val="0096378F"/>
    <w:rsid w:val="00964E1D"/>
    <w:rsid w:val="00965187"/>
    <w:rsid w:val="00965272"/>
    <w:rsid w:val="00966138"/>
    <w:rsid w:val="00966B9B"/>
    <w:rsid w:val="00967868"/>
    <w:rsid w:val="009705A2"/>
    <w:rsid w:val="00971287"/>
    <w:rsid w:val="00971A2C"/>
    <w:rsid w:val="00971CFA"/>
    <w:rsid w:val="00971E59"/>
    <w:rsid w:val="009720F9"/>
    <w:rsid w:val="00972394"/>
    <w:rsid w:val="00972A00"/>
    <w:rsid w:val="00973B8E"/>
    <w:rsid w:val="00973FF2"/>
    <w:rsid w:val="00974150"/>
    <w:rsid w:val="00975BEB"/>
    <w:rsid w:val="00975CA2"/>
    <w:rsid w:val="00975F7F"/>
    <w:rsid w:val="009769DE"/>
    <w:rsid w:val="00981540"/>
    <w:rsid w:val="0098169B"/>
    <w:rsid w:val="00981F18"/>
    <w:rsid w:val="0098245F"/>
    <w:rsid w:val="00982676"/>
    <w:rsid w:val="00982D36"/>
    <w:rsid w:val="00984A5C"/>
    <w:rsid w:val="00985397"/>
    <w:rsid w:val="00985C80"/>
    <w:rsid w:val="00986C83"/>
    <w:rsid w:val="00986FA9"/>
    <w:rsid w:val="0098778D"/>
    <w:rsid w:val="00987E9B"/>
    <w:rsid w:val="00990ED4"/>
    <w:rsid w:val="00991C37"/>
    <w:rsid w:val="00991D59"/>
    <w:rsid w:val="009921F0"/>
    <w:rsid w:val="0099270E"/>
    <w:rsid w:val="00992D5F"/>
    <w:rsid w:val="009941CE"/>
    <w:rsid w:val="009941F3"/>
    <w:rsid w:val="00994495"/>
    <w:rsid w:val="00994D5A"/>
    <w:rsid w:val="00995306"/>
    <w:rsid w:val="00995D8B"/>
    <w:rsid w:val="0099694B"/>
    <w:rsid w:val="00996A18"/>
    <w:rsid w:val="009A0C55"/>
    <w:rsid w:val="009A1317"/>
    <w:rsid w:val="009A1BE1"/>
    <w:rsid w:val="009A2703"/>
    <w:rsid w:val="009A2864"/>
    <w:rsid w:val="009A2E43"/>
    <w:rsid w:val="009A3814"/>
    <w:rsid w:val="009A3EF9"/>
    <w:rsid w:val="009A4B3E"/>
    <w:rsid w:val="009A6E08"/>
    <w:rsid w:val="009B09F5"/>
    <w:rsid w:val="009B0CF5"/>
    <w:rsid w:val="009B0E38"/>
    <w:rsid w:val="009B11A9"/>
    <w:rsid w:val="009B11F1"/>
    <w:rsid w:val="009B1697"/>
    <w:rsid w:val="009B41CA"/>
    <w:rsid w:val="009B4362"/>
    <w:rsid w:val="009B511B"/>
    <w:rsid w:val="009B6CE4"/>
    <w:rsid w:val="009C001E"/>
    <w:rsid w:val="009C2C58"/>
    <w:rsid w:val="009C3801"/>
    <w:rsid w:val="009C3D16"/>
    <w:rsid w:val="009C4291"/>
    <w:rsid w:val="009C44E7"/>
    <w:rsid w:val="009C62EB"/>
    <w:rsid w:val="009C7899"/>
    <w:rsid w:val="009C7D6A"/>
    <w:rsid w:val="009D1EDE"/>
    <w:rsid w:val="009D307B"/>
    <w:rsid w:val="009D3244"/>
    <w:rsid w:val="009D4E1A"/>
    <w:rsid w:val="009D542E"/>
    <w:rsid w:val="009D5D1A"/>
    <w:rsid w:val="009D7A90"/>
    <w:rsid w:val="009E03ED"/>
    <w:rsid w:val="009E283E"/>
    <w:rsid w:val="009E3ED2"/>
    <w:rsid w:val="009E43D4"/>
    <w:rsid w:val="009E4715"/>
    <w:rsid w:val="009E563E"/>
    <w:rsid w:val="009F07CB"/>
    <w:rsid w:val="009F1084"/>
    <w:rsid w:val="009F3AD0"/>
    <w:rsid w:val="009F73C5"/>
    <w:rsid w:val="009F7CF9"/>
    <w:rsid w:val="009F7F4A"/>
    <w:rsid w:val="00A00AF3"/>
    <w:rsid w:val="00A01C72"/>
    <w:rsid w:val="00A0257F"/>
    <w:rsid w:val="00A02850"/>
    <w:rsid w:val="00A02F2F"/>
    <w:rsid w:val="00A03C89"/>
    <w:rsid w:val="00A03DC9"/>
    <w:rsid w:val="00A045D1"/>
    <w:rsid w:val="00A0483F"/>
    <w:rsid w:val="00A06B67"/>
    <w:rsid w:val="00A12AD9"/>
    <w:rsid w:val="00A136CD"/>
    <w:rsid w:val="00A16405"/>
    <w:rsid w:val="00A16A37"/>
    <w:rsid w:val="00A203B7"/>
    <w:rsid w:val="00A232F8"/>
    <w:rsid w:val="00A24751"/>
    <w:rsid w:val="00A248E2"/>
    <w:rsid w:val="00A249EE"/>
    <w:rsid w:val="00A24B5B"/>
    <w:rsid w:val="00A24FD4"/>
    <w:rsid w:val="00A2674E"/>
    <w:rsid w:val="00A26945"/>
    <w:rsid w:val="00A275C2"/>
    <w:rsid w:val="00A305AD"/>
    <w:rsid w:val="00A31125"/>
    <w:rsid w:val="00A320B1"/>
    <w:rsid w:val="00A325F5"/>
    <w:rsid w:val="00A328D7"/>
    <w:rsid w:val="00A32DB1"/>
    <w:rsid w:val="00A32E34"/>
    <w:rsid w:val="00A33695"/>
    <w:rsid w:val="00A33D0C"/>
    <w:rsid w:val="00A34026"/>
    <w:rsid w:val="00A400EF"/>
    <w:rsid w:val="00A402A8"/>
    <w:rsid w:val="00A4046A"/>
    <w:rsid w:val="00A41438"/>
    <w:rsid w:val="00A4309F"/>
    <w:rsid w:val="00A460E1"/>
    <w:rsid w:val="00A474C9"/>
    <w:rsid w:val="00A51AA9"/>
    <w:rsid w:val="00A5221E"/>
    <w:rsid w:val="00A535A7"/>
    <w:rsid w:val="00A53C11"/>
    <w:rsid w:val="00A57F71"/>
    <w:rsid w:val="00A60195"/>
    <w:rsid w:val="00A63FF0"/>
    <w:rsid w:val="00A64421"/>
    <w:rsid w:val="00A66EC6"/>
    <w:rsid w:val="00A6706B"/>
    <w:rsid w:val="00A70159"/>
    <w:rsid w:val="00A70966"/>
    <w:rsid w:val="00A72DF3"/>
    <w:rsid w:val="00A73282"/>
    <w:rsid w:val="00A7376F"/>
    <w:rsid w:val="00A74D8D"/>
    <w:rsid w:val="00A76523"/>
    <w:rsid w:val="00A772B4"/>
    <w:rsid w:val="00A774C1"/>
    <w:rsid w:val="00A801A9"/>
    <w:rsid w:val="00A80451"/>
    <w:rsid w:val="00A80A02"/>
    <w:rsid w:val="00A80C2E"/>
    <w:rsid w:val="00A80D31"/>
    <w:rsid w:val="00A83438"/>
    <w:rsid w:val="00A840BE"/>
    <w:rsid w:val="00A85718"/>
    <w:rsid w:val="00A85CE0"/>
    <w:rsid w:val="00A86139"/>
    <w:rsid w:val="00A86617"/>
    <w:rsid w:val="00A86EB4"/>
    <w:rsid w:val="00A90BDF"/>
    <w:rsid w:val="00A91C47"/>
    <w:rsid w:val="00A929DB"/>
    <w:rsid w:val="00A92DDE"/>
    <w:rsid w:val="00A930E4"/>
    <w:rsid w:val="00A94FBC"/>
    <w:rsid w:val="00A9559C"/>
    <w:rsid w:val="00A95FD0"/>
    <w:rsid w:val="00AA02BE"/>
    <w:rsid w:val="00AA11C2"/>
    <w:rsid w:val="00AA1B66"/>
    <w:rsid w:val="00AA286D"/>
    <w:rsid w:val="00AA3189"/>
    <w:rsid w:val="00AA4125"/>
    <w:rsid w:val="00AA5F29"/>
    <w:rsid w:val="00AA629F"/>
    <w:rsid w:val="00AA75A6"/>
    <w:rsid w:val="00AB0412"/>
    <w:rsid w:val="00AB1B66"/>
    <w:rsid w:val="00AB2D76"/>
    <w:rsid w:val="00AB2F46"/>
    <w:rsid w:val="00AB393F"/>
    <w:rsid w:val="00AB41B0"/>
    <w:rsid w:val="00AB4490"/>
    <w:rsid w:val="00AB4E51"/>
    <w:rsid w:val="00AB7B8D"/>
    <w:rsid w:val="00AB7EB6"/>
    <w:rsid w:val="00AB7EF6"/>
    <w:rsid w:val="00AC06B8"/>
    <w:rsid w:val="00AC0A64"/>
    <w:rsid w:val="00AC0F2C"/>
    <w:rsid w:val="00AC1253"/>
    <w:rsid w:val="00AC14E2"/>
    <w:rsid w:val="00AC289B"/>
    <w:rsid w:val="00AC4940"/>
    <w:rsid w:val="00AC5975"/>
    <w:rsid w:val="00AC5F45"/>
    <w:rsid w:val="00AC6255"/>
    <w:rsid w:val="00AC654C"/>
    <w:rsid w:val="00AC7107"/>
    <w:rsid w:val="00AD061B"/>
    <w:rsid w:val="00AD0C6F"/>
    <w:rsid w:val="00AD17B6"/>
    <w:rsid w:val="00AD1A08"/>
    <w:rsid w:val="00AD4571"/>
    <w:rsid w:val="00AD4BBB"/>
    <w:rsid w:val="00AD70F1"/>
    <w:rsid w:val="00AE12DC"/>
    <w:rsid w:val="00AE1CD7"/>
    <w:rsid w:val="00AE1E0D"/>
    <w:rsid w:val="00AE2BF9"/>
    <w:rsid w:val="00AE3BE3"/>
    <w:rsid w:val="00AE3D79"/>
    <w:rsid w:val="00AE56F4"/>
    <w:rsid w:val="00AE703D"/>
    <w:rsid w:val="00AF003B"/>
    <w:rsid w:val="00AF1037"/>
    <w:rsid w:val="00AF1393"/>
    <w:rsid w:val="00AF155B"/>
    <w:rsid w:val="00AF1E50"/>
    <w:rsid w:val="00AF1F57"/>
    <w:rsid w:val="00AF3445"/>
    <w:rsid w:val="00AF3C10"/>
    <w:rsid w:val="00AF54B2"/>
    <w:rsid w:val="00AF62BC"/>
    <w:rsid w:val="00AF672F"/>
    <w:rsid w:val="00AF67FB"/>
    <w:rsid w:val="00AF7FA5"/>
    <w:rsid w:val="00B002C2"/>
    <w:rsid w:val="00B01163"/>
    <w:rsid w:val="00B024AD"/>
    <w:rsid w:val="00B02C62"/>
    <w:rsid w:val="00B048F1"/>
    <w:rsid w:val="00B049B4"/>
    <w:rsid w:val="00B057CA"/>
    <w:rsid w:val="00B067DC"/>
    <w:rsid w:val="00B073EF"/>
    <w:rsid w:val="00B11D0D"/>
    <w:rsid w:val="00B11EDF"/>
    <w:rsid w:val="00B12EA6"/>
    <w:rsid w:val="00B13121"/>
    <w:rsid w:val="00B15280"/>
    <w:rsid w:val="00B1567D"/>
    <w:rsid w:val="00B169BA"/>
    <w:rsid w:val="00B17100"/>
    <w:rsid w:val="00B171C0"/>
    <w:rsid w:val="00B17321"/>
    <w:rsid w:val="00B17999"/>
    <w:rsid w:val="00B20AC5"/>
    <w:rsid w:val="00B20E5D"/>
    <w:rsid w:val="00B22110"/>
    <w:rsid w:val="00B22AE5"/>
    <w:rsid w:val="00B23005"/>
    <w:rsid w:val="00B25301"/>
    <w:rsid w:val="00B26927"/>
    <w:rsid w:val="00B27D33"/>
    <w:rsid w:val="00B27EC0"/>
    <w:rsid w:val="00B301B3"/>
    <w:rsid w:val="00B31960"/>
    <w:rsid w:val="00B32B1C"/>
    <w:rsid w:val="00B32EF5"/>
    <w:rsid w:val="00B35F80"/>
    <w:rsid w:val="00B36890"/>
    <w:rsid w:val="00B36BA6"/>
    <w:rsid w:val="00B37DD5"/>
    <w:rsid w:val="00B40FC0"/>
    <w:rsid w:val="00B4177D"/>
    <w:rsid w:val="00B41AC1"/>
    <w:rsid w:val="00B42E1E"/>
    <w:rsid w:val="00B43490"/>
    <w:rsid w:val="00B439B1"/>
    <w:rsid w:val="00B4423C"/>
    <w:rsid w:val="00B442BD"/>
    <w:rsid w:val="00B4512A"/>
    <w:rsid w:val="00B46AFD"/>
    <w:rsid w:val="00B50194"/>
    <w:rsid w:val="00B51CC6"/>
    <w:rsid w:val="00B51CE7"/>
    <w:rsid w:val="00B51F42"/>
    <w:rsid w:val="00B520C5"/>
    <w:rsid w:val="00B522A4"/>
    <w:rsid w:val="00B52525"/>
    <w:rsid w:val="00B52682"/>
    <w:rsid w:val="00B52872"/>
    <w:rsid w:val="00B53030"/>
    <w:rsid w:val="00B53B68"/>
    <w:rsid w:val="00B53E26"/>
    <w:rsid w:val="00B53F60"/>
    <w:rsid w:val="00B542AB"/>
    <w:rsid w:val="00B62635"/>
    <w:rsid w:val="00B63605"/>
    <w:rsid w:val="00B63AE6"/>
    <w:rsid w:val="00B63D44"/>
    <w:rsid w:val="00B64C95"/>
    <w:rsid w:val="00B64E12"/>
    <w:rsid w:val="00B667B2"/>
    <w:rsid w:val="00B66F59"/>
    <w:rsid w:val="00B67297"/>
    <w:rsid w:val="00B70767"/>
    <w:rsid w:val="00B7099E"/>
    <w:rsid w:val="00B715F2"/>
    <w:rsid w:val="00B71DAC"/>
    <w:rsid w:val="00B728EE"/>
    <w:rsid w:val="00B72E87"/>
    <w:rsid w:val="00B730C7"/>
    <w:rsid w:val="00B7350E"/>
    <w:rsid w:val="00B74827"/>
    <w:rsid w:val="00B75444"/>
    <w:rsid w:val="00B759BA"/>
    <w:rsid w:val="00B75F2B"/>
    <w:rsid w:val="00B80EB1"/>
    <w:rsid w:val="00B811B0"/>
    <w:rsid w:val="00B822A4"/>
    <w:rsid w:val="00B83834"/>
    <w:rsid w:val="00B83ABF"/>
    <w:rsid w:val="00B83C31"/>
    <w:rsid w:val="00B83D50"/>
    <w:rsid w:val="00B846EC"/>
    <w:rsid w:val="00B8560C"/>
    <w:rsid w:val="00B85DD6"/>
    <w:rsid w:val="00B86740"/>
    <w:rsid w:val="00B86D99"/>
    <w:rsid w:val="00B91440"/>
    <w:rsid w:val="00B91E76"/>
    <w:rsid w:val="00B92A75"/>
    <w:rsid w:val="00B94D32"/>
    <w:rsid w:val="00B9605E"/>
    <w:rsid w:val="00B976CF"/>
    <w:rsid w:val="00BA02AB"/>
    <w:rsid w:val="00BA04DD"/>
    <w:rsid w:val="00BA0D01"/>
    <w:rsid w:val="00BA1C6C"/>
    <w:rsid w:val="00BA45F2"/>
    <w:rsid w:val="00BA4656"/>
    <w:rsid w:val="00BA6384"/>
    <w:rsid w:val="00BA6E03"/>
    <w:rsid w:val="00BA6E91"/>
    <w:rsid w:val="00BA7CE0"/>
    <w:rsid w:val="00BB15A3"/>
    <w:rsid w:val="00BB169C"/>
    <w:rsid w:val="00BB48AF"/>
    <w:rsid w:val="00BB50BB"/>
    <w:rsid w:val="00BB5B49"/>
    <w:rsid w:val="00BB6397"/>
    <w:rsid w:val="00BB65C7"/>
    <w:rsid w:val="00BB6A31"/>
    <w:rsid w:val="00BB7E19"/>
    <w:rsid w:val="00BC068F"/>
    <w:rsid w:val="00BC0A7F"/>
    <w:rsid w:val="00BC2A28"/>
    <w:rsid w:val="00BC2C58"/>
    <w:rsid w:val="00BC3D13"/>
    <w:rsid w:val="00BD02AE"/>
    <w:rsid w:val="00BD1379"/>
    <w:rsid w:val="00BD16B7"/>
    <w:rsid w:val="00BD36DE"/>
    <w:rsid w:val="00BD4641"/>
    <w:rsid w:val="00BD6823"/>
    <w:rsid w:val="00BD687C"/>
    <w:rsid w:val="00BE0A45"/>
    <w:rsid w:val="00BE1311"/>
    <w:rsid w:val="00BE1580"/>
    <w:rsid w:val="00BE19C2"/>
    <w:rsid w:val="00BE358B"/>
    <w:rsid w:val="00BE447B"/>
    <w:rsid w:val="00BE52D4"/>
    <w:rsid w:val="00BE5751"/>
    <w:rsid w:val="00BE6DFE"/>
    <w:rsid w:val="00BE71C2"/>
    <w:rsid w:val="00BF06A6"/>
    <w:rsid w:val="00BF0C4B"/>
    <w:rsid w:val="00BF1B4B"/>
    <w:rsid w:val="00BF2E31"/>
    <w:rsid w:val="00BF4900"/>
    <w:rsid w:val="00BF540A"/>
    <w:rsid w:val="00BF6EC1"/>
    <w:rsid w:val="00BF7257"/>
    <w:rsid w:val="00C017D1"/>
    <w:rsid w:val="00C0200F"/>
    <w:rsid w:val="00C029BC"/>
    <w:rsid w:val="00C03353"/>
    <w:rsid w:val="00C04D37"/>
    <w:rsid w:val="00C05DBA"/>
    <w:rsid w:val="00C06011"/>
    <w:rsid w:val="00C074C4"/>
    <w:rsid w:val="00C10CD4"/>
    <w:rsid w:val="00C12AE0"/>
    <w:rsid w:val="00C12FEB"/>
    <w:rsid w:val="00C140C6"/>
    <w:rsid w:val="00C144EF"/>
    <w:rsid w:val="00C214E6"/>
    <w:rsid w:val="00C2163A"/>
    <w:rsid w:val="00C21803"/>
    <w:rsid w:val="00C2185D"/>
    <w:rsid w:val="00C23D4E"/>
    <w:rsid w:val="00C243C3"/>
    <w:rsid w:val="00C25670"/>
    <w:rsid w:val="00C2636B"/>
    <w:rsid w:val="00C277FB"/>
    <w:rsid w:val="00C30639"/>
    <w:rsid w:val="00C306B3"/>
    <w:rsid w:val="00C306F6"/>
    <w:rsid w:val="00C3194E"/>
    <w:rsid w:val="00C31EEA"/>
    <w:rsid w:val="00C34837"/>
    <w:rsid w:val="00C356C8"/>
    <w:rsid w:val="00C367B4"/>
    <w:rsid w:val="00C36B2D"/>
    <w:rsid w:val="00C40D60"/>
    <w:rsid w:val="00C43A7D"/>
    <w:rsid w:val="00C43DCF"/>
    <w:rsid w:val="00C44219"/>
    <w:rsid w:val="00C459FB"/>
    <w:rsid w:val="00C45F75"/>
    <w:rsid w:val="00C46DB1"/>
    <w:rsid w:val="00C4706F"/>
    <w:rsid w:val="00C47BD3"/>
    <w:rsid w:val="00C53B22"/>
    <w:rsid w:val="00C542A9"/>
    <w:rsid w:val="00C54763"/>
    <w:rsid w:val="00C54F21"/>
    <w:rsid w:val="00C55649"/>
    <w:rsid w:val="00C563A1"/>
    <w:rsid w:val="00C57F07"/>
    <w:rsid w:val="00C61FF5"/>
    <w:rsid w:val="00C62CD3"/>
    <w:rsid w:val="00C635CF"/>
    <w:rsid w:val="00C650BF"/>
    <w:rsid w:val="00C65921"/>
    <w:rsid w:val="00C707EE"/>
    <w:rsid w:val="00C717C8"/>
    <w:rsid w:val="00C7187C"/>
    <w:rsid w:val="00C723EA"/>
    <w:rsid w:val="00C7484A"/>
    <w:rsid w:val="00C766E7"/>
    <w:rsid w:val="00C80731"/>
    <w:rsid w:val="00C81CBB"/>
    <w:rsid w:val="00C82779"/>
    <w:rsid w:val="00C83835"/>
    <w:rsid w:val="00C84BAF"/>
    <w:rsid w:val="00C84C64"/>
    <w:rsid w:val="00C8571F"/>
    <w:rsid w:val="00C85B1C"/>
    <w:rsid w:val="00C85F82"/>
    <w:rsid w:val="00C866F2"/>
    <w:rsid w:val="00C87CEE"/>
    <w:rsid w:val="00C917B0"/>
    <w:rsid w:val="00C9218D"/>
    <w:rsid w:val="00C93697"/>
    <w:rsid w:val="00C93B19"/>
    <w:rsid w:val="00C941FF"/>
    <w:rsid w:val="00C94AFD"/>
    <w:rsid w:val="00C95414"/>
    <w:rsid w:val="00C960CE"/>
    <w:rsid w:val="00C969B6"/>
    <w:rsid w:val="00C97121"/>
    <w:rsid w:val="00C973FB"/>
    <w:rsid w:val="00CA0C40"/>
    <w:rsid w:val="00CA126C"/>
    <w:rsid w:val="00CA1B9B"/>
    <w:rsid w:val="00CA2ACC"/>
    <w:rsid w:val="00CA2C6B"/>
    <w:rsid w:val="00CA2E80"/>
    <w:rsid w:val="00CA49F5"/>
    <w:rsid w:val="00CA5111"/>
    <w:rsid w:val="00CA61EE"/>
    <w:rsid w:val="00CA6AFA"/>
    <w:rsid w:val="00CA6F54"/>
    <w:rsid w:val="00CA744B"/>
    <w:rsid w:val="00CA77A2"/>
    <w:rsid w:val="00CB0981"/>
    <w:rsid w:val="00CB1F27"/>
    <w:rsid w:val="00CB1F4B"/>
    <w:rsid w:val="00CB3E19"/>
    <w:rsid w:val="00CB484B"/>
    <w:rsid w:val="00CB4E0C"/>
    <w:rsid w:val="00CB5059"/>
    <w:rsid w:val="00CB6C8D"/>
    <w:rsid w:val="00CB70F5"/>
    <w:rsid w:val="00CC2508"/>
    <w:rsid w:val="00CC330F"/>
    <w:rsid w:val="00CC44E2"/>
    <w:rsid w:val="00CC4F4F"/>
    <w:rsid w:val="00CC6811"/>
    <w:rsid w:val="00CD0DA9"/>
    <w:rsid w:val="00CD385E"/>
    <w:rsid w:val="00CD5665"/>
    <w:rsid w:val="00CD7239"/>
    <w:rsid w:val="00CD7D5B"/>
    <w:rsid w:val="00CD7ED8"/>
    <w:rsid w:val="00CE0365"/>
    <w:rsid w:val="00CE273C"/>
    <w:rsid w:val="00CE2B78"/>
    <w:rsid w:val="00CE31F7"/>
    <w:rsid w:val="00CE5ACF"/>
    <w:rsid w:val="00CE7F91"/>
    <w:rsid w:val="00CF3065"/>
    <w:rsid w:val="00CF34EF"/>
    <w:rsid w:val="00CF409A"/>
    <w:rsid w:val="00CF654C"/>
    <w:rsid w:val="00CF6D85"/>
    <w:rsid w:val="00CF6E54"/>
    <w:rsid w:val="00CF7106"/>
    <w:rsid w:val="00D00DC5"/>
    <w:rsid w:val="00D0163B"/>
    <w:rsid w:val="00D024BD"/>
    <w:rsid w:val="00D02770"/>
    <w:rsid w:val="00D02E89"/>
    <w:rsid w:val="00D0333B"/>
    <w:rsid w:val="00D036A9"/>
    <w:rsid w:val="00D03A15"/>
    <w:rsid w:val="00D044C3"/>
    <w:rsid w:val="00D053B0"/>
    <w:rsid w:val="00D054C0"/>
    <w:rsid w:val="00D06F70"/>
    <w:rsid w:val="00D072DA"/>
    <w:rsid w:val="00D10700"/>
    <w:rsid w:val="00D10BB2"/>
    <w:rsid w:val="00D11D41"/>
    <w:rsid w:val="00D1223C"/>
    <w:rsid w:val="00D12753"/>
    <w:rsid w:val="00D13471"/>
    <w:rsid w:val="00D14A32"/>
    <w:rsid w:val="00D14EE0"/>
    <w:rsid w:val="00D15808"/>
    <w:rsid w:val="00D15AB1"/>
    <w:rsid w:val="00D16FBF"/>
    <w:rsid w:val="00D1777E"/>
    <w:rsid w:val="00D200E7"/>
    <w:rsid w:val="00D2018B"/>
    <w:rsid w:val="00D20534"/>
    <w:rsid w:val="00D20799"/>
    <w:rsid w:val="00D209AF"/>
    <w:rsid w:val="00D20C67"/>
    <w:rsid w:val="00D212FE"/>
    <w:rsid w:val="00D22842"/>
    <w:rsid w:val="00D2475E"/>
    <w:rsid w:val="00D24A86"/>
    <w:rsid w:val="00D2506C"/>
    <w:rsid w:val="00D2528F"/>
    <w:rsid w:val="00D27F99"/>
    <w:rsid w:val="00D300D9"/>
    <w:rsid w:val="00D30179"/>
    <w:rsid w:val="00D30375"/>
    <w:rsid w:val="00D30BE6"/>
    <w:rsid w:val="00D31C7A"/>
    <w:rsid w:val="00D32447"/>
    <w:rsid w:val="00D326FC"/>
    <w:rsid w:val="00D32EC2"/>
    <w:rsid w:val="00D33AA1"/>
    <w:rsid w:val="00D345CC"/>
    <w:rsid w:val="00D34F75"/>
    <w:rsid w:val="00D35BD5"/>
    <w:rsid w:val="00D35C30"/>
    <w:rsid w:val="00D36501"/>
    <w:rsid w:val="00D36C81"/>
    <w:rsid w:val="00D37596"/>
    <w:rsid w:val="00D4194D"/>
    <w:rsid w:val="00D435C0"/>
    <w:rsid w:val="00D441DA"/>
    <w:rsid w:val="00D4457C"/>
    <w:rsid w:val="00D459F5"/>
    <w:rsid w:val="00D45B15"/>
    <w:rsid w:val="00D45C8B"/>
    <w:rsid w:val="00D47551"/>
    <w:rsid w:val="00D50953"/>
    <w:rsid w:val="00D51303"/>
    <w:rsid w:val="00D5285D"/>
    <w:rsid w:val="00D52FEA"/>
    <w:rsid w:val="00D533DD"/>
    <w:rsid w:val="00D5433B"/>
    <w:rsid w:val="00D54C42"/>
    <w:rsid w:val="00D56AF5"/>
    <w:rsid w:val="00D56C2C"/>
    <w:rsid w:val="00D60795"/>
    <w:rsid w:val="00D60D35"/>
    <w:rsid w:val="00D60F96"/>
    <w:rsid w:val="00D61651"/>
    <w:rsid w:val="00D62054"/>
    <w:rsid w:val="00D63C97"/>
    <w:rsid w:val="00D6494A"/>
    <w:rsid w:val="00D64B66"/>
    <w:rsid w:val="00D65544"/>
    <w:rsid w:val="00D6607A"/>
    <w:rsid w:val="00D66CAA"/>
    <w:rsid w:val="00D67483"/>
    <w:rsid w:val="00D70F07"/>
    <w:rsid w:val="00D71F80"/>
    <w:rsid w:val="00D7242F"/>
    <w:rsid w:val="00D73E16"/>
    <w:rsid w:val="00D742A8"/>
    <w:rsid w:val="00D75EF0"/>
    <w:rsid w:val="00D76167"/>
    <w:rsid w:val="00D77799"/>
    <w:rsid w:val="00D8096D"/>
    <w:rsid w:val="00D81422"/>
    <w:rsid w:val="00D81C35"/>
    <w:rsid w:val="00D82913"/>
    <w:rsid w:val="00D8369E"/>
    <w:rsid w:val="00D8416E"/>
    <w:rsid w:val="00D84EB7"/>
    <w:rsid w:val="00D85435"/>
    <w:rsid w:val="00D8545A"/>
    <w:rsid w:val="00D874A1"/>
    <w:rsid w:val="00D87BAB"/>
    <w:rsid w:val="00D903D4"/>
    <w:rsid w:val="00D906D9"/>
    <w:rsid w:val="00D90BFF"/>
    <w:rsid w:val="00D9121B"/>
    <w:rsid w:val="00D920F2"/>
    <w:rsid w:val="00D92396"/>
    <w:rsid w:val="00D944E5"/>
    <w:rsid w:val="00D946DB"/>
    <w:rsid w:val="00D978D9"/>
    <w:rsid w:val="00DA3B36"/>
    <w:rsid w:val="00DA4132"/>
    <w:rsid w:val="00DA4727"/>
    <w:rsid w:val="00DA4AAA"/>
    <w:rsid w:val="00DA5D1B"/>
    <w:rsid w:val="00DA77E1"/>
    <w:rsid w:val="00DB0274"/>
    <w:rsid w:val="00DB0F07"/>
    <w:rsid w:val="00DB2981"/>
    <w:rsid w:val="00DB2DD0"/>
    <w:rsid w:val="00DB3B68"/>
    <w:rsid w:val="00DB3EEA"/>
    <w:rsid w:val="00DB40CA"/>
    <w:rsid w:val="00DB6908"/>
    <w:rsid w:val="00DB788F"/>
    <w:rsid w:val="00DC00D3"/>
    <w:rsid w:val="00DC03E0"/>
    <w:rsid w:val="00DC18E5"/>
    <w:rsid w:val="00DC2238"/>
    <w:rsid w:val="00DC2A15"/>
    <w:rsid w:val="00DC2D05"/>
    <w:rsid w:val="00DC3A1C"/>
    <w:rsid w:val="00DC3B38"/>
    <w:rsid w:val="00DC40DA"/>
    <w:rsid w:val="00DC4CE4"/>
    <w:rsid w:val="00DD07FF"/>
    <w:rsid w:val="00DD092D"/>
    <w:rsid w:val="00DD156E"/>
    <w:rsid w:val="00DD1906"/>
    <w:rsid w:val="00DD1D39"/>
    <w:rsid w:val="00DD589C"/>
    <w:rsid w:val="00DD5D0B"/>
    <w:rsid w:val="00DD5F87"/>
    <w:rsid w:val="00DD60DF"/>
    <w:rsid w:val="00DD6D54"/>
    <w:rsid w:val="00DD72AA"/>
    <w:rsid w:val="00DD7D24"/>
    <w:rsid w:val="00DE0157"/>
    <w:rsid w:val="00DE0962"/>
    <w:rsid w:val="00DE0B14"/>
    <w:rsid w:val="00DE1809"/>
    <w:rsid w:val="00DE230A"/>
    <w:rsid w:val="00DE26F2"/>
    <w:rsid w:val="00DE4001"/>
    <w:rsid w:val="00DE4B72"/>
    <w:rsid w:val="00DE4EF2"/>
    <w:rsid w:val="00DE5A31"/>
    <w:rsid w:val="00DE6C7A"/>
    <w:rsid w:val="00DF1042"/>
    <w:rsid w:val="00DF1246"/>
    <w:rsid w:val="00DF3DC9"/>
    <w:rsid w:val="00DF5DBE"/>
    <w:rsid w:val="00DF70AE"/>
    <w:rsid w:val="00DF777D"/>
    <w:rsid w:val="00DF7A93"/>
    <w:rsid w:val="00E0175F"/>
    <w:rsid w:val="00E02F76"/>
    <w:rsid w:val="00E050F3"/>
    <w:rsid w:val="00E052A9"/>
    <w:rsid w:val="00E05379"/>
    <w:rsid w:val="00E0639C"/>
    <w:rsid w:val="00E063BA"/>
    <w:rsid w:val="00E06628"/>
    <w:rsid w:val="00E0757F"/>
    <w:rsid w:val="00E07C8E"/>
    <w:rsid w:val="00E10EE0"/>
    <w:rsid w:val="00E11308"/>
    <w:rsid w:val="00E118E8"/>
    <w:rsid w:val="00E11F7B"/>
    <w:rsid w:val="00E143FD"/>
    <w:rsid w:val="00E14C4D"/>
    <w:rsid w:val="00E15866"/>
    <w:rsid w:val="00E160CA"/>
    <w:rsid w:val="00E16946"/>
    <w:rsid w:val="00E1696D"/>
    <w:rsid w:val="00E1750A"/>
    <w:rsid w:val="00E23272"/>
    <w:rsid w:val="00E236BF"/>
    <w:rsid w:val="00E238C8"/>
    <w:rsid w:val="00E24228"/>
    <w:rsid w:val="00E25862"/>
    <w:rsid w:val="00E26CB6"/>
    <w:rsid w:val="00E27969"/>
    <w:rsid w:val="00E32DA2"/>
    <w:rsid w:val="00E337EB"/>
    <w:rsid w:val="00E33BF7"/>
    <w:rsid w:val="00E35215"/>
    <w:rsid w:val="00E3543E"/>
    <w:rsid w:val="00E35987"/>
    <w:rsid w:val="00E36027"/>
    <w:rsid w:val="00E37B7D"/>
    <w:rsid w:val="00E40518"/>
    <w:rsid w:val="00E41468"/>
    <w:rsid w:val="00E41A58"/>
    <w:rsid w:val="00E41E4F"/>
    <w:rsid w:val="00E420B8"/>
    <w:rsid w:val="00E428CE"/>
    <w:rsid w:val="00E42A4D"/>
    <w:rsid w:val="00E43AA3"/>
    <w:rsid w:val="00E43CD2"/>
    <w:rsid w:val="00E46936"/>
    <w:rsid w:val="00E473EC"/>
    <w:rsid w:val="00E47B54"/>
    <w:rsid w:val="00E47CCD"/>
    <w:rsid w:val="00E50017"/>
    <w:rsid w:val="00E509EA"/>
    <w:rsid w:val="00E50F3D"/>
    <w:rsid w:val="00E51DA0"/>
    <w:rsid w:val="00E52F30"/>
    <w:rsid w:val="00E536C2"/>
    <w:rsid w:val="00E53E55"/>
    <w:rsid w:val="00E543B2"/>
    <w:rsid w:val="00E54B05"/>
    <w:rsid w:val="00E56776"/>
    <w:rsid w:val="00E56A12"/>
    <w:rsid w:val="00E60C82"/>
    <w:rsid w:val="00E61840"/>
    <w:rsid w:val="00E63DC8"/>
    <w:rsid w:val="00E66040"/>
    <w:rsid w:val="00E6616A"/>
    <w:rsid w:val="00E66E88"/>
    <w:rsid w:val="00E67924"/>
    <w:rsid w:val="00E679F3"/>
    <w:rsid w:val="00E67F16"/>
    <w:rsid w:val="00E704EE"/>
    <w:rsid w:val="00E721D9"/>
    <w:rsid w:val="00E73F4B"/>
    <w:rsid w:val="00E748B9"/>
    <w:rsid w:val="00E74C2C"/>
    <w:rsid w:val="00E75993"/>
    <w:rsid w:val="00E76095"/>
    <w:rsid w:val="00E77A55"/>
    <w:rsid w:val="00E80172"/>
    <w:rsid w:val="00E8034B"/>
    <w:rsid w:val="00E804CC"/>
    <w:rsid w:val="00E80B4C"/>
    <w:rsid w:val="00E81DB9"/>
    <w:rsid w:val="00E81F69"/>
    <w:rsid w:val="00E822F7"/>
    <w:rsid w:val="00E8262F"/>
    <w:rsid w:val="00E83FFB"/>
    <w:rsid w:val="00E84347"/>
    <w:rsid w:val="00E84C8E"/>
    <w:rsid w:val="00E8521A"/>
    <w:rsid w:val="00E855B9"/>
    <w:rsid w:val="00E86638"/>
    <w:rsid w:val="00E87B6C"/>
    <w:rsid w:val="00E87FBB"/>
    <w:rsid w:val="00E87FF4"/>
    <w:rsid w:val="00E92C04"/>
    <w:rsid w:val="00E92E77"/>
    <w:rsid w:val="00E93AB5"/>
    <w:rsid w:val="00E95A55"/>
    <w:rsid w:val="00E96A85"/>
    <w:rsid w:val="00E9758A"/>
    <w:rsid w:val="00EA050A"/>
    <w:rsid w:val="00EA0BAB"/>
    <w:rsid w:val="00EA0D19"/>
    <w:rsid w:val="00EA11F0"/>
    <w:rsid w:val="00EA17AA"/>
    <w:rsid w:val="00EA1D3D"/>
    <w:rsid w:val="00EA3FEF"/>
    <w:rsid w:val="00EA4108"/>
    <w:rsid w:val="00EA419C"/>
    <w:rsid w:val="00EA5648"/>
    <w:rsid w:val="00EA638A"/>
    <w:rsid w:val="00EB0FF2"/>
    <w:rsid w:val="00EB154B"/>
    <w:rsid w:val="00EB1E02"/>
    <w:rsid w:val="00EB4B25"/>
    <w:rsid w:val="00EB5013"/>
    <w:rsid w:val="00EB5804"/>
    <w:rsid w:val="00EB5C9A"/>
    <w:rsid w:val="00EB6DEA"/>
    <w:rsid w:val="00EC07EA"/>
    <w:rsid w:val="00EC1715"/>
    <w:rsid w:val="00EC19AE"/>
    <w:rsid w:val="00EC3837"/>
    <w:rsid w:val="00EC5046"/>
    <w:rsid w:val="00EC53E0"/>
    <w:rsid w:val="00EC57C6"/>
    <w:rsid w:val="00EC5B61"/>
    <w:rsid w:val="00EC5FA2"/>
    <w:rsid w:val="00ED28E6"/>
    <w:rsid w:val="00ED52BC"/>
    <w:rsid w:val="00ED55F7"/>
    <w:rsid w:val="00ED66A4"/>
    <w:rsid w:val="00ED73D7"/>
    <w:rsid w:val="00ED7C8E"/>
    <w:rsid w:val="00EE0B90"/>
    <w:rsid w:val="00EE0D67"/>
    <w:rsid w:val="00EE2205"/>
    <w:rsid w:val="00EE2BDA"/>
    <w:rsid w:val="00EE3402"/>
    <w:rsid w:val="00EE3ADB"/>
    <w:rsid w:val="00EE5691"/>
    <w:rsid w:val="00EE638A"/>
    <w:rsid w:val="00EE63B4"/>
    <w:rsid w:val="00EE695C"/>
    <w:rsid w:val="00EE6B38"/>
    <w:rsid w:val="00EF0DA4"/>
    <w:rsid w:val="00EF31CC"/>
    <w:rsid w:val="00EF71E9"/>
    <w:rsid w:val="00EF790C"/>
    <w:rsid w:val="00F00268"/>
    <w:rsid w:val="00F006CF"/>
    <w:rsid w:val="00F015E6"/>
    <w:rsid w:val="00F03142"/>
    <w:rsid w:val="00F0322C"/>
    <w:rsid w:val="00F03311"/>
    <w:rsid w:val="00F0463D"/>
    <w:rsid w:val="00F052D1"/>
    <w:rsid w:val="00F0548B"/>
    <w:rsid w:val="00F1041F"/>
    <w:rsid w:val="00F10B96"/>
    <w:rsid w:val="00F11185"/>
    <w:rsid w:val="00F11F78"/>
    <w:rsid w:val="00F12EA3"/>
    <w:rsid w:val="00F1455C"/>
    <w:rsid w:val="00F147CC"/>
    <w:rsid w:val="00F14B07"/>
    <w:rsid w:val="00F177C6"/>
    <w:rsid w:val="00F200C2"/>
    <w:rsid w:val="00F207C8"/>
    <w:rsid w:val="00F21202"/>
    <w:rsid w:val="00F2228C"/>
    <w:rsid w:val="00F22648"/>
    <w:rsid w:val="00F237D3"/>
    <w:rsid w:val="00F249CD"/>
    <w:rsid w:val="00F24E37"/>
    <w:rsid w:val="00F26B14"/>
    <w:rsid w:val="00F271B3"/>
    <w:rsid w:val="00F30076"/>
    <w:rsid w:val="00F315FD"/>
    <w:rsid w:val="00F32498"/>
    <w:rsid w:val="00F325B9"/>
    <w:rsid w:val="00F3267D"/>
    <w:rsid w:val="00F33AFE"/>
    <w:rsid w:val="00F356CE"/>
    <w:rsid w:val="00F358AF"/>
    <w:rsid w:val="00F35EF8"/>
    <w:rsid w:val="00F372B6"/>
    <w:rsid w:val="00F411D4"/>
    <w:rsid w:val="00F423F0"/>
    <w:rsid w:val="00F42D2D"/>
    <w:rsid w:val="00F45359"/>
    <w:rsid w:val="00F45B82"/>
    <w:rsid w:val="00F463F5"/>
    <w:rsid w:val="00F47628"/>
    <w:rsid w:val="00F50709"/>
    <w:rsid w:val="00F519AA"/>
    <w:rsid w:val="00F51E12"/>
    <w:rsid w:val="00F52DF6"/>
    <w:rsid w:val="00F53094"/>
    <w:rsid w:val="00F5381F"/>
    <w:rsid w:val="00F54C16"/>
    <w:rsid w:val="00F5524C"/>
    <w:rsid w:val="00F55598"/>
    <w:rsid w:val="00F56546"/>
    <w:rsid w:val="00F57838"/>
    <w:rsid w:val="00F57ED1"/>
    <w:rsid w:val="00F60F37"/>
    <w:rsid w:val="00F61095"/>
    <w:rsid w:val="00F620A2"/>
    <w:rsid w:val="00F62AF6"/>
    <w:rsid w:val="00F63080"/>
    <w:rsid w:val="00F63BA7"/>
    <w:rsid w:val="00F65DB2"/>
    <w:rsid w:val="00F66830"/>
    <w:rsid w:val="00F67634"/>
    <w:rsid w:val="00F67925"/>
    <w:rsid w:val="00F70644"/>
    <w:rsid w:val="00F70CDD"/>
    <w:rsid w:val="00F742F9"/>
    <w:rsid w:val="00F74369"/>
    <w:rsid w:val="00F74415"/>
    <w:rsid w:val="00F74AB8"/>
    <w:rsid w:val="00F7756E"/>
    <w:rsid w:val="00F777C7"/>
    <w:rsid w:val="00F800B6"/>
    <w:rsid w:val="00F816C7"/>
    <w:rsid w:val="00F8319A"/>
    <w:rsid w:val="00F84B2D"/>
    <w:rsid w:val="00F84FD2"/>
    <w:rsid w:val="00F87438"/>
    <w:rsid w:val="00F876EF"/>
    <w:rsid w:val="00F87E46"/>
    <w:rsid w:val="00F913DC"/>
    <w:rsid w:val="00F92145"/>
    <w:rsid w:val="00F93B5F"/>
    <w:rsid w:val="00F95355"/>
    <w:rsid w:val="00F9591C"/>
    <w:rsid w:val="00FA37B6"/>
    <w:rsid w:val="00FA3865"/>
    <w:rsid w:val="00FA46C8"/>
    <w:rsid w:val="00FA610E"/>
    <w:rsid w:val="00FA6E69"/>
    <w:rsid w:val="00FA77E4"/>
    <w:rsid w:val="00FA7A4D"/>
    <w:rsid w:val="00FB1578"/>
    <w:rsid w:val="00FB199D"/>
    <w:rsid w:val="00FB1C26"/>
    <w:rsid w:val="00FB1D44"/>
    <w:rsid w:val="00FB25EE"/>
    <w:rsid w:val="00FB2E7B"/>
    <w:rsid w:val="00FB3184"/>
    <w:rsid w:val="00FB37CC"/>
    <w:rsid w:val="00FB3DA7"/>
    <w:rsid w:val="00FB4960"/>
    <w:rsid w:val="00FB5258"/>
    <w:rsid w:val="00FB530E"/>
    <w:rsid w:val="00FB5985"/>
    <w:rsid w:val="00FC07D8"/>
    <w:rsid w:val="00FC1030"/>
    <w:rsid w:val="00FC20DD"/>
    <w:rsid w:val="00FC22A5"/>
    <w:rsid w:val="00FC2CC9"/>
    <w:rsid w:val="00FC31FB"/>
    <w:rsid w:val="00FC371D"/>
    <w:rsid w:val="00FC41EC"/>
    <w:rsid w:val="00FC4D06"/>
    <w:rsid w:val="00FC55A2"/>
    <w:rsid w:val="00FC643C"/>
    <w:rsid w:val="00FC6D7A"/>
    <w:rsid w:val="00FC6E09"/>
    <w:rsid w:val="00FC7ED5"/>
    <w:rsid w:val="00FD0193"/>
    <w:rsid w:val="00FD0FAA"/>
    <w:rsid w:val="00FD16F5"/>
    <w:rsid w:val="00FD2C33"/>
    <w:rsid w:val="00FD2D61"/>
    <w:rsid w:val="00FD3588"/>
    <w:rsid w:val="00FD5526"/>
    <w:rsid w:val="00FD5ABD"/>
    <w:rsid w:val="00FD5EDC"/>
    <w:rsid w:val="00FD6CCB"/>
    <w:rsid w:val="00FD7524"/>
    <w:rsid w:val="00FD7960"/>
    <w:rsid w:val="00FD7E66"/>
    <w:rsid w:val="00FE027B"/>
    <w:rsid w:val="00FE052A"/>
    <w:rsid w:val="00FE13A3"/>
    <w:rsid w:val="00FE153F"/>
    <w:rsid w:val="00FE21F5"/>
    <w:rsid w:val="00FE30C1"/>
    <w:rsid w:val="00FE43D5"/>
    <w:rsid w:val="00FE4AE0"/>
    <w:rsid w:val="00FE4D22"/>
    <w:rsid w:val="00FE528D"/>
    <w:rsid w:val="00FE5A88"/>
    <w:rsid w:val="00FE69AC"/>
    <w:rsid w:val="00FE6CFB"/>
    <w:rsid w:val="00FE7285"/>
    <w:rsid w:val="00FF0040"/>
    <w:rsid w:val="00FF1FFB"/>
    <w:rsid w:val="00FF208F"/>
    <w:rsid w:val="00FF2658"/>
    <w:rsid w:val="00FF2FFF"/>
    <w:rsid w:val="00FF75C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352CFA2"/>
  <w15:docId w15:val="{A6719B80-4E3F-44CE-8CA2-BBB0C12DDB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Times New Roman"/>
        <w:lang w:val="en-GB" w:eastAsia="en-GB"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qFormat="1"/>
    <w:lsdException w:name="heading 3" w:locked="1" w:qFormat="1"/>
    <w:lsdException w:name="heading 4" w:locked="1" w:qFormat="1"/>
    <w:lsdException w:name="heading 5" w:locked="1" w:uiPriority="1" w:qFormat="1"/>
    <w:lsdException w:name="heading 6" w:locked="1" w:uiPriority="0" w:qFormat="1"/>
    <w:lsdException w:name="heading 7" w:locked="1" w:uiPriority="0" w:qFormat="1"/>
    <w:lsdException w:name="heading 8" w:locked="1" w:uiPriority="0" w:qFormat="1"/>
    <w:lsdException w:name="heading 9" w:locked="1" w:uiPriority="0" w:qFormat="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locked="1" w:semiHidden="1" w:uiPriority="39" w:unhideWhenUsed="1" w:qFormat="1"/>
    <w:lsdException w:name="toc 2" w:locked="1" w:semiHidden="1" w:uiPriority="39" w:unhideWhenUsed="1" w:qFormat="1"/>
    <w:lsdException w:name="toc 3" w:locked="1" w:semiHidden="1" w:uiPriority="39" w:unhideWhenUsed="1" w:qFormat="1"/>
    <w:lsdException w:name="toc 4" w:locked="1" w:semiHidden="1" w:uiPriority="39" w:unhideWhenUsed="1"/>
    <w:lsdException w:name="toc 5" w:locked="1" w:semiHidden="1" w:uiPriority="39" w:unhideWhenUsed="1"/>
    <w:lsdException w:name="toc 6" w:locked="1" w:semiHidden="1" w:uiPriority="39" w:unhideWhenUsed="1"/>
    <w:lsdException w:name="toc 7" w:locked="1" w:semiHidden="1" w:uiPriority="39" w:unhideWhenUsed="1"/>
    <w:lsdException w:name="toc 8" w:locked="1" w:semiHidden="1" w:uiPriority="39" w:unhideWhenUsed="1"/>
    <w:lsdException w:name="toc 9" w:locked="1" w:semiHidden="1" w:uiPriority="39" w:unhideWhenUsed="1"/>
    <w:lsdException w:name="Normal Indent" w:locked="1" w:semiHidden="1" w:unhideWhenUsed="1"/>
    <w:lsdException w:name="footnote text" w:locked="1" w:semiHidden="1" w:uiPriority="0" w:unhideWhenUsed="1"/>
    <w:lsdException w:name="annotation text" w:locked="1" w:semiHidden="1" w:unhideWhenUsed="1"/>
    <w:lsdException w:name="header" w:locked="1" w:semiHidden="1" w:unhideWhenUsed="1"/>
    <w:lsdException w:name="footer" w:locked="1" w:semiHidden="1" w:unhideWhenUsed="1"/>
    <w:lsdException w:name="index heading" w:locked="1" w:semiHidden="1" w:unhideWhenUsed="1"/>
    <w:lsdException w:name="caption" w:locked="1" w:semiHidden="1" w:uiPriority="35" w:unhideWhenUsed="1" w:qFormat="1"/>
    <w:lsdException w:name="table of figures" w:locked="1" w:semiHidden="1" w:uiPriority="0" w:unhideWhenUsed="1"/>
    <w:lsdException w:name="envelope address" w:locked="1" w:semiHidden="1" w:unhideWhenUsed="1"/>
    <w:lsdException w:name="envelope return" w:locked="1" w:semiHidden="1" w:unhideWhenUsed="1"/>
    <w:lsdException w:name="footnote reference" w:locked="1" w:semiHidden="1" w:uiPriority="0" w:unhideWhenUsed="1"/>
    <w:lsdException w:name="annotation reference" w:locked="1" w:semiHidden="1" w:unhideWhenUsed="1"/>
    <w:lsdException w:name="line number" w:locked="1" w:semiHidden="1" w:unhideWhenUsed="1"/>
    <w:lsdException w:name="page number" w:locked="1" w:semiHidden="1" w:unhideWhenUsed="1"/>
    <w:lsdException w:name="endnote reference" w:locked="1" w:semiHidden="1" w:uiPriority="1" w:unhideWhenUsed="1"/>
    <w:lsdException w:name="endnote text" w:locked="1" w:semiHidden="1" w:uiPriority="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nhideWhenUsed="1"/>
    <w:lsdException w:name="List Number" w:locked="1" w:semiHidden="1"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nhideWhenUsed="1"/>
    <w:lsdException w:name="List Bullet 3" w:locked="1" w:semiHidden="1" w:unhideWhenUsed="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locked="1" w:uiPriority="10" w:qFormat="1"/>
    <w:lsdException w:name="Closing" w:locked="1" w:semiHidden="1" w:unhideWhenUsed="1"/>
    <w:lsdException w:name="Signature" w:locked="1" w:semiHidden="1" w:unhideWhenUsed="1"/>
    <w:lsdException w:name="Default Paragraph Font" w:locked="1" w:semiHidden="1" w:uiPriority="1" w:unhideWhenUsed="1"/>
    <w:lsdException w:name="Body Text" w:locked="1" w:semiHidden="1" w:unhideWhenUsed="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locked="1" w:uiPriority="11"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nhideWhenUsed="1"/>
    <w:lsdException w:name="FollowedHyperlink" w:locked="1" w:semiHidden="1" w:unhideWhenUsed="1"/>
    <w:lsdException w:name="Strong" w:locked="1" w:uiPriority="22" w:qFormat="1"/>
    <w:lsdException w:name="Emphasis" w:locked="1" w:uiPriority="20"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locked="1" w:uiPriority="59"/>
    <w:lsdException w:name="Table Theme" w:locked="1"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D6571"/>
    <w:pPr>
      <w:spacing w:before="120" w:after="120"/>
      <w:jc w:val="both"/>
    </w:pPr>
    <w:rPr>
      <w:rFonts w:ascii="Verdana" w:eastAsia="Times New Roman" w:hAnsi="Verdana"/>
      <w:szCs w:val="24"/>
      <w:lang w:eastAsia="en-US"/>
    </w:rPr>
  </w:style>
  <w:style w:type="paragraph" w:styleId="Heading1">
    <w:name w:val="heading 1"/>
    <w:basedOn w:val="Normal"/>
    <w:next w:val="Normal"/>
    <w:link w:val="Heading1Char"/>
    <w:autoRedefine/>
    <w:qFormat/>
    <w:rsid w:val="005A6305"/>
    <w:pPr>
      <w:keepNext/>
      <w:autoSpaceDE w:val="0"/>
      <w:autoSpaceDN w:val="0"/>
      <w:adjustRightInd w:val="0"/>
      <w:spacing w:before="0" w:after="0"/>
      <w:jc w:val="left"/>
      <w:outlineLvl w:val="0"/>
    </w:pPr>
    <w:rPr>
      <w:rFonts w:eastAsia="Arial"/>
      <w:b/>
      <w:szCs w:val="20"/>
      <w:u w:val="single"/>
      <w:lang w:eastAsia="x-none"/>
    </w:rPr>
  </w:style>
  <w:style w:type="paragraph" w:styleId="Heading2">
    <w:name w:val="heading 2"/>
    <w:basedOn w:val="Normal"/>
    <w:next w:val="Normal"/>
    <w:link w:val="Heading2Char"/>
    <w:autoRedefine/>
    <w:uiPriority w:val="99"/>
    <w:qFormat/>
    <w:rsid w:val="001E5A75"/>
    <w:pPr>
      <w:keepNext/>
      <w:spacing w:before="240"/>
      <w:outlineLvl w:val="1"/>
    </w:pPr>
    <w:rPr>
      <w:rFonts w:eastAsia="Arial"/>
      <w:b/>
      <w:sz w:val="24"/>
      <w:u w:val="single"/>
      <w:lang w:val="en-US" w:eastAsia="x-none"/>
    </w:rPr>
  </w:style>
  <w:style w:type="paragraph" w:styleId="Heading3">
    <w:name w:val="heading 3"/>
    <w:basedOn w:val="Normal"/>
    <w:next w:val="Normal"/>
    <w:link w:val="Heading3Char1"/>
    <w:autoRedefine/>
    <w:uiPriority w:val="99"/>
    <w:qFormat/>
    <w:rsid w:val="000B211D"/>
    <w:pPr>
      <w:keepNext/>
      <w:spacing w:before="180"/>
      <w:outlineLvl w:val="2"/>
    </w:pPr>
    <w:rPr>
      <w:rFonts w:ascii="Calibri" w:eastAsia="Arial" w:hAnsi="Calibri"/>
      <w:b/>
      <w:szCs w:val="20"/>
      <w:lang w:val="es-ES_tradnl" w:eastAsia="de-DE"/>
    </w:rPr>
  </w:style>
  <w:style w:type="paragraph" w:styleId="Heading4">
    <w:name w:val="heading 4"/>
    <w:basedOn w:val="Normal"/>
    <w:next w:val="Normal"/>
    <w:link w:val="Heading4Char"/>
    <w:autoRedefine/>
    <w:uiPriority w:val="99"/>
    <w:qFormat/>
    <w:rsid w:val="00DE0962"/>
    <w:pPr>
      <w:keepNext/>
      <w:numPr>
        <w:numId w:val="17"/>
      </w:numPr>
      <w:spacing w:before="160"/>
      <w:outlineLvl w:val="3"/>
    </w:pPr>
    <w:rPr>
      <w:b/>
      <w:u w:val="single"/>
    </w:rPr>
  </w:style>
  <w:style w:type="paragraph" w:styleId="Heading5">
    <w:name w:val="heading 5"/>
    <w:basedOn w:val="Normal"/>
    <w:next w:val="Normal"/>
    <w:link w:val="Heading5Char"/>
    <w:autoRedefine/>
    <w:uiPriority w:val="1"/>
    <w:qFormat/>
    <w:rsid w:val="001E5A75"/>
    <w:pPr>
      <w:keepNext/>
      <w:spacing w:before="140"/>
      <w:outlineLvl w:val="4"/>
    </w:pPr>
    <w:rPr>
      <w:rFonts w:ascii="Arial" w:eastAsia="Arial" w:hAnsi="Arial"/>
      <w:b/>
      <w:i/>
      <w:szCs w:val="20"/>
      <w:lang w:val="x-none" w:eastAsia="de-DE"/>
    </w:rPr>
  </w:style>
  <w:style w:type="paragraph" w:styleId="Heading6">
    <w:name w:val="heading 6"/>
    <w:basedOn w:val="Normal"/>
    <w:next w:val="Normal"/>
    <w:link w:val="Heading6Char"/>
    <w:qFormat/>
    <w:rsid w:val="001E5A75"/>
    <w:pPr>
      <w:spacing w:before="240" w:after="60"/>
      <w:outlineLvl w:val="5"/>
    </w:pPr>
    <w:rPr>
      <w:rFonts w:ascii="Times New Roman" w:eastAsia="Arial" w:hAnsi="Times New Roman"/>
      <w:b/>
      <w:bCs/>
      <w:szCs w:val="20"/>
      <w:lang w:val="x-none" w:eastAsia="de-DE"/>
    </w:rPr>
  </w:style>
  <w:style w:type="paragraph" w:styleId="Heading7">
    <w:name w:val="heading 7"/>
    <w:basedOn w:val="Normal"/>
    <w:next w:val="Normal"/>
    <w:link w:val="Heading7Char"/>
    <w:qFormat/>
    <w:rsid w:val="001E5A75"/>
    <w:pPr>
      <w:spacing w:before="240" w:after="60"/>
      <w:outlineLvl w:val="6"/>
    </w:pPr>
    <w:rPr>
      <w:rFonts w:ascii="Times New Roman" w:eastAsia="Arial" w:hAnsi="Times New Roman"/>
      <w:szCs w:val="20"/>
      <w:lang w:val="x-none" w:eastAsia="de-DE"/>
    </w:rPr>
  </w:style>
  <w:style w:type="paragraph" w:styleId="Heading8">
    <w:name w:val="heading 8"/>
    <w:basedOn w:val="Normal"/>
    <w:next w:val="Normal"/>
    <w:link w:val="Heading8Char"/>
    <w:qFormat/>
    <w:rsid w:val="001E5A75"/>
    <w:pPr>
      <w:spacing w:before="240" w:after="60"/>
      <w:outlineLvl w:val="7"/>
    </w:pPr>
    <w:rPr>
      <w:rFonts w:ascii="Times New Roman" w:eastAsia="Arial" w:hAnsi="Times New Roman"/>
      <w:i/>
      <w:iCs/>
      <w:szCs w:val="20"/>
      <w:lang w:val="x-none" w:eastAsia="de-DE"/>
    </w:rPr>
  </w:style>
  <w:style w:type="paragraph" w:styleId="Heading9">
    <w:name w:val="heading 9"/>
    <w:basedOn w:val="Normal"/>
    <w:next w:val="Normal"/>
    <w:link w:val="Heading9Char"/>
    <w:qFormat/>
    <w:rsid w:val="001E5A75"/>
    <w:pPr>
      <w:spacing w:before="240" w:after="60"/>
      <w:outlineLvl w:val="8"/>
    </w:pPr>
    <w:rPr>
      <w:rFonts w:ascii="Arial" w:eastAsia="Arial" w:hAnsi="Arial"/>
      <w:szCs w:val="20"/>
      <w:lang w:val="x-none" w:eastAsia="de-D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locked/>
    <w:rsid w:val="005A6305"/>
    <w:rPr>
      <w:rFonts w:ascii="Verdana" w:hAnsi="Verdana" w:cs="Times New Roman"/>
      <w:b/>
      <w:sz w:val="20"/>
      <w:szCs w:val="20"/>
      <w:u w:val="single"/>
      <w:lang w:val="en-GB"/>
    </w:rPr>
  </w:style>
  <w:style w:type="character" w:customStyle="1" w:styleId="Heading2Char">
    <w:name w:val="Heading 2 Char"/>
    <w:link w:val="Heading2"/>
    <w:uiPriority w:val="99"/>
    <w:locked/>
    <w:rsid w:val="00EC5046"/>
    <w:rPr>
      <w:rFonts w:ascii="Verdana" w:hAnsi="Verdana" w:cs="Times New Roman"/>
      <w:b/>
      <w:sz w:val="24"/>
      <w:szCs w:val="24"/>
      <w:u w:val="single"/>
      <w:lang w:val="en-US"/>
    </w:rPr>
  </w:style>
  <w:style w:type="character" w:customStyle="1" w:styleId="Heading3Char">
    <w:name w:val="Heading 3 Char"/>
    <w:uiPriority w:val="99"/>
    <w:locked/>
    <w:rsid w:val="00884FEB"/>
    <w:rPr>
      <w:rFonts w:cs="Times New Roman"/>
      <w:sz w:val="24"/>
      <w:szCs w:val="24"/>
      <w:lang w:val="en-US" w:eastAsia="en-US"/>
    </w:rPr>
  </w:style>
  <w:style w:type="character" w:customStyle="1" w:styleId="Heading4Char">
    <w:name w:val="Heading 4 Char"/>
    <w:link w:val="Heading4"/>
    <w:uiPriority w:val="99"/>
    <w:locked/>
    <w:rsid w:val="00DE0962"/>
    <w:rPr>
      <w:rFonts w:ascii="Verdana" w:eastAsia="Times New Roman" w:hAnsi="Verdana"/>
      <w:b/>
      <w:szCs w:val="24"/>
      <w:u w:val="single"/>
      <w:lang w:eastAsia="en-US"/>
    </w:rPr>
  </w:style>
  <w:style w:type="character" w:customStyle="1" w:styleId="Heading5Char">
    <w:name w:val="Heading 5 Char"/>
    <w:link w:val="Heading5"/>
    <w:uiPriority w:val="1"/>
    <w:locked/>
    <w:rsid w:val="001E5A75"/>
    <w:rPr>
      <w:rFonts w:ascii="Arial" w:hAnsi="Arial" w:cs="Times New Roman"/>
      <w:b/>
      <w:i/>
      <w:sz w:val="20"/>
      <w:szCs w:val="20"/>
      <w:lang w:eastAsia="de-DE"/>
    </w:rPr>
  </w:style>
  <w:style w:type="character" w:customStyle="1" w:styleId="Heading6Char">
    <w:name w:val="Heading 6 Char"/>
    <w:link w:val="Heading6"/>
    <w:semiHidden/>
    <w:locked/>
    <w:rsid w:val="001E5A75"/>
    <w:rPr>
      <w:rFonts w:ascii="Times New Roman" w:hAnsi="Times New Roman" w:cs="Times New Roman"/>
      <w:b/>
      <w:bCs/>
      <w:lang w:eastAsia="de-DE"/>
    </w:rPr>
  </w:style>
  <w:style w:type="character" w:customStyle="1" w:styleId="Heading7Char">
    <w:name w:val="Heading 7 Char"/>
    <w:link w:val="Heading7"/>
    <w:semiHidden/>
    <w:locked/>
    <w:rsid w:val="001E5A75"/>
    <w:rPr>
      <w:rFonts w:ascii="Times New Roman" w:hAnsi="Times New Roman" w:cs="Times New Roman"/>
      <w:sz w:val="20"/>
      <w:szCs w:val="20"/>
      <w:lang w:eastAsia="de-DE"/>
    </w:rPr>
  </w:style>
  <w:style w:type="character" w:customStyle="1" w:styleId="Heading8Char">
    <w:name w:val="Heading 8 Char"/>
    <w:link w:val="Heading8"/>
    <w:semiHidden/>
    <w:locked/>
    <w:rsid w:val="001E5A75"/>
    <w:rPr>
      <w:rFonts w:ascii="Times New Roman" w:hAnsi="Times New Roman" w:cs="Times New Roman"/>
      <w:i/>
      <w:iCs/>
      <w:sz w:val="20"/>
      <w:szCs w:val="20"/>
      <w:lang w:eastAsia="de-DE"/>
    </w:rPr>
  </w:style>
  <w:style w:type="character" w:customStyle="1" w:styleId="Heading9Char">
    <w:name w:val="Heading 9 Char"/>
    <w:link w:val="Heading9"/>
    <w:semiHidden/>
    <w:locked/>
    <w:rsid w:val="001E5A75"/>
    <w:rPr>
      <w:rFonts w:ascii="Arial" w:hAnsi="Arial" w:cs="Arial"/>
      <w:lang w:eastAsia="de-DE"/>
    </w:rPr>
  </w:style>
  <w:style w:type="paragraph" w:styleId="TableofFigures">
    <w:name w:val="table of figures"/>
    <w:basedOn w:val="Normal"/>
    <w:next w:val="Normal"/>
    <w:semiHidden/>
    <w:rsid w:val="001E5A75"/>
    <w:pPr>
      <w:ind w:left="440" w:hanging="440"/>
    </w:pPr>
  </w:style>
  <w:style w:type="paragraph" w:customStyle="1" w:styleId="Aufzhlungszeichen1">
    <w:name w:val="Aufzählungszeichen1"/>
    <w:basedOn w:val="Normal"/>
    <w:uiPriority w:val="1"/>
    <w:qFormat/>
    <w:rsid w:val="001E5A75"/>
    <w:pPr>
      <w:numPr>
        <w:numId w:val="1"/>
      </w:numPr>
      <w:spacing w:line="240" w:lineRule="exact"/>
    </w:pPr>
  </w:style>
  <w:style w:type="paragraph" w:customStyle="1" w:styleId="Aufzhlungszeichen2">
    <w:name w:val="Aufzählungszeichen2"/>
    <w:basedOn w:val="Normal"/>
    <w:uiPriority w:val="1"/>
    <w:qFormat/>
    <w:rsid w:val="001E5A75"/>
    <w:pPr>
      <w:numPr>
        <w:numId w:val="2"/>
      </w:numPr>
      <w:spacing w:line="240" w:lineRule="exact"/>
    </w:pPr>
  </w:style>
  <w:style w:type="paragraph" w:customStyle="1" w:styleId="Aufzhlungszeichen3">
    <w:name w:val="Aufzählungszeichen3"/>
    <w:basedOn w:val="Normal"/>
    <w:uiPriority w:val="1"/>
    <w:qFormat/>
    <w:rsid w:val="001E5A75"/>
    <w:pPr>
      <w:numPr>
        <w:numId w:val="3"/>
      </w:numPr>
      <w:spacing w:line="240" w:lineRule="exact"/>
    </w:pPr>
  </w:style>
  <w:style w:type="paragraph" w:customStyle="1" w:styleId="Aufzhlungszeichen4">
    <w:name w:val="Aufzählungszeichen4"/>
    <w:basedOn w:val="Normal"/>
    <w:uiPriority w:val="1"/>
    <w:qFormat/>
    <w:rsid w:val="001E5A75"/>
    <w:pPr>
      <w:numPr>
        <w:numId w:val="4"/>
      </w:numPr>
      <w:spacing w:line="240" w:lineRule="exact"/>
    </w:pPr>
  </w:style>
  <w:style w:type="paragraph" w:styleId="FootnoteText">
    <w:name w:val="footnote text"/>
    <w:basedOn w:val="Normal"/>
    <w:link w:val="FootnoteTextChar"/>
    <w:rsid w:val="00C2636B"/>
    <w:pPr>
      <w:spacing w:line="180" w:lineRule="exact"/>
      <w:ind w:left="142" w:hanging="142"/>
    </w:pPr>
    <w:rPr>
      <w:rFonts w:ascii="Arial" w:eastAsia="Arial" w:hAnsi="Arial"/>
      <w:sz w:val="16"/>
      <w:szCs w:val="16"/>
      <w:lang w:val="x-none" w:eastAsia="de-DE"/>
    </w:rPr>
  </w:style>
  <w:style w:type="character" w:customStyle="1" w:styleId="FootnoteTextChar">
    <w:name w:val="Footnote Text Char"/>
    <w:link w:val="FootnoteText"/>
    <w:locked/>
    <w:rsid w:val="00C2636B"/>
    <w:rPr>
      <w:rFonts w:ascii="Arial" w:hAnsi="Arial" w:cs="Times New Roman"/>
      <w:sz w:val="16"/>
      <w:szCs w:val="16"/>
      <w:lang w:eastAsia="de-DE"/>
    </w:rPr>
  </w:style>
  <w:style w:type="character" w:styleId="FootnoteReference">
    <w:name w:val="footnote reference"/>
    <w:rsid w:val="001E5A75"/>
    <w:rPr>
      <w:rFonts w:ascii="Arial" w:hAnsi="Arial" w:cs="Times New Roman"/>
      <w:kern w:val="0"/>
      <w:position w:val="4"/>
      <w:sz w:val="12"/>
      <w:szCs w:val="12"/>
      <w:vertAlign w:val="baseline"/>
    </w:rPr>
  </w:style>
  <w:style w:type="paragraph" w:styleId="Footer">
    <w:name w:val="footer"/>
    <w:basedOn w:val="Normal"/>
    <w:link w:val="FooterChar"/>
    <w:uiPriority w:val="99"/>
    <w:rsid w:val="001E5A75"/>
    <w:pPr>
      <w:tabs>
        <w:tab w:val="center" w:pos="4536"/>
        <w:tab w:val="right" w:pos="9072"/>
      </w:tabs>
    </w:pPr>
    <w:rPr>
      <w:rFonts w:ascii="Arial" w:eastAsia="Arial" w:hAnsi="Arial"/>
      <w:sz w:val="14"/>
      <w:szCs w:val="14"/>
      <w:lang w:val="x-none" w:eastAsia="de-DE"/>
    </w:rPr>
  </w:style>
  <w:style w:type="character" w:customStyle="1" w:styleId="FooterChar">
    <w:name w:val="Footer Char"/>
    <w:link w:val="Footer"/>
    <w:uiPriority w:val="99"/>
    <w:locked/>
    <w:rsid w:val="001E5A75"/>
    <w:rPr>
      <w:rFonts w:ascii="Arial" w:hAnsi="Arial" w:cs="Times New Roman"/>
      <w:sz w:val="14"/>
      <w:szCs w:val="14"/>
      <w:lang w:eastAsia="de-DE"/>
    </w:rPr>
  </w:style>
  <w:style w:type="paragraph" w:customStyle="1" w:styleId="GliederungmitAufzhlung">
    <w:name w:val="Gliederung mit Aufzählung"/>
    <w:basedOn w:val="Normal"/>
    <w:uiPriority w:val="1"/>
    <w:qFormat/>
    <w:rsid w:val="001E5A75"/>
    <w:pPr>
      <w:numPr>
        <w:numId w:val="7"/>
      </w:numPr>
      <w:spacing w:line="312" w:lineRule="auto"/>
    </w:pPr>
  </w:style>
  <w:style w:type="paragraph" w:customStyle="1" w:styleId="GliederungmitNummerierung">
    <w:name w:val="Gliederung mit Nummerierung"/>
    <w:basedOn w:val="Normal"/>
    <w:uiPriority w:val="1"/>
    <w:qFormat/>
    <w:rsid w:val="001E5A75"/>
    <w:pPr>
      <w:numPr>
        <w:numId w:val="8"/>
      </w:numPr>
      <w:spacing w:line="312" w:lineRule="auto"/>
    </w:pPr>
  </w:style>
  <w:style w:type="paragraph" w:customStyle="1" w:styleId="HngEinrckung1">
    <w:name w:val="Häng. Einrückung1"/>
    <w:basedOn w:val="Normal"/>
    <w:uiPriority w:val="1"/>
    <w:qFormat/>
    <w:rsid w:val="001E5A75"/>
    <w:pPr>
      <w:spacing w:line="312" w:lineRule="auto"/>
      <w:ind w:left="567" w:hanging="567"/>
    </w:pPr>
  </w:style>
  <w:style w:type="paragraph" w:customStyle="1" w:styleId="HngEinrckung2">
    <w:name w:val="Häng. Einrückung2"/>
    <w:basedOn w:val="Normal"/>
    <w:uiPriority w:val="1"/>
    <w:qFormat/>
    <w:rsid w:val="001E5A75"/>
    <w:pPr>
      <w:spacing w:line="312" w:lineRule="auto"/>
      <w:ind w:left="1134" w:hanging="567"/>
    </w:pPr>
  </w:style>
  <w:style w:type="paragraph" w:customStyle="1" w:styleId="HngEinrckung3">
    <w:name w:val="Häng. Einrückung3"/>
    <w:basedOn w:val="Normal"/>
    <w:uiPriority w:val="1"/>
    <w:qFormat/>
    <w:rsid w:val="001E5A75"/>
    <w:pPr>
      <w:spacing w:line="312" w:lineRule="auto"/>
      <w:ind w:left="1701" w:hanging="567"/>
    </w:pPr>
  </w:style>
  <w:style w:type="character" w:styleId="Hyperlink">
    <w:name w:val="Hyperlink"/>
    <w:uiPriority w:val="99"/>
    <w:rsid w:val="001E5A75"/>
    <w:rPr>
      <w:rFonts w:cs="Times New Roman"/>
      <w:color w:val="0000FF"/>
      <w:u w:val="single"/>
    </w:rPr>
  </w:style>
  <w:style w:type="paragraph" w:styleId="Header">
    <w:name w:val="header"/>
    <w:basedOn w:val="Normal"/>
    <w:link w:val="HeaderChar"/>
    <w:uiPriority w:val="99"/>
    <w:rsid w:val="001E5A75"/>
    <w:pPr>
      <w:tabs>
        <w:tab w:val="center" w:pos="4536"/>
        <w:tab w:val="right" w:pos="9072"/>
      </w:tabs>
    </w:pPr>
    <w:rPr>
      <w:rFonts w:ascii="Arial" w:eastAsia="Arial" w:hAnsi="Arial"/>
      <w:szCs w:val="20"/>
      <w:lang w:val="x-none" w:eastAsia="de-DE"/>
    </w:rPr>
  </w:style>
  <w:style w:type="character" w:customStyle="1" w:styleId="HeaderChar">
    <w:name w:val="Header Char"/>
    <w:link w:val="Header"/>
    <w:uiPriority w:val="99"/>
    <w:locked/>
    <w:rsid w:val="001E5A75"/>
    <w:rPr>
      <w:rFonts w:ascii="Arial" w:hAnsi="Arial" w:cs="Times New Roman"/>
      <w:sz w:val="20"/>
      <w:szCs w:val="20"/>
      <w:lang w:eastAsia="de-DE"/>
    </w:rPr>
  </w:style>
  <w:style w:type="paragraph" w:customStyle="1" w:styleId="Marginalspalte">
    <w:name w:val="Marginalspalte"/>
    <w:basedOn w:val="Normal"/>
    <w:uiPriority w:val="1"/>
    <w:qFormat/>
    <w:rsid w:val="001E5A75"/>
    <w:pPr>
      <w:framePr w:w="851" w:h="851" w:hSpace="284" w:wrap="around" w:vAnchor="text" w:hAnchor="page" w:y="1"/>
    </w:pPr>
    <w:rPr>
      <w:i/>
      <w:szCs w:val="22"/>
    </w:rPr>
  </w:style>
  <w:style w:type="paragraph" w:customStyle="1" w:styleId="Nummerierungsart1">
    <w:name w:val="Nummerierungsart1"/>
    <w:basedOn w:val="Normal"/>
    <w:uiPriority w:val="1"/>
    <w:qFormat/>
    <w:rsid w:val="001E5A75"/>
    <w:pPr>
      <w:numPr>
        <w:numId w:val="9"/>
      </w:numPr>
    </w:pPr>
  </w:style>
  <w:style w:type="paragraph" w:customStyle="1" w:styleId="Nummerierungsart2">
    <w:name w:val="Nummerierungsart2"/>
    <w:basedOn w:val="Normal"/>
    <w:uiPriority w:val="1"/>
    <w:qFormat/>
    <w:rsid w:val="001E5A75"/>
    <w:pPr>
      <w:numPr>
        <w:numId w:val="10"/>
      </w:numPr>
    </w:pPr>
  </w:style>
  <w:style w:type="paragraph" w:customStyle="1" w:styleId="Nummerierungsart3">
    <w:name w:val="Nummerierungsart3"/>
    <w:basedOn w:val="Normal"/>
    <w:uiPriority w:val="1"/>
    <w:qFormat/>
    <w:rsid w:val="001E5A75"/>
    <w:pPr>
      <w:numPr>
        <w:numId w:val="11"/>
      </w:numPr>
    </w:pPr>
  </w:style>
  <w:style w:type="paragraph" w:customStyle="1" w:styleId="Nummerierungsart4">
    <w:name w:val="Nummerierungsart4"/>
    <w:basedOn w:val="Normal"/>
    <w:uiPriority w:val="1"/>
    <w:qFormat/>
    <w:rsid w:val="001E5A75"/>
    <w:pPr>
      <w:numPr>
        <w:numId w:val="12"/>
      </w:numPr>
    </w:pPr>
  </w:style>
  <w:style w:type="character" w:styleId="PageNumber">
    <w:name w:val="page number"/>
    <w:uiPriority w:val="99"/>
    <w:rsid w:val="001E5A75"/>
    <w:rPr>
      <w:rFonts w:ascii="Arial" w:hAnsi="Arial" w:cs="Times New Roman"/>
      <w:sz w:val="22"/>
    </w:rPr>
  </w:style>
  <w:style w:type="character" w:customStyle="1" w:styleId="Heading3Char1">
    <w:name w:val="Heading 3 Char1"/>
    <w:link w:val="Heading3"/>
    <w:uiPriority w:val="99"/>
    <w:locked/>
    <w:rsid w:val="000B211D"/>
    <w:rPr>
      <w:rFonts w:ascii="Calibri" w:hAnsi="Calibri"/>
      <w:b/>
      <w:lang w:val="es-ES_tradnl" w:eastAsia="de-DE"/>
    </w:rPr>
  </w:style>
  <w:style w:type="paragraph" w:styleId="TOC1">
    <w:name w:val="toc 1"/>
    <w:basedOn w:val="Normal"/>
    <w:next w:val="Normal"/>
    <w:autoRedefine/>
    <w:uiPriority w:val="39"/>
    <w:qFormat/>
    <w:rsid w:val="001E5A75"/>
    <w:pPr>
      <w:tabs>
        <w:tab w:val="left" w:pos="794"/>
        <w:tab w:val="right" w:leader="dot" w:pos="9071"/>
      </w:tabs>
      <w:ind w:left="794" w:hanging="794"/>
    </w:pPr>
    <w:rPr>
      <w:b/>
      <w:smallCaps/>
      <w:noProof/>
      <w:sz w:val="24"/>
    </w:rPr>
  </w:style>
  <w:style w:type="paragraph" w:styleId="TOC2">
    <w:name w:val="toc 2"/>
    <w:basedOn w:val="Normal"/>
    <w:next w:val="Normal"/>
    <w:autoRedefine/>
    <w:uiPriority w:val="39"/>
    <w:qFormat/>
    <w:rsid w:val="00914748"/>
    <w:pPr>
      <w:tabs>
        <w:tab w:val="left" w:pos="794"/>
        <w:tab w:val="right" w:leader="dot" w:pos="9071"/>
      </w:tabs>
      <w:spacing w:after="60"/>
      <w:ind w:left="794" w:hanging="794"/>
    </w:pPr>
    <w:rPr>
      <w:b/>
      <w:smallCaps/>
      <w:noProof/>
      <w:szCs w:val="22"/>
    </w:rPr>
  </w:style>
  <w:style w:type="paragraph" w:styleId="TOC3">
    <w:name w:val="toc 3"/>
    <w:basedOn w:val="Normal"/>
    <w:next w:val="Normal"/>
    <w:autoRedefine/>
    <w:uiPriority w:val="39"/>
    <w:qFormat/>
    <w:rsid w:val="000B211D"/>
    <w:pPr>
      <w:tabs>
        <w:tab w:val="left" w:pos="709"/>
        <w:tab w:val="left" w:pos="794"/>
        <w:tab w:val="right" w:leader="dot" w:pos="9072"/>
      </w:tabs>
      <w:spacing w:after="60"/>
      <w:ind w:left="794" w:hanging="794"/>
    </w:pPr>
    <w:rPr>
      <w:smallCaps/>
      <w:noProof/>
    </w:rPr>
  </w:style>
  <w:style w:type="paragraph" w:styleId="TOC4">
    <w:name w:val="toc 4"/>
    <w:basedOn w:val="Normal"/>
    <w:next w:val="Normal"/>
    <w:autoRedefine/>
    <w:uiPriority w:val="39"/>
    <w:rsid w:val="001E5A75"/>
    <w:pPr>
      <w:tabs>
        <w:tab w:val="left" w:pos="794"/>
        <w:tab w:val="right" w:leader="dot" w:pos="9071"/>
      </w:tabs>
      <w:spacing w:after="40"/>
      <w:ind w:left="794" w:hanging="794"/>
    </w:pPr>
    <w:rPr>
      <w:smallCaps/>
      <w:noProof/>
      <w:sz w:val="18"/>
      <w:szCs w:val="18"/>
    </w:rPr>
  </w:style>
  <w:style w:type="paragraph" w:styleId="TOC5">
    <w:name w:val="toc 5"/>
    <w:basedOn w:val="Normal"/>
    <w:next w:val="Normal"/>
    <w:autoRedefine/>
    <w:uiPriority w:val="39"/>
    <w:rsid w:val="001E5A75"/>
    <w:pPr>
      <w:tabs>
        <w:tab w:val="left" w:pos="794"/>
        <w:tab w:val="right" w:leader="dot" w:pos="9071"/>
      </w:tabs>
      <w:spacing w:after="40"/>
      <w:ind w:left="794" w:hanging="794"/>
    </w:pPr>
    <w:rPr>
      <w:smallCaps/>
      <w:noProof/>
      <w:sz w:val="18"/>
      <w:szCs w:val="18"/>
    </w:rPr>
  </w:style>
  <w:style w:type="paragraph" w:styleId="TOC6">
    <w:name w:val="toc 6"/>
    <w:basedOn w:val="Normal"/>
    <w:next w:val="Normal"/>
    <w:autoRedefine/>
    <w:uiPriority w:val="39"/>
    <w:rsid w:val="001E5A75"/>
    <w:pPr>
      <w:tabs>
        <w:tab w:val="left" w:pos="2058"/>
        <w:tab w:val="right" w:leader="dot" w:pos="9071"/>
      </w:tabs>
      <w:ind w:left="1134" w:hanging="1134"/>
    </w:pPr>
    <w:rPr>
      <w:noProof/>
      <w:sz w:val="16"/>
    </w:rPr>
  </w:style>
  <w:style w:type="paragraph" w:styleId="TOC7">
    <w:name w:val="toc 7"/>
    <w:basedOn w:val="Normal"/>
    <w:next w:val="Normal"/>
    <w:autoRedefine/>
    <w:uiPriority w:val="39"/>
    <w:rsid w:val="001E5A75"/>
    <w:pPr>
      <w:tabs>
        <w:tab w:val="right" w:leader="dot" w:pos="9071"/>
      </w:tabs>
      <w:ind w:left="1134" w:hanging="1134"/>
    </w:pPr>
    <w:rPr>
      <w:sz w:val="16"/>
    </w:rPr>
  </w:style>
  <w:style w:type="paragraph" w:styleId="TOC8">
    <w:name w:val="toc 8"/>
    <w:basedOn w:val="Normal"/>
    <w:next w:val="Normal"/>
    <w:autoRedefine/>
    <w:uiPriority w:val="39"/>
    <w:rsid w:val="001E5A75"/>
    <w:pPr>
      <w:tabs>
        <w:tab w:val="left" w:pos="2758"/>
        <w:tab w:val="right" w:leader="dot" w:pos="9071"/>
      </w:tabs>
      <w:ind w:left="1361" w:hanging="1361"/>
    </w:pPr>
    <w:rPr>
      <w:noProof/>
      <w:sz w:val="16"/>
    </w:rPr>
  </w:style>
  <w:style w:type="paragraph" w:styleId="TOC9">
    <w:name w:val="toc 9"/>
    <w:basedOn w:val="Normal"/>
    <w:next w:val="Normal"/>
    <w:autoRedefine/>
    <w:uiPriority w:val="39"/>
    <w:rsid w:val="001E5A75"/>
    <w:pPr>
      <w:tabs>
        <w:tab w:val="right" w:leader="dot" w:pos="9071"/>
      </w:tabs>
      <w:ind w:left="1361" w:hanging="1361"/>
    </w:pPr>
    <w:rPr>
      <w:sz w:val="16"/>
    </w:rPr>
  </w:style>
  <w:style w:type="paragraph" w:styleId="Quote">
    <w:name w:val="Quote"/>
    <w:basedOn w:val="Normal"/>
    <w:next w:val="Normal"/>
    <w:link w:val="QuoteChar"/>
    <w:uiPriority w:val="29"/>
    <w:qFormat/>
    <w:rsid w:val="001E5A75"/>
    <w:rPr>
      <w:rFonts w:ascii="Arial" w:eastAsia="Arial" w:hAnsi="Arial"/>
      <w:i/>
      <w:iCs/>
      <w:color w:val="000000"/>
      <w:szCs w:val="20"/>
      <w:lang w:val="x-none" w:eastAsia="de-DE"/>
    </w:rPr>
  </w:style>
  <w:style w:type="character" w:customStyle="1" w:styleId="QuoteChar">
    <w:name w:val="Quote Char"/>
    <w:link w:val="Quote"/>
    <w:uiPriority w:val="29"/>
    <w:semiHidden/>
    <w:locked/>
    <w:rsid w:val="001E5A75"/>
    <w:rPr>
      <w:rFonts w:ascii="Arial" w:hAnsi="Arial" w:cs="Times New Roman"/>
      <w:i/>
      <w:iCs/>
      <w:color w:val="000000"/>
      <w:sz w:val="20"/>
      <w:szCs w:val="20"/>
      <w:lang w:eastAsia="de-DE"/>
    </w:rPr>
  </w:style>
  <w:style w:type="paragraph" w:styleId="TOCHeading">
    <w:name w:val="TOC Heading"/>
    <w:basedOn w:val="Heading1"/>
    <w:next w:val="Normal"/>
    <w:uiPriority w:val="39"/>
    <w:qFormat/>
    <w:rsid w:val="001E5A75"/>
    <w:pPr>
      <w:keepLines/>
      <w:spacing w:before="480" w:line="311" w:lineRule="auto"/>
      <w:outlineLvl w:val="9"/>
    </w:pPr>
    <w:rPr>
      <w:rFonts w:ascii="Arial" w:hAnsi="Arial"/>
      <w:bCs/>
      <w:color w:val="4B67A3"/>
      <w:szCs w:val="28"/>
    </w:rPr>
  </w:style>
  <w:style w:type="paragraph" w:styleId="EndnoteText">
    <w:name w:val="endnote text"/>
    <w:basedOn w:val="Normal"/>
    <w:link w:val="EndnoteTextChar"/>
    <w:uiPriority w:val="1"/>
    <w:rsid w:val="001E5A75"/>
    <w:pPr>
      <w:spacing w:line="180" w:lineRule="exact"/>
      <w:ind w:left="142" w:hanging="142"/>
    </w:pPr>
    <w:rPr>
      <w:rFonts w:ascii="Arial" w:eastAsia="Arial" w:hAnsi="Arial"/>
      <w:szCs w:val="20"/>
      <w:lang w:val="x-none" w:eastAsia="de-DE"/>
    </w:rPr>
  </w:style>
  <w:style w:type="character" w:customStyle="1" w:styleId="EndnoteTextChar">
    <w:name w:val="Endnote Text Char"/>
    <w:link w:val="EndnoteText"/>
    <w:uiPriority w:val="1"/>
    <w:locked/>
    <w:rsid w:val="001E5A75"/>
    <w:rPr>
      <w:rFonts w:ascii="Arial" w:hAnsi="Arial" w:cs="Times New Roman"/>
      <w:sz w:val="20"/>
      <w:szCs w:val="20"/>
      <w:lang w:eastAsia="de-DE"/>
    </w:rPr>
  </w:style>
  <w:style w:type="character" w:styleId="EndnoteReference">
    <w:name w:val="endnote reference"/>
    <w:uiPriority w:val="1"/>
    <w:rsid w:val="001E5A75"/>
    <w:rPr>
      <w:rFonts w:ascii="Arial" w:hAnsi="Arial" w:cs="Times New Roman"/>
      <w:color w:val="auto"/>
      <w:position w:val="4"/>
      <w:sz w:val="12"/>
      <w:vertAlign w:val="baseline"/>
    </w:rPr>
  </w:style>
  <w:style w:type="paragraph" w:customStyle="1" w:styleId="Ballontekst">
    <w:name w:val="Ballontekst"/>
    <w:basedOn w:val="Normal"/>
    <w:uiPriority w:val="99"/>
    <w:semiHidden/>
    <w:rsid w:val="00884FEB"/>
    <w:rPr>
      <w:rFonts w:ascii="Tahoma" w:hAnsi="Tahoma" w:cs="Tahoma"/>
      <w:sz w:val="16"/>
      <w:szCs w:val="16"/>
    </w:rPr>
  </w:style>
  <w:style w:type="character" w:styleId="CommentReference">
    <w:name w:val="annotation reference"/>
    <w:uiPriority w:val="99"/>
    <w:rsid w:val="00884FEB"/>
    <w:rPr>
      <w:rFonts w:cs="Times New Roman"/>
      <w:sz w:val="16"/>
      <w:szCs w:val="16"/>
    </w:rPr>
  </w:style>
  <w:style w:type="paragraph" w:styleId="CommentText">
    <w:name w:val="annotation text"/>
    <w:basedOn w:val="Normal"/>
    <w:link w:val="CommentTextChar"/>
    <w:uiPriority w:val="99"/>
    <w:rsid w:val="00884FEB"/>
    <w:rPr>
      <w:rFonts w:eastAsia="Arial"/>
      <w:szCs w:val="20"/>
      <w:lang w:val="en-US" w:eastAsia="x-none"/>
    </w:rPr>
  </w:style>
  <w:style w:type="character" w:customStyle="1" w:styleId="CommentTextChar">
    <w:name w:val="Comment Text Char"/>
    <w:link w:val="CommentText"/>
    <w:uiPriority w:val="99"/>
    <w:locked/>
    <w:rsid w:val="00884FEB"/>
    <w:rPr>
      <w:rFonts w:ascii="Verdana" w:hAnsi="Verdana" w:cs="Times New Roman"/>
      <w:sz w:val="20"/>
      <w:szCs w:val="20"/>
      <w:lang w:val="en-US"/>
    </w:rPr>
  </w:style>
  <w:style w:type="paragraph" w:customStyle="1" w:styleId="Onderwerpvanopmerking">
    <w:name w:val="Onderwerp van opmerking"/>
    <w:basedOn w:val="CommentText"/>
    <w:next w:val="CommentText"/>
    <w:uiPriority w:val="99"/>
    <w:semiHidden/>
    <w:rsid w:val="00884FEB"/>
    <w:rPr>
      <w:b/>
      <w:bCs/>
    </w:rPr>
  </w:style>
  <w:style w:type="character" w:styleId="FollowedHyperlink">
    <w:name w:val="FollowedHyperlink"/>
    <w:uiPriority w:val="99"/>
    <w:rsid w:val="00884FEB"/>
    <w:rPr>
      <w:rFonts w:cs="Times New Roman"/>
      <w:color w:val="606420"/>
      <w:u w:val="single"/>
    </w:rPr>
  </w:style>
  <w:style w:type="paragraph" w:styleId="BalloonText">
    <w:name w:val="Balloon Text"/>
    <w:basedOn w:val="Normal"/>
    <w:link w:val="BalloonTextChar"/>
    <w:uiPriority w:val="99"/>
    <w:rsid w:val="00884FEB"/>
    <w:rPr>
      <w:rFonts w:ascii="Tahoma" w:eastAsia="Arial" w:hAnsi="Tahoma"/>
      <w:sz w:val="16"/>
      <w:szCs w:val="16"/>
      <w:lang w:val="en-US" w:eastAsia="x-none"/>
    </w:rPr>
  </w:style>
  <w:style w:type="character" w:customStyle="1" w:styleId="BalloonTextChar">
    <w:name w:val="Balloon Text Char"/>
    <w:link w:val="BalloonText"/>
    <w:uiPriority w:val="99"/>
    <w:locked/>
    <w:rsid w:val="00884FEB"/>
    <w:rPr>
      <w:rFonts w:ascii="Tahoma" w:hAnsi="Tahoma" w:cs="Tahoma"/>
      <w:sz w:val="16"/>
      <w:szCs w:val="16"/>
      <w:lang w:val="en-US"/>
    </w:rPr>
  </w:style>
  <w:style w:type="paragraph" w:styleId="CommentSubject">
    <w:name w:val="annotation subject"/>
    <w:basedOn w:val="CommentText"/>
    <w:next w:val="CommentText"/>
    <w:link w:val="CommentSubjectChar"/>
    <w:uiPriority w:val="99"/>
    <w:rsid w:val="00884FEB"/>
    <w:rPr>
      <w:b/>
      <w:bCs/>
    </w:rPr>
  </w:style>
  <w:style w:type="character" w:customStyle="1" w:styleId="CommentSubjectChar">
    <w:name w:val="Comment Subject Char"/>
    <w:link w:val="CommentSubject"/>
    <w:uiPriority w:val="99"/>
    <w:locked/>
    <w:rsid w:val="00884FEB"/>
    <w:rPr>
      <w:rFonts w:ascii="Verdana" w:hAnsi="Verdana" w:cs="Times New Roman"/>
      <w:b/>
      <w:bCs/>
      <w:sz w:val="20"/>
      <w:szCs w:val="20"/>
      <w:lang w:val="en-US"/>
    </w:rPr>
  </w:style>
  <w:style w:type="table" w:styleId="TableGrid">
    <w:name w:val="Table Grid"/>
    <w:aliases w:val="Tabla CUADROS"/>
    <w:basedOn w:val="TableNormal"/>
    <w:uiPriority w:val="59"/>
    <w:rsid w:val="00884FEB"/>
    <w:rPr>
      <w:rFonts w:ascii="Times New Roman" w:eastAsia="Times New Roman" w:hAnsi="Times New Roman"/>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ormatvorlageberschrift4">
    <w:name w:val="Formatvorlage Überschrift 4"/>
    <w:basedOn w:val="Heading4"/>
    <w:link w:val="Formatvorlageberschrift4Char"/>
    <w:uiPriority w:val="99"/>
    <w:rsid w:val="00884FEB"/>
    <w:pPr>
      <w:spacing w:before="240" w:after="60"/>
    </w:pPr>
    <w:rPr>
      <w:iCs/>
      <w:szCs w:val="28"/>
    </w:rPr>
  </w:style>
  <w:style w:type="character" w:customStyle="1" w:styleId="Formatvorlageberschrift4Char">
    <w:name w:val="Formatvorlage Überschrift 4 Char"/>
    <w:link w:val="Formatvorlageberschrift4"/>
    <w:uiPriority w:val="99"/>
    <w:locked/>
    <w:rsid w:val="00884FEB"/>
    <w:rPr>
      <w:rFonts w:ascii="Verdana" w:eastAsia="Times New Roman" w:hAnsi="Verdana"/>
      <w:b/>
      <w:iCs/>
      <w:szCs w:val="28"/>
      <w:u w:val="single"/>
      <w:lang w:eastAsia="en-US"/>
    </w:rPr>
  </w:style>
  <w:style w:type="paragraph" w:customStyle="1" w:styleId="Instructionsberschrift1">
    <w:name w:val="Instructions Überschrift 1"/>
    <w:basedOn w:val="Heading1"/>
    <w:rsid w:val="00884FEB"/>
    <w:pPr>
      <w:tabs>
        <w:tab w:val="num" w:pos="540"/>
      </w:tabs>
      <w:spacing w:before="240"/>
      <w:ind w:left="540" w:hanging="540"/>
    </w:pPr>
    <w:rPr>
      <w:b w:val="0"/>
      <w:kern w:val="32"/>
    </w:rPr>
  </w:style>
  <w:style w:type="paragraph" w:customStyle="1" w:styleId="Instructionsberschrift2">
    <w:name w:val="Instructions Überschrift 2"/>
    <w:basedOn w:val="Heading2"/>
    <w:link w:val="Instructionsberschrift2Char"/>
    <w:rsid w:val="008C122C"/>
    <w:pPr>
      <w:numPr>
        <w:numId w:val="13"/>
      </w:numPr>
      <w:spacing w:after="240"/>
    </w:pPr>
    <w:rPr>
      <w:rFonts w:cs="Arial"/>
      <w:b w:val="0"/>
      <w:sz w:val="20"/>
    </w:rPr>
  </w:style>
  <w:style w:type="paragraph" w:customStyle="1" w:styleId="Instructionsberschrift3">
    <w:name w:val="Instructions Überschrift 3"/>
    <w:basedOn w:val="Heading3"/>
    <w:link w:val="Instructionsberschrift3Zchn"/>
    <w:rsid w:val="006746DB"/>
    <w:pPr>
      <w:numPr>
        <w:numId w:val="14"/>
      </w:numPr>
      <w:spacing w:before="240" w:after="60" w:line="360" w:lineRule="auto"/>
    </w:pPr>
    <w:rPr>
      <w:rFonts w:ascii="Verdana" w:eastAsia="Times New Roman" w:hAnsi="Verdana"/>
      <w:szCs w:val="26"/>
      <w:u w:val="single"/>
      <w:lang w:val="en-GB" w:eastAsia="en-US"/>
    </w:rPr>
  </w:style>
  <w:style w:type="character" w:customStyle="1" w:styleId="Instructionsberschrift3Zchn">
    <w:name w:val="Instructions Überschrift 3 Zchn"/>
    <w:link w:val="Instructionsberschrift3"/>
    <w:locked/>
    <w:rsid w:val="006746DB"/>
    <w:rPr>
      <w:rFonts w:ascii="Verdana" w:eastAsia="Times New Roman" w:hAnsi="Verdana"/>
      <w:b/>
      <w:szCs w:val="26"/>
      <w:u w:val="single"/>
      <w:lang w:eastAsia="en-US"/>
    </w:rPr>
  </w:style>
  <w:style w:type="paragraph" w:customStyle="1" w:styleId="Instructionsberschrift4">
    <w:name w:val="Instructions Überschrift 4"/>
    <w:basedOn w:val="Heading4"/>
    <w:next w:val="InstructionsText"/>
    <w:link w:val="Instructionsberschrift4Char"/>
    <w:uiPriority w:val="99"/>
    <w:rsid w:val="00884FEB"/>
    <w:pPr>
      <w:tabs>
        <w:tab w:val="left" w:pos="1520"/>
      </w:tabs>
      <w:autoSpaceDE w:val="0"/>
      <w:autoSpaceDN w:val="0"/>
      <w:adjustRightInd w:val="0"/>
      <w:spacing w:before="240" w:after="240"/>
      <w:ind w:left="970" w:hanging="970"/>
    </w:pPr>
    <w:rPr>
      <w:bCs/>
    </w:rPr>
  </w:style>
  <w:style w:type="paragraph" w:customStyle="1" w:styleId="InstructionsText">
    <w:name w:val="Instructions Text"/>
    <w:basedOn w:val="Normal"/>
    <w:link w:val="InstructionsTextChar"/>
    <w:autoRedefine/>
    <w:rsid w:val="00623D1E"/>
    <w:pPr>
      <w:spacing w:before="0" w:after="0"/>
      <w:ind w:left="34"/>
      <w:jc w:val="left"/>
    </w:pPr>
    <w:rPr>
      <w:rFonts w:ascii="Times New Roman" w:hAnsi="Times New Roman"/>
      <w:szCs w:val="20"/>
      <w:lang w:eastAsia="de-DE"/>
    </w:rPr>
  </w:style>
  <w:style w:type="character" w:customStyle="1" w:styleId="Instructionsberschrift4Char">
    <w:name w:val="Instructions Überschrift 4 Char"/>
    <w:link w:val="Instructionsberschrift4"/>
    <w:uiPriority w:val="99"/>
    <w:locked/>
    <w:rsid w:val="00884FEB"/>
    <w:rPr>
      <w:rFonts w:ascii="Verdana" w:eastAsia="Times New Roman" w:hAnsi="Verdana"/>
      <w:b/>
      <w:bCs/>
      <w:szCs w:val="24"/>
      <w:u w:val="single"/>
      <w:lang w:eastAsia="en-US"/>
    </w:rPr>
  </w:style>
  <w:style w:type="character" w:customStyle="1" w:styleId="InstructionsTabelleberschrift">
    <w:name w:val="Instructions Tabelle Überschrift"/>
    <w:qFormat/>
    <w:rsid w:val="00884FEB"/>
    <w:rPr>
      <w:rFonts w:ascii="Verdana" w:hAnsi="Verdana" w:cs="Times New Roman"/>
      <w:b/>
      <w:bCs/>
      <w:sz w:val="20"/>
      <w:u w:val="single"/>
    </w:rPr>
  </w:style>
  <w:style w:type="character" w:customStyle="1" w:styleId="InstructionsTabelleText">
    <w:name w:val="Instructions Tabelle Text"/>
    <w:rsid w:val="00884FEB"/>
    <w:rPr>
      <w:rFonts w:ascii="Verdana" w:hAnsi="Verdana" w:cs="Times New Roman"/>
      <w:sz w:val="20"/>
    </w:rPr>
  </w:style>
  <w:style w:type="character" w:customStyle="1" w:styleId="FormatvorlageInstructionsTabelleText">
    <w:name w:val="Formatvorlage Instructions Tabelle Text"/>
    <w:uiPriority w:val="99"/>
    <w:qFormat/>
    <w:rsid w:val="00412D44"/>
    <w:rPr>
      <w:rFonts w:ascii="Verdana" w:hAnsi="Verdana" w:cs="Times New Roman"/>
      <w:bCs/>
      <w:sz w:val="20"/>
      <w:u w:val="none"/>
    </w:rPr>
  </w:style>
  <w:style w:type="paragraph" w:customStyle="1" w:styleId="FormatvorlageInstructionsberschrift3Links0cmErsteZeile0cm">
    <w:name w:val="Formatvorlage Instructions Überschrift 3 + Links:  0 cm Erste Zeile:  0 cm"/>
    <w:basedOn w:val="Instructionsberschrift3"/>
    <w:next w:val="Instructionsberschrift3"/>
    <w:uiPriority w:val="99"/>
    <w:rsid w:val="00884FEB"/>
    <w:pPr>
      <w:ind w:left="0" w:firstLine="0"/>
    </w:pPr>
    <w:rPr>
      <w:szCs w:val="20"/>
    </w:rPr>
  </w:style>
  <w:style w:type="paragraph" w:customStyle="1" w:styleId="Texte2">
    <w:name w:val="Texte 2"/>
    <w:basedOn w:val="Normal"/>
    <w:uiPriority w:val="99"/>
    <w:rsid w:val="00884FEB"/>
    <w:pPr>
      <w:spacing w:after="0"/>
      <w:ind w:left="567"/>
    </w:pPr>
    <w:rPr>
      <w:sz w:val="22"/>
      <w:szCs w:val="20"/>
      <w:lang w:eastAsia="fr-FR"/>
    </w:rPr>
  </w:style>
  <w:style w:type="paragraph" w:customStyle="1" w:styleId="Prrafodelista1">
    <w:name w:val="Párrafo de lista1"/>
    <w:basedOn w:val="Normal"/>
    <w:uiPriority w:val="99"/>
    <w:rsid w:val="00884FEB"/>
    <w:pPr>
      <w:ind w:left="720"/>
    </w:pPr>
  </w:style>
  <w:style w:type="paragraph" w:customStyle="1" w:styleId="Prrafodelista2">
    <w:name w:val="Párrafo de lista2"/>
    <w:basedOn w:val="Normal"/>
    <w:uiPriority w:val="99"/>
    <w:rsid w:val="00884FEB"/>
    <w:pPr>
      <w:ind w:left="708"/>
    </w:pPr>
  </w:style>
  <w:style w:type="paragraph" w:styleId="PlainText">
    <w:name w:val="Plain Text"/>
    <w:basedOn w:val="Normal"/>
    <w:link w:val="PlainTextChar"/>
    <w:uiPriority w:val="99"/>
    <w:rsid w:val="00884FEB"/>
    <w:pPr>
      <w:spacing w:before="0" w:after="0"/>
      <w:jc w:val="left"/>
    </w:pPr>
    <w:rPr>
      <w:rFonts w:eastAsia="Arial"/>
      <w:szCs w:val="20"/>
      <w:lang w:val="es-ES_tradnl" w:eastAsia="es-ES_tradnl"/>
    </w:rPr>
  </w:style>
  <w:style w:type="character" w:customStyle="1" w:styleId="PlainTextChar">
    <w:name w:val="Plain Text Char"/>
    <w:link w:val="PlainText"/>
    <w:uiPriority w:val="99"/>
    <w:locked/>
    <w:rsid w:val="00884FEB"/>
    <w:rPr>
      <w:rFonts w:ascii="Verdana" w:hAnsi="Verdana" w:cs="Times New Roman"/>
      <w:sz w:val="20"/>
      <w:szCs w:val="20"/>
      <w:lang w:val="es-ES_tradnl" w:eastAsia="es-ES_tradnl"/>
    </w:rPr>
  </w:style>
  <w:style w:type="paragraph" w:customStyle="1" w:styleId="Listenabsatz1">
    <w:name w:val="Listenabsatz1"/>
    <w:basedOn w:val="Normal"/>
    <w:uiPriority w:val="99"/>
    <w:rsid w:val="00884FEB"/>
    <w:pPr>
      <w:ind w:left="708"/>
    </w:pPr>
  </w:style>
  <w:style w:type="character" w:customStyle="1" w:styleId="InstructionsTextChar">
    <w:name w:val="Instructions Text Char"/>
    <w:link w:val="InstructionsText"/>
    <w:locked/>
    <w:rsid w:val="00623D1E"/>
    <w:rPr>
      <w:rFonts w:ascii="Times New Roman" w:eastAsia="Times New Roman" w:hAnsi="Times New Roman"/>
      <w:lang w:eastAsia="de-DE"/>
    </w:rPr>
  </w:style>
  <w:style w:type="paragraph" w:styleId="Revision">
    <w:name w:val="Revision"/>
    <w:hidden/>
    <w:uiPriority w:val="99"/>
    <w:semiHidden/>
    <w:rsid w:val="00884FEB"/>
    <w:rPr>
      <w:rFonts w:ascii="Verdana" w:eastAsia="Times New Roman" w:hAnsi="Verdana"/>
      <w:szCs w:val="24"/>
      <w:lang w:val="en-US" w:eastAsia="en-US"/>
    </w:rPr>
  </w:style>
  <w:style w:type="paragraph" w:styleId="ListParagraph">
    <w:name w:val="List Paragraph"/>
    <w:basedOn w:val="Normal"/>
    <w:uiPriority w:val="34"/>
    <w:qFormat/>
    <w:rsid w:val="00884FEB"/>
    <w:pPr>
      <w:ind w:left="708"/>
    </w:pPr>
  </w:style>
  <w:style w:type="character" w:styleId="PlaceholderText">
    <w:name w:val="Placeholder Text"/>
    <w:uiPriority w:val="99"/>
    <w:semiHidden/>
    <w:rsid w:val="00D946DB"/>
    <w:rPr>
      <w:rFonts w:cs="Times New Roman"/>
      <w:color w:val="808080"/>
    </w:rPr>
  </w:style>
  <w:style w:type="paragraph" w:customStyle="1" w:styleId="InstructionsText2">
    <w:name w:val="Instructions Text 2"/>
    <w:basedOn w:val="InstructionsText"/>
    <w:qFormat/>
    <w:rsid w:val="008F50DF"/>
    <w:pPr>
      <w:numPr>
        <w:numId w:val="15"/>
      </w:numPr>
      <w:spacing w:after="240"/>
    </w:pPr>
  </w:style>
  <w:style w:type="character" w:customStyle="1" w:styleId="Instructionsberschrift3Char">
    <w:name w:val="Instructions Überschrift 3 Char"/>
    <w:locked/>
    <w:rsid w:val="003B3DBB"/>
    <w:rPr>
      <w:rFonts w:ascii="Verdana" w:hAnsi="Verdana" w:cs="Arial"/>
      <w:b/>
      <w:bCs/>
      <w:sz w:val="26"/>
      <w:szCs w:val="26"/>
      <w:u w:val="single"/>
      <w:lang w:val="en-US" w:eastAsia="en-US" w:bidi="ar-SA"/>
    </w:rPr>
  </w:style>
  <w:style w:type="paragraph" w:customStyle="1" w:styleId="CM4">
    <w:name w:val="CM4"/>
    <w:basedOn w:val="Normal"/>
    <w:next w:val="Normal"/>
    <w:uiPriority w:val="99"/>
    <w:rsid w:val="008815DE"/>
    <w:pPr>
      <w:autoSpaceDE w:val="0"/>
      <w:autoSpaceDN w:val="0"/>
      <w:adjustRightInd w:val="0"/>
      <w:spacing w:before="0" w:after="0"/>
      <w:jc w:val="left"/>
    </w:pPr>
    <w:rPr>
      <w:rFonts w:ascii="Times New Roman" w:eastAsia="Arial" w:hAnsi="Times New Roman"/>
      <w:sz w:val="24"/>
      <w:lang w:val="de-DE"/>
    </w:rPr>
  </w:style>
  <w:style w:type="paragraph" w:styleId="DocumentMap">
    <w:name w:val="Document Map"/>
    <w:basedOn w:val="Normal"/>
    <w:link w:val="DocumentMapChar"/>
    <w:uiPriority w:val="99"/>
    <w:semiHidden/>
    <w:rsid w:val="0088630E"/>
    <w:pPr>
      <w:spacing w:before="0" w:after="0"/>
    </w:pPr>
    <w:rPr>
      <w:rFonts w:ascii="Tahoma" w:eastAsia="Arial" w:hAnsi="Tahoma"/>
      <w:sz w:val="16"/>
      <w:szCs w:val="16"/>
      <w:lang w:val="en-US" w:eastAsia="x-none"/>
    </w:rPr>
  </w:style>
  <w:style w:type="character" w:customStyle="1" w:styleId="DocumentMapChar">
    <w:name w:val="Document Map Char"/>
    <w:link w:val="DocumentMap"/>
    <w:uiPriority w:val="99"/>
    <w:semiHidden/>
    <w:locked/>
    <w:rsid w:val="0088630E"/>
    <w:rPr>
      <w:rFonts w:ascii="Tahoma" w:hAnsi="Tahoma" w:cs="Tahoma"/>
      <w:sz w:val="16"/>
      <w:szCs w:val="16"/>
      <w:lang w:val="en-US"/>
    </w:rPr>
  </w:style>
  <w:style w:type="paragraph" w:customStyle="1" w:styleId="Titrearticle">
    <w:name w:val="Titre article"/>
    <w:basedOn w:val="Normal"/>
    <w:next w:val="Normal"/>
    <w:rsid w:val="00C87CEE"/>
    <w:pPr>
      <w:keepNext/>
      <w:spacing w:before="360"/>
      <w:jc w:val="center"/>
    </w:pPr>
    <w:rPr>
      <w:rFonts w:ascii="Times New Roman" w:hAnsi="Times New Roman"/>
      <w:i/>
      <w:sz w:val="24"/>
      <w:lang w:eastAsia="de-DE"/>
    </w:rPr>
  </w:style>
  <w:style w:type="paragraph" w:customStyle="1" w:styleId="Baseparagraphnumbered">
    <w:name w:val="Base paragraph numbered"/>
    <w:basedOn w:val="Normal"/>
    <w:link w:val="BaseparagraphnumberedChar"/>
    <w:qFormat/>
    <w:rsid w:val="00C87CEE"/>
    <w:pPr>
      <w:numPr>
        <w:numId w:val="19"/>
      </w:numPr>
      <w:spacing w:before="0" w:after="240"/>
    </w:pPr>
    <w:rPr>
      <w:rFonts w:ascii="Times New Roman" w:eastAsia="Arial" w:hAnsi="Times New Roman"/>
      <w:sz w:val="24"/>
      <w:szCs w:val="20"/>
      <w:lang w:eastAsia="en-GB"/>
    </w:rPr>
  </w:style>
  <w:style w:type="character" w:customStyle="1" w:styleId="BaseparagraphnumberedChar">
    <w:name w:val="Base paragraph numbered Char"/>
    <w:link w:val="Baseparagraphnumbered"/>
    <w:locked/>
    <w:rsid w:val="00C87CEE"/>
    <w:rPr>
      <w:rFonts w:ascii="Times New Roman" w:hAnsi="Times New Roman"/>
      <w:sz w:val="24"/>
    </w:rPr>
  </w:style>
  <w:style w:type="character" w:customStyle="1" w:styleId="NumPar1Char">
    <w:name w:val="NumPar 1 Char"/>
    <w:link w:val="NumPar1"/>
    <w:uiPriority w:val="99"/>
    <w:locked/>
    <w:rsid w:val="00D34F75"/>
    <w:rPr>
      <w:rFonts w:cs="Times New Roman"/>
      <w:sz w:val="24"/>
      <w:szCs w:val="24"/>
      <w:lang w:val="en-GB" w:eastAsia="de-DE"/>
    </w:rPr>
  </w:style>
  <w:style w:type="paragraph" w:customStyle="1" w:styleId="NumPar1">
    <w:name w:val="NumPar 1"/>
    <w:basedOn w:val="Normal"/>
    <w:next w:val="Normal"/>
    <w:link w:val="NumPar1Char"/>
    <w:uiPriority w:val="99"/>
    <w:rsid w:val="00D34F75"/>
    <w:pPr>
      <w:tabs>
        <w:tab w:val="num" w:pos="850"/>
      </w:tabs>
      <w:ind w:left="850" w:hanging="850"/>
    </w:pPr>
    <w:rPr>
      <w:rFonts w:ascii="Arial" w:eastAsia="Arial" w:hAnsi="Arial"/>
      <w:sz w:val="24"/>
      <w:lang w:eastAsia="de-DE"/>
    </w:rPr>
  </w:style>
  <w:style w:type="character" w:customStyle="1" w:styleId="Point1letterChar">
    <w:name w:val="Point 1 (letter) Char"/>
    <w:link w:val="Point1letter"/>
    <w:uiPriority w:val="99"/>
    <w:locked/>
    <w:rsid w:val="00D34F75"/>
    <w:rPr>
      <w:rFonts w:cs="Times New Roman"/>
      <w:sz w:val="24"/>
      <w:szCs w:val="24"/>
      <w:lang w:val="en-GB" w:eastAsia="en-US"/>
    </w:rPr>
  </w:style>
  <w:style w:type="paragraph" w:customStyle="1" w:styleId="Point1letter">
    <w:name w:val="Point 1 (letter)"/>
    <w:basedOn w:val="Normal"/>
    <w:link w:val="Point1letterChar"/>
    <w:uiPriority w:val="99"/>
    <w:rsid w:val="00D34F75"/>
    <w:pPr>
      <w:tabs>
        <w:tab w:val="num" w:pos="360"/>
      </w:tabs>
      <w:ind w:left="1417" w:hanging="567"/>
    </w:pPr>
    <w:rPr>
      <w:rFonts w:ascii="Arial" w:eastAsia="Arial" w:hAnsi="Arial"/>
      <w:sz w:val="24"/>
    </w:rPr>
  </w:style>
  <w:style w:type="numbering" w:customStyle="1" w:styleId="Formatvorlage2">
    <w:name w:val="Formatvorlage2"/>
    <w:uiPriority w:val="99"/>
    <w:rsid w:val="00BF60F7"/>
    <w:pPr>
      <w:numPr>
        <w:numId w:val="6"/>
      </w:numPr>
    </w:pPr>
  </w:style>
  <w:style w:type="numbering" w:customStyle="1" w:styleId="Formatvorlage3">
    <w:name w:val="Formatvorlage3"/>
    <w:uiPriority w:val="99"/>
    <w:rsid w:val="00BF60F7"/>
    <w:pPr>
      <w:numPr>
        <w:numId w:val="16"/>
      </w:numPr>
    </w:pPr>
  </w:style>
  <w:style w:type="numbering" w:customStyle="1" w:styleId="Formatvorlage1">
    <w:name w:val="Formatvorlage1"/>
    <w:uiPriority w:val="99"/>
    <w:rsid w:val="00BF60F7"/>
    <w:pPr>
      <w:numPr>
        <w:numId w:val="5"/>
      </w:numPr>
    </w:pPr>
  </w:style>
  <w:style w:type="numbering" w:customStyle="1" w:styleId="Formatvorlage4">
    <w:name w:val="Formatvorlage4"/>
    <w:uiPriority w:val="99"/>
    <w:rsid w:val="00BF60F7"/>
    <w:pPr>
      <w:numPr>
        <w:numId w:val="18"/>
      </w:numPr>
    </w:pPr>
  </w:style>
  <w:style w:type="paragraph" w:customStyle="1" w:styleId="ListParagraph1">
    <w:name w:val="List Paragraph1"/>
    <w:basedOn w:val="Normal"/>
    <w:uiPriority w:val="99"/>
    <w:qFormat/>
    <w:rsid w:val="001C7AB7"/>
    <w:pPr>
      <w:ind w:left="708"/>
    </w:pPr>
  </w:style>
  <w:style w:type="paragraph" w:customStyle="1" w:styleId="Anfhrungszeichen1">
    <w:name w:val="Anführungszeichen1"/>
    <w:basedOn w:val="Normal"/>
    <w:next w:val="Normal"/>
    <w:link w:val="AnfhrungszeichenZchn"/>
    <w:uiPriority w:val="29"/>
    <w:semiHidden/>
    <w:rsid w:val="000B0B09"/>
    <w:rPr>
      <w:i/>
      <w:iCs/>
      <w:color w:val="000000"/>
    </w:rPr>
  </w:style>
  <w:style w:type="character" w:customStyle="1" w:styleId="AnfhrungszeichenZchn">
    <w:name w:val="Anführungszeichen Zchn"/>
    <w:link w:val="Anfhrungszeichen1"/>
    <w:uiPriority w:val="29"/>
    <w:semiHidden/>
    <w:rsid w:val="000B0B09"/>
    <w:rPr>
      <w:rFonts w:ascii="Verdana" w:eastAsia="Times New Roman" w:hAnsi="Verdana"/>
      <w:i/>
      <w:iCs/>
      <w:color w:val="000000"/>
      <w:sz w:val="20"/>
      <w:szCs w:val="24"/>
      <w:lang w:val="en-GB" w:eastAsia="en-US"/>
    </w:rPr>
  </w:style>
  <w:style w:type="paragraph" w:customStyle="1" w:styleId="Inhaltsverzeichnisberschrift1">
    <w:name w:val="Inhaltsverzeichnisüberschrift1"/>
    <w:basedOn w:val="Heading1"/>
    <w:next w:val="Normal"/>
    <w:uiPriority w:val="39"/>
    <w:semiHidden/>
    <w:unhideWhenUsed/>
    <w:qFormat/>
    <w:rsid w:val="000B0B09"/>
    <w:pPr>
      <w:keepLines/>
      <w:spacing w:before="480" w:line="311" w:lineRule="auto"/>
      <w:outlineLvl w:val="9"/>
    </w:pPr>
    <w:rPr>
      <w:rFonts w:ascii="Arial" w:hAnsi="Arial"/>
      <w:bCs/>
      <w:color w:val="4B67A3"/>
      <w:szCs w:val="28"/>
    </w:rPr>
  </w:style>
  <w:style w:type="paragraph" w:customStyle="1" w:styleId="berarbeitung1">
    <w:name w:val="Überarbeitung1"/>
    <w:hidden/>
    <w:uiPriority w:val="99"/>
    <w:semiHidden/>
    <w:rsid w:val="000B0B09"/>
    <w:rPr>
      <w:rFonts w:ascii="Verdana" w:eastAsia="Times New Roman" w:hAnsi="Verdana"/>
      <w:szCs w:val="24"/>
      <w:lang w:val="en-US" w:eastAsia="en-US"/>
    </w:rPr>
  </w:style>
  <w:style w:type="paragraph" w:customStyle="1" w:styleId="Listenabsatz2">
    <w:name w:val="Listenabsatz2"/>
    <w:basedOn w:val="Normal"/>
    <w:uiPriority w:val="99"/>
    <w:qFormat/>
    <w:rsid w:val="000B0B09"/>
    <w:pPr>
      <w:ind w:left="708"/>
    </w:pPr>
  </w:style>
  <w:style w:type="character" w:customStyle="1" w:styleId="Platzhaltertext1">
    <w:name w:val="Platzhaltertext1"/>
    <w:uiPriority w:val="99"/>
    <w:semiHidden/>
    <w:rsid w:val="000B0B09"/>
    <w:rPr>
      <w:color w:val="808080"/>
    </w:rPr>
  </w:style>
  <w:style w:type="character" w:customStyle="1" w:styleId="Instructionsberschrift2Char">
    <w:name w:val="Instructions Überschrift 2 Char"/>
    <w:link w:val="Instructionsberschrift2"/>
    <w:rsid w:val="00F70644"/>
    <w:rPr>
      <w:rFonts w:ascii="Verdana" w:hAnsi="Verdana" w:cs="Arial"/>
      <w:szCs w:val="24"/>
      <w:u w:val="single"/>
      <w:lang w:val="en-US" w:eastAsia="x-none"/>
    </w:rPr>
  </w:style>
  <w:style w:type="paragraph" w:customStyle="1" w:styleId="msonormal0">
    <w:name w:val="msonormal"/>
    <w:basedOn w:val="Normal"/>
    <w:rsid w:val="00FD3588"/>
    <w:pPr>
      <w:spacing w:before="100" w:beforeAutospacing="1" w:after="100" w:afterAutospacing="1"/>
      <w:jc w:val="left"/>
    </w:pPr>
    <w:rPr>
      <w:rFonts w:ascii="Times New Roman" w:hAnsi="Times New Roman"/>
      <w:sz w:val="24"/>
      <w:lang w:val="de-DE" w:eastAsia="de-DE"/>
    </w:rPr>
  </w:style>
  <w:style w:type="paragraph" w:customStyle="1" w:styleId="xl67">
    <w:name w:val="xl67"/>
    <w:basedOn w:val="Normal"/>
    <w:rsid w:val="00FD3588"/>
    <w:pPr>
      <w:spacing w:before="100" w:beforeAutospacing="1" w:after="100" w:afterAutospacing="1"/>
      <w:jc w:val="center"/>
    </w:pPr>
    <w:rPr>
      <w:sz w:val="22"/>
      <w:szCs w:val="22"/>
      <w:lang w:val="de-DE" w:eastAsia="de-DE"/>
    </w:rPr>
  </w:style>
  <w:style w:type="paragraph" w:customStyle="1" w:styleId="xl68">
    <w:name w:val="xl68"/>
    <w:basedOn w:val="Normal"/>
    <w:rsid w:val="00FD3588"/>
    <w:pPr>
      <w:pBdr>
        <w:top w:val="single" w:sz="4" w:space="0" w:color="auto"/>
        <w:left w:val="single" w:sz="4" w:space="0" w:color="auto"/>
        <w:bottom w:val="single" w:sz="4" w:space="0" w:color="auto"/>
        <w:right w:val="single" w:sz="4" w:space="0" w:color="auto"/>
      </w:pBdr>
      <w:spacing w:before="100" w:beforeAutospacing="1" w:after="100" w:afterAutospacing="1"/>
      <w:jc w:val="center"/>
    </w:pPr>
    <w:rPr>
      <w:color w:val="000000"/>
      <w:sz w:val="22"/>
      <w:szCs w:val="22"/>
      <w:lang w:val="de-DE" w:eastAsia="de-DE"/>
    </w:rPr>
  </w:style>
  <w:style w:type="paragraph" w:customStyle="1" w:styleId="xl69">
    <w:name w:val="xl69"/>
    <w:basedOn w:val="Normal"/>
    <w:rsid w:val="00FD3588"/>
    <w:pPr>
      <w:pBdr>
        <w:top w:val="single" w:sz="4" w:space="0" w:color="auto"/>
        <w:left w:val="single" w:sz="4" w:space="0" w:color="auto"/>
        <w:bottom w:val="single" w:sz="4" w:space="0" w:color="auto"/>
        <w:right w:val="single" w:sz="4" w:space="0" w:color="auto"/>
      </w:pBdr>
      <w:spacing w:before="100" w:beforeAutospacing="1" w:after="100" w:afterAutospacing="1"/>
      <w:jc w:val="center"/>
    </w:pPr>
    <w:rPr>
      <w:color w:val="000000"/>
      <w:sz w:val="22"/>
      <w:szCs w:val="22"/>
      <w:lang w:val="de-DE" w:eastAsia="de-DE"/>
    </w:rPr>
  </w:style>
  <w:style w:type="paragraph" w:customStyle="1" w:styleId="xl70">
    <w:name w:val="xl70"/>
    <w:basedOn w:val="Normal"/>
    <w:rsid w:val="00FD3588"/>
    <w:pPr>
      <w:pBdr>
        <w:top w:val="single" w:sz="8" w:space="0" w:color="auto"/>
        <w:left w:val="single" w:sz="4" w:space="0" w:color="000000"/>
        <w:bottom w:val="single" w:sz="4" w:space="0" w:color="000000"/>
        <w:right w:val="single" w:sz="4" w:space="0" w:color="000000"/>
      </w:pBdr>
      <w:shd w:val="clear" w:color="D8D8D8" w:fill="D8D8D8"/>
      <w:spacing w:before="100" w:beforeAutospacing="1" w:after="100" w:afterAutospacing="1"/>
      <w:jc w:val="center"/>
    </w:pPr>
    <w:rPr>
      <w:b/>
      <w:bCs/>
      <w:color w:val="000000"/>
      <w:sz w:val="22"/>
      <w:szCs w:val="22"/>
      <w:lang w:val="de-DE" w:eastAsia="de-DE"/>
    </w:rPr>
  </w:style>
  <w:style w:type="paragraph" w:customStyle="1" w:styleId="CM1">
    <w:name w:val="CM1"/>
    <w:basedOn w:val="Normal"/>
    <w:next w:val="Normal"/>
    <w:uiPriority w:val="99"/>
    <w:rsid w:val="00EE3402"/>
    <w:pPr>
      <w:autoSpaceDE w:val="0"/>
      <w:autoSpaceDN w:val="0"/>
      <w:adjustRightInd w:val="0"/>
      <w:spacing w:before="0" w:after="0"/>
      <w:jc w:val="left"/>
    </w:pPr>
    <w:rPr>
      <w:rFonts w:ascii="Times New Roman" w:eastAsia="Arial" w:hAnsi="Times New Roman"/>
      <w:sz w:val="24"/>
      <w:lang w:eastAsia="en-GB"/>
    </w:rPr>
  </w:style>
  <w:style w:type="paragraph" w:customStyle="1" w:styleId="CM3">
    <w:name w:val="CM3"/>
    <w:basedOn w:val="Normal"/>
    <w:next w:val="Normal"/>
    <w:uiPriority w:val="99"/>
    <w:rsid w:val="00EE3402"/>
    <w:pPr>
      <w:autoSpaceDE w:val="0"/>
      <w:autoSpaceDN w:val="0"/>
      <w:adjustRightInd w:val="0"/>
      <w:spacing w:before="0" w:after="0"/>
      <w:jc w:val="left"/>
    </w:pPr>
    <w:rPr>
      <w:rFonts w:ascii="Times New Roman" w:eastAsia="Arial" w:hAnsi="Times New Roman"/>
      <w:sz w:val="24"/>
      <w:lang w:eastAsia="en-GB"/>
    </w:rPr>
  </w:style>
  <w:style w:type="character" w:customStyle="1" w:styleId="cf01">
    <w:name w:val="cf01"/>
    <w:basedOn w:val="DefaultParagraphFont"/>
    <w:rsid w:val="00C214E6"/>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7463253">
      <w:bodyDiv w:val="1"/>
      <w:marLeft w:val="0"/>
      <w:marRight w:val="0"/>
      <w:marTop w:val="0"/>
      <w:marBottom w:val="0"/>
      <w:divBdr>
        <w:top w:val="none" w:sz="0" w:space="0" w:color="auto"/>
        <w:left w:val="none" w:sz="0" w:space="0" w:color="auto"/>
        <w:bottom w:val="none" w:sz="0" w:space="0" w:color="auto"/>
        <w:right w:val="none" w:sz="0" w:space="0" w:color="auto"/>
      </w:divBdr>
    </w:div>
    <w:div w:id="168646137">
      <w:bodyDiv w:val="1"/>
      <w:marLeft w:val="0"/>
      <w:marRight w:val="0"/>
      <w:marTop w:val="0"/>
      <w:marBottom w:val="0"/>
      <w:divBdr>
        <w:top w:val="none" w:sz="0" w:space="0" w:color="auto"/>
        <w:left w:val="none" w:sz="0" w:space="0" w:color="auto"/>
        <w:bottom w:val="none" w:sz="0" w:space="0" w:color="auto"/>
        <w:right w:val="none" w:sz="0" w:space="0" w:color="auto"/>
      </w:divBdr>
    </w:div>
    <w:div w:id="202792561">
      <w:bodyDiv w:val="1"/>
      <w:marLeft w:val="0"/>
      <w:marRight w:val="0"/>
      <w:marTop w:val="0"/>
      <w:marBottom w:val="0"/>
      <w:divBdr>
        <w:top w:val="none" w:sz="0" w:space="0" w:color="auto"/>
        <w:left w:val="none" w:sz="0" w:space="0" w:color="auto"/>
        <w:bottom w:val="none" w:sz="0" w:space="0" w:color="auto"/>
        <w:right w:val="none" w:sz="0" w:space="0" w:color="auto"/>
      </w:divBdr>
    </w:div>
    <w:div w:id="231353045">
      <w:bodyDiv w:val="1"/>
      <w:marLeft w:val="0"/>
      <w:marRight w:val="0"/>
      <w:marTop w:val="0"/>
      <w:marBottom w:val="0"/>
      <w:divBdr>
        <w:top w:val="none" w:sz="0" w:space="0" w:color="auto"/>
        <w:left w:val="none" w:sz="0" w:space="0" w:color="auto"/>
        <w:bottom w:val="none" w:sz="0" w:space="0" w:color="auto"/>
        <w:right w:val="none" w:sz="0" w:space="0" w:color="auto"/>
      </w:divBdr>
    </w:div>
    <w:div w:id="375664027">
      <w:bodyDiv w:val="1"/>
      <w:marLeft w:val="0"/>
      <w:marRight w:val="0"/>
      <w:marTop w:val="0"/>
      <w:marBottom w:val="0"/>
      <w:divBdr>
        <w:top w:val="none" w:sz="0" w:space="0" w:color="auto"/>
        <w:left w:val="none" w:sz="0" w:space="0" w:color="auto"/>
        <w:bottom w:val="none" w:sz="0" w:space="0" w:color="auto"/>
        <w:right w:val="none" w:sz="0" w:space="0" w:color="auto"/>
      </w:divBdr>
    </w:div>
    <w:div w:id="411317577">
      <w:bodyDiv w:val="1"/>
      <w:marLeft w:val="0"/>
      <w:marRight w:val="0"/>
      <w:marTop w:val="0"/>
      <w:marBottom w:val="0"/>
      <w:divBdr>
        <w:top w:val="none" w:sz="0" w:space="0" w:color="auto"/>
        <w:left w:val="none" w:sz="0" w:space="0" w:color="auto"/>
        <w:bottom w:val="none" w:sz="0" w:space="0" w:color="auto"/>
        <w:right w:val="none" w:sz="0" w:space="0" w:color="auto"/>
      </w:divBdr>
    </w:div>
    <w:div w:id="444812936">
      <w:bodyDiv w:val="1"/>
      <w:marLeft w:val="0"/>
      <w:marRight w:val="0"/>
      <w:marTop w:val="0"/>
      <w:marBottom w:val="0"/>
      <w:divBdr>
        <w:top w:val="none" w:sz="0" w:space="0" w:color="auto"/>
        <w:left w:val="none" w:sz="0" w:space="0" w:color="auto"/>
        <w:bottom w:val="none" w:sz="0" w:space="0" w:color="auto"/>
        <w:right w:val="none" w:sz="0" w:space="0" w:color="auto"/>
      </w:divBdr>
    </w:div>
    <w:div w:id="477303308">
      <w:bodyDiv w:val="1"/>
      <w:marLeft w:val="0"/>
      <w:marRight w:val="0"/>
      <w:marTop w:val="0"/>
      <w:marBottom w:val="0"/>
      <w:divBdr>
        <w:top w:val="none" w:sz="0" w:space="0" w:color="auto"/>
        <w:left w:val="none" w:sz="0" w:space="0" w:color="auto"/>
        <w:bottom w:val="none" w:sz="0" w:space="0" w:color="auto"/>
        <w:right w:val="none" w:sz="0" w:space="0" w:color="auto"/>
      </w:divBdr>
    </w:div>
    <w:div w:id="543640899">
      <w:bodyDiv w:val="1"/>
      <w:marLeft w:val="0"/>
      <w:marRight w:val="0"/>
      <w:marTop w:val="0"/>
      <w:marBottom w:val="0"/>
      <w:divBdr>
        <w:top w:val="none" w:sz="0" w:space="0" w:color="auto"/>
        <w:left w:val="none" w:sz="0" w:space="0" w:color="auto"/>
        <w:bottom w:val="none" w:sz="0" w:space="0" w:color="auto"/>
        <w:right w:val="none" w:sz="0" w:space="0" w:color="auto"/>
      </w:divBdr>
    </w:div>
    <w:div w:id="608588262">
      <w:bodyDiv w:val="1"/>
      <w:marLeft w:val="0"/>
      <w:marRight w:val="0"/>
      <w:marTop w:val="0"/>
      <w:marBottom w:val="0"/>
      <w:divBdr>
        <w:top w:val="none" w:sz="0" w:space="0" w:color="auto"/>
        <w:left w:val="none" w:sz="0" w:space="0" w:color="auto"/>
        <w:bottom w:val="none" w:sz="0" w:space="0" w:color="auto"/>
        <w:right w:val="none" w:sz="0" w:space="0" w:color="auto"/>
      </w:divBdr>
    </w:div>
    <w:div w:id="632061220">
      <w:bodyDiv w:val="1"/>
      <w:marLeft w:val="0"/>
      <w:marRight w:val="0"/>
      <w:marTop w:val="0"/>
      <w:marBottom w:val="0"/>
      <w:divBdr>
        <w:top w:val="none" w:sz="0" w:space="0" w:color="auto"/>
        <w:left w:val="none" w:sz="0" w:space="0" w:color="auto"/>
        <w:bottom w:val="none" w:sz="0" w:space="0" w:color="auto"/>
        <w:right w:val="none" w:sz="0" w:space="0" w:color="auto"/>
      </w:divBdr>
    </w:div>
    <w:div w:id="770586960">
      <w:bodyDiv w:val="1"/>
      <w:marLeft w:val="0"/>
      <w:marRight w:val="0"/>
      <w:marTop w:val="0"/>
      <w:marBottom w:val="0"/>
      <w:divBdr>
        <w:top w:val="none" w:sz="0" w:space="0" w:color="auto"/>
        <w:left w:val="none" w:sz="0" w:space="0" w:color="auto"/>
        <w:bottom w:val="none" w:sz="0" w:space="0" w:color="auto"/>
        <w:right w:val="none" w:sz="0" w:space="0" w:color="auto"/>
      </w:divBdr>
    </w:div>
    <w:div w:id="792601634">
      <w:marLeft w:val="0"/>
      <w:marRight w:val="0"/>
      <w:marTop w:val="0"/>
      <w:marBottom w:val="0"/>
      <w:divBdr>
        <w:top w:val="none" w:sz="0" w:space="0" w:color="auto"/>
        <w:left w:val="none" w:sz="0" w:space="0" w:color="auto"/>
        <w:bottom w:val="none" w:sz="0" w:space="0" w:color="auto"/>
        <w:right w:val="none" w:sz="0" w:space="0" w:color="auto"/>
      </w:divBdr>
    </w:div>
    <w:div w:id="792601635">
      <w:marLeft w:val="0"/>
      <w:marRight w:val="0"/>
      <w:marTop w:val="0"/>
      <w:marBottom w:val="0"/>
      <w:divBdr>
        <w:top w:val="none" w:sz="0" w:space="0" w:color="auto"/>
        <w:left w:val="none" w:sz="0" w:space="0" w:color="auto"/>
        <w:bottom w:val="none" w:sz="0" w:space="0" w:color="auto"/>
        <w:right w:val="none" w:sz="0" w:space="0" w:color="auto"/>
      </w:divBdr>
    </w:div>
    <w:div w:id="792601636">
      <w:marLeft w:val="0"/>
      <w:marRight w:val="0"/>
      <w:marTop w:val="0"/>
      <w:marBottom w:val="0"/>
      <w:divBdr>
        <w:top w:val="none" w:sz="0" w:space="0" w:color="auto"/>
        <w:left w:val="none" w:sz="0" w:space="0" w:color="auto"/>
        <w:bottom w:val="none" w:sz="0" w:space="0" w:color="auto"/>
        <w:right w:val="none" w:sz="0" w:space="0" w:color="auto"/>
      </w:divBdr>
    </w:div>
    <w:div w:id="792601637">
      <w:marLeft w:val="0"/>
      <w:marRight w:val="0"/>
      <w:marTop w:val="0"/>
      <w:marBottom w:val="0"/>
      <w:divBdr>
        <w:top w:val="none" w:sz="0" w:space="0" w:color="auto"/>
        <w:left w:val="none" w:sz="0" w:space="0" w:color="auto"/>
        <w:bottom w:val="none" w:sz="0" w:space="0" w:color="auto"/>
        <w:right w:val="none" w:sz="0" w:space="0" w:color="auto"/>
      </w:divBdr>
    </w:div>
    <w:div w:id="792601638">
      <w:marLeft w:val="0"/>
      <w:marRight w:val="0"/>
      <w:marTop w:val="0"/>
      <w:marBottom w:val="0"/>
      <w:divBdr>
        <w:top w:val="none" w:sz="0" w:space="0" w:color="auto"/>
        <w:left w:val="none" w:sz="0" w:space="0" w:color="auto"/>
        <w:bottom w:val="none" w:sz="0" w:space="0" w:color="auto"/>
        <w:right w:val="none" w:sz="0" w:space="0" w:color="auto"/>
      </w:divBdr>
    </w:div>
    <w:div w:id="794905185">
      <w:bodyDiv w:val="1"/>
      <w:marLeft w:val="0"/>
      <w:marRight w:val="0"/>
      <w:marTop w:val="0"/>
      <w:marBottom w:val="0"/>
      <w:divBdr>
        <w:top w:val="none" w:sz="0" w:space="0" w:color="auto"/>
        <w:left w:val="none" w:sz="0" w:space="0" w:color="auto"/>
        <w:bottom w:val="none" w:sz="0" w:space="0" w:color="auto"/>
        <w:right w:val="none" w:sz="0" w:space="0" w:color="auto"/>
      </w:divBdr>
    </w:div>
    <w:div w:id="891965046">
      <w:bodyDiv w:val="1"/>
      <w:marLeft w:val="0"/>
      <w:marRight w:val="0"/>
      <w:marTop w:val="0"/>
      <w:marBottom w:val="0"/>
      <w:divBdr>
        <w:top w:val="none" w:sz="0" w:space="0" w:color="auto"/>
        <w:left w:val="none" w:sz="0" w:space="0" w:color="auto"/>
        <w:bottom w:val="none" w:sz="0" w:space="0" w:color="auto"/>
        <w:right w:val="none" w:sz="0" w:space="0" w:color="auto"/>
      </w:divBdr>
    </w:div>
    <w:div w:id="900754746">
      <w:bodyDiv w:val="1"/>
      <w:marLeft w:val="0"/>
      <w:marRight w:val="0"/>
      <w:marTop w:val="0"/>
      <w:marBottom w:val="0"/>
      <w:divBdr>
        <w:top w:val="none" w:sz="0" w:space="0" w:color="auto"/>
        <w:left w:val="none" w:sz="0" w:space="0" w:color="auto"/>
        <w:bottom w:val="none" w:sz="0" w:space="0" w:color="auto"/>
        <w:right w:val="none" w:sz="0" w:space="0" w:color="auto"/>
      </w:divBdr>
    </w:div>
    <w:div w:id="1008367163">
      <w:bodyDiv w:val="1"/>
      <w:marLeft w:val="0"/>
      <w:marRight w:val="0"/>
      <w:marTop w:val="0"/>
      <w:marBottom w:val="0"/>
      <w:divBdr>
        <w:top w:val="none" w:sz="0" w:space="0" w:color="auto"/>
        <w:left w:val="none" w:sz="0" w:space="0" w:color="auto"/>
        <w:bottom w:val="none" w:sz="0" w:space="0" w:color="auto"/>
        <w:right w:val="none" w:sz="0" w:space="0" w:color="auto"/>
      </w:divBdr>
    </w:div>
    <w:div w:id="1056271967">
      <w:bodyDiv w:val="1"/>
      <w:marLeft w:val="0"/>
      <w:marRight w:val="0"/>
      <w:marTop w:val="0"/>
      <w:marBottom w:val="0"/>
      <w:divBdr>
        <w:top w:val="none" w:sz="0" w:space="0" w:color="auto"/>
        <w:left w:val="none" w:sz="0" w:space="0" w:color="auto"/>
        <w:bottom w:val="none" w:sz="0" w:space="0" w:color="auto"/>
        <w:right w:val="none" w:sz="0" w:space="0" w:color="auto"/>
      </w:divBdr>
    </w:div>
    <w:div w:id="1090808772">
      <w:bodyDiv w:val="1"/>
      <w:marLeft w:val="0"/>
      <w:marRight w:val="0"/>
      <w:marTop w:val="0"/>
      <w:marBottom w:val="0"/>
      <w:divBdr>
        <w:top w:val="none" w:sz="0" w:space="0" w:color="auto"/>
        <w:left w:val="none" w:sz="0" w:space="0" w:color="auto"/>
        <w:bottom w:val="none" w:sz="0" w:space="0" w:color="auto"/>
        <w:right w:val="none" w:sz="0" w:space="0" w:color="auto"/>
      </w:divBdr>
    </w:div>
    <w:div w:id="1189294194">
      <w:bodyDiv w:val="1"/>
      <w:marLeft w:val="0"/>
      <w:marRight w:val="0"/>
      <w:marTop w:val="0"/>
      <w:marBottom w:val="0"/>
      <w:divBdr>
        <w:top w:val="none" w:sz="0" w:space="0" w:color="auto"/>
        <w:left w:val="none" w:sz="0" w:space="0" w:color="auto"/>
        <w:bottom w:val="none" w:sz="0" w:space="0" w:color="auto"/>
        <w:right w:val="none" w:sz="0" w:space="0" w:color="auto"/>
      </w:divBdr>
    </w:div>
    <w:div w:id="1224561494">
      <w:bodyDiv w:val="1"/>
      <w:marLeft w:val="0"/>
      <w:marRight w:val="0"/>
      <w:marTop w:val="0"/>
      <w:marBottom w:val="0"/>
      <w:divBdr>
        <w:top w:val="none" w:sz="0" w:space="0" w:color="auto"/>
        <w:left w:val="none" w:sz="0" w:space="0" w:color="auto"/>
        <w:bottom w:val="none" w:sz="0" w:space="0" w:color="auto"/>
        <w:right w:val="none" w:sz="0" w:space="0" w:color="auto"/>
      </w:divBdr>
    </w:div>
    <w:div w:id="1244415875">
      <w:bodyDiv w:val="1"/>
      <w:marLeft w:val="0"/>
      <w:marRight w:val="0"/>
      <w:marTop w:val="0"/>
      <w:marBottom w:val="0"/>
      <w:divBdr>
        <w:top w:val="none" w:sz="0" w:space="0" w:color="auto"/>
        <w:left w:val="none" w:sz="0" w:space="0" w:color="auto"/>
        <w:bottom w:val="none" w:sz="0" w:space="0" w:color="auto"/>
        <w:right w:val="none" w:sz="0" w:space="0" w:color="auto"/>
      </w:divBdr>
    </w:div>
    <w:div w:id="1341851309">
      <w:bodyDiv w:val="1"/>
      <w:marLeft w:val="0"/>
      <w:marRight w:val="0"/>
      <w:marTop w:val="0"/>
      <w:marBottom w:val="0"/>
      <w:divBdr>
        <w:top w:val="none" w:sz="0" w:space="0" w:color="auto"/>
        <w:left w:val="none" w:sz="0" w:space="0" w:color="auto"/>
        <w:bottom w:val="none" w:sz="0" w:space="0" w:color="auto"/>
        <w:right w:val="none" w:sz="0" w:space="0" w:color="auto"/>
      </w:divBdr>
    </w:div>
    <w:div w:id="1359744466">
      <w:bodyDiv w:val="1"/>
      <w:marLeft w:val="0"/>
      <w:marRight w:val="0"/>
      <w:marTop w:val="0"/>
      <w:marBottom w:val="0"/>
      <w:divBdr>
        <w:top w:val="none" w:sz="0" w:space="0" w:color="auto"/>
        <w:left w:val="none" w:sz="0" w:space="0" w:color="auto"/>
        <w:bottom w:val="none" w:sz="0" w:space="0" w:color="auto"/>
        <w:right w:val="none" w:sz="0" w:space="0" w:color="auto"/>
      </w:divBdr>
    </w:div>
    <w:div w:id="1403327999">
      <w:bodyDiv w:val="1"/>
      <w:marLeft w:val="0"/>
      <w:marRight w:val="0"/>
      <w:marTop w:val="0"/>
      <w:marBottom w:val="0"/>
      <w:divBdr>
        <w:top w:val="none" w:sz="0" w:space="0" w:color="auto"/>
        <w:left w:val="none" w:sz="0" w:space="0" w:color="auto"/>
        <w:bottom w:val="none" w:sz="0" w:space="0" w:color="auto"/>
        <w:right w:val="none" w:sz="0" w:space="0" w:color="auto"/>
      </w:divBdr>
    </w:div>
    <w:div w:id="1443845598">
      <w:bodyDiv w:val="1"/>
      <w:marLeft w:val="0"/>
      <w:marRight w:val="0"/>
      <w:marTop w:val="0"/>
      <w:marBottom w:val="0"/>
      <w:divBdr>
        <w:top w:val="none" w:sz="0" w:space="0" w:color="auto"/>
        <w:left w:val="none" w:sz="0" w:space="0" w:color="auto"/>
        <w:bottom w:val="none" w:sz="0" w:space="0" w:color="auto"/>
        <w:right w:val="none" w:sz="0" w:space="0" w:color="auto"/>
      </w:divBdr>
    </w:div>
    <w:div w:id="1488281909">
      <w:bodyDiv w:val="1"/>
      <w:marLeft w:val="0"/>
      <w:marRight w:val="0"/>
      <w:marTop w:val="0"/>
      <w:marBottom w:val="0"/>
      <w:divBdr>
        <w:top w:val="none" w:sz="0" w:space="0" w:color="auto"/>
        <w:left w:val="none" w:sz="0" w:space="0" w:color="auto"/>
        <w:bottom w:val="none" w:sz="0" w:space="0" w:color="auto"/>
        <w:right w:val="none" w:sz="0" w:space="0" w:color="auto"/>
      </w:divBdr>
    </w:div>
    <w:div w:id="1489664356">
      <w:bodyDiv w:val="1"/>
      <w:marLeft w:val="0"/>
      <w:marRight w:val="0"/>
      <w:marTop w:val="0"/>
      <w:marBottom w:val="0"/>
      <w:divBdr>
        <w:top w:val="none" w:sz="0" w:space="0" w:color="auto"/>
        <w:left w:val="none" w:sz="0" w:space="0" w:color="auto"/>
        <w:bottom w:val="none" w:sz="0" w:space="0" w:color="auto"/>
        <w:right w:val="none" w:sz="0" w:space="0" w:color="auto"/>
      </w:divBdr>
    </w:div>
    <w:div w:id="1492023324">
      <w:bodyDiv w:val="1"/>
      <w:marLeft w:val="0"/>
      <w:marRight w:val="0"/>
      <w:marTop w:val="0"/>
      <w:marBottom w:val="0"/>
      <w:divBdr>
        <w:top w:val="none" w:sz="0" w:space="0" w:color="auto"/>
        <w:left w:val="none" w:sz="0" w:space="0" w:color="auto"/>
        <w:bottom w:val="none" w:sz="0" w:space="0" w:color="auto"/>
        <w:right w:val="none" w:sz="0" w:space="0" w:color="auto"/>
      </w:divBdr>
    </w:div>
    <w:div w:id="1511751086">
      <w:bodyDiv w:val="1"/>
      <w:marLeft w:val="0"/>
      <w:marRight w:val="0"/>
      <w:marTop w:val="0"/>
      <w:marBottom w:val="0"/>
      <w:divBdr>
        <w:top w:val="none" w:sz="0" w:space="0" w:color="auto"/>
        <w:left w:val="none" w:sz="0" w:space="0" w:color="auto"/>
        <w:bottom w:val="none" w:sz="0" w:space="0" w:color="auto"/>
        <w:right w:val="none" w:sz="0" w:space="0" w:color="auto"/>
      </w:divBdr>
    </w:div>
    <w:div w:id="1517693035">
      <w:bodyDiv w:val="1"/>
      <w:marLeft w:val="0"/>
      <w:marRight w:val="0"/>
      <w:marTop w:val="0"/>
      <w:marBottom w:val="0"/>
      <w:divBdr>
        <w:top w:val="none" w:sz="0" w:space="0" w:color="auto"/>
        <w:left w:val="none" w:sz="0" w:space="0" w:color="auto"/>
        <w:bottom w:val="none" w:sz="0" w:space="0" w:color="auto"/>
        <w:right w:val="none" w:sz="0" w:space="0" w:color="auto"/>
      </w:divBdr>
    </w:div>
    <w:div w:id="1644002893">
      <w:bodyDiv w:val="1"/>
      <w:marLeft w:val="0"/>
      <w:marRight w:val="0"/>
      <w:marTop w:val="0"/>
      <w:marBottom w:val="0"/>
      <w:divBdr>
        <w:top w:val="none" w:sz="0" w:space="0" w:color="auto"/>
        <w:left w:val="none" w:sz="0" w:space="0" w:color="auto"/>
        <w:bottom w:val="none" w:sz="0" w:space="0" w:color="auto"/>
        <w:right w:val="none" w:sz="0" w:space="0" w:color="auto"/>
      </w:divBdr>
    </w:div>
    <w:div w:id="1651211568">
      <w:bodyDiv w:val="1"/>
      <w:marLeft w:val="0"/>
      <w:marRight w:val="0"/>
      <w:marTop w:val="0"/>
      <w:marBottom w:val="0"/>
      <w:divBdr>
        <w:top w:val="none" w:sz="0" w:space="0" w:color="auto"/>
        <w:left w:val="none" w:sz="0" w:space="0" w:color="auto"/>
        <w:bottom w:val="none" w:sz="0" w:space="0" w:color="auto"/>
        <w:right w:val="none" w:sz="0" w:space="0" w:color="auto"/>
      </w:divBdr>
    </w:div>
    <w:div w:id="1680959289">
      <w:bodyDiv w:val="1"/>
      <w:marLeft w:val="0"/>
      <w:marRight w:val="0"/>
      <w:marTop w:val="0"/>
      <w:marBottom w:val="0"/>
      <w:divBdr>
        <w:top w:val="none" w:sz="0" w:space="0" w:color="auto"/>
        <w:left w:val="none" w:sz="0" w:space="0" w:color="auto"/>
        <w:bottom w:val="none" w:sz="0" w:space="0" w:color="auto"/>
        <w:right w:val="none" w:sz="0" w:space="0" w:color="auto"/>
      </w:divBdr>
    </w:div>
    <w:div w:id="1732919455">
      <w:bodyDiv w:val="1"/>
      <w:marLeft w:val="0"/>
      <w:marRight w:val="0"/>
      <w:marTop w:val="0"/>
      <w:marBottom w:val="0"/>
      <w:divBdr>
        <w:top w:val="none" w:sz="0" w:space="0" w:color="auto"/>
        <w:left w:val="none" w:sz="0" w:space="0" w:color="auto"/>
        <w:bottom w:val="none" w:sz="0" w:space="0" w:color="auto"/>
        <w:right w:val="none" w:sz="0" w:space="0" w:color="auto"/>
      </w:divBdr>
    </w:div>
    <w:div w:id="1836451429">
      <w:bodyDiv w:val="1"/>
      <w:marLeft w:val="0"/>
      <w:marRight w:val="0"/>
      <w:marTop w:val="0"/>
      <w:marBottom w:val="0"/>
      <w:divBdr>
        <w:top w:val="none" w:sz="0" w:space="0" w:color="auto"/>
        <w:left w:val="none" w:sz="0" w:space="0" w:color="auto"/>
        <w:bottom w:val="none" w:sz="0" w:space="0" w:color="auto"/>
        <w:right w:val="none" w:sz="0" w:space="0" w:color="auto"/>
      </w:divBdr>
    </w:div>
    <w:div w:id="1929266174">
      <w:bodyDiv w:val="1"/>
      <w:marLeft w:val="0"/>
      <w:marRight w:val="0"/>
      <w:marTop w:val="0"/>
      <w:marBottom w:val="0"/>
      <w:divBdr>
        <w:top w:val="none" w:sz="0" w:space="0" w:color="auto"/>
        <w:left w:val="none" w:sz="0" w:space="0" w:color="auto"/>
        <w:bottom w:val="none" w:sz="0" w:space="0" w:color="auto"/>
        <w:right w:val="none" w:sz="0" w:space="0" w:color="auto"/>
      </w:divBdr>
    </w:div>
    <w:div w:id="19310365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hyperlink" Target="https://lexparency.org/eu/32013R0575/ART_4/" TargetMode="External"/><Relationship Id="rId39" Type="http://schemas.openxmlformats.org/officeDocument/2006/relationships/header" Target="header5.xml"/><Relationship Id="rId3" Type="http://schemas.openxmlformats.org/officeDocument/2006/relationships/customXml" Target="../customXml/item3.xml"/><Relationship Id="rId21" Type="http://schemas.openxmlformats.org/officeDocument/2006/relationships/hyperlink" Target="https://lexparency.org/eu/32013R0575/ART_4/" TargetMode="External"/><Relationship Id="rId34" Type="http://schemas.openxmlformats.org/officeDocument/2006/relationships/hyperlink" Target="https://lexparency.org/eu/32013R0575/ART_4/" TargetMode="External"/><Relationship Id="rId42" Type="http://schemas.openxmlformats.org/officeDocument/2006/relationships/header" Target="header6.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yperlink" Target="https://lexparency.org/eu/32013R0575/ART_4/" TargetMode="External"/><Relationship Id="rId33" Type="http://schemas.openxmlformats.org/officeDocument/2006/relationships/hyperlink" Target="https://lexparency.org/eu/32013R0575/ART_4/" TargetMode="External"/><Relationship Id="rId38"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hyperlink" Target="https://lexparency.org/eu/32013R0575/ART_4/" TargetMode="External"/><Relationship Id="rId41"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https://lexparency.org/eu/32013R0575/ART_4/" TargetMode="External"/><Relationship Id="rId32" Type="http://schemas.openxmlformats.org/officeDocument/2006/relationships/hyperlink" Target="https://lexparency.org/eu/32013R0575/ART_4/" TargetMode="External"/><Relationship Id="rId37" Type="http://schemas.openxmlformats.org/officeDocument/2006/relationships/hyperlink" Target="https://lexparency.org/eu/32013R0575/ART_4/" TargetMode="External"/><Relationship Id="rId40"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s://lexparency.org/eu/32013R0575/ART_4/" TargetMode="External"/><Relationship Id="rId28" Type="http://schemas.openxmlformats.org/officeDocument/2006/relationships/hyperlink" Target="https://lexparency.org/eu/32013R0575/ART_4/" TargetMode="External"/><Relationship Id="rId36" Type="http://schemas.openxmlformats.org/officeDocument/2006/relationships/hyperlink" Target="https://lexparency.org/eu/32013R0575/ART_4/" TargetMode="External"/><Relationship Id="rId10" Type="http://schemas.openxmlformats.org/officeDocument/2006/relationships/styles" Target="styles.xml"/><Relationship Id="rId19" Type="http://schemas.openxmlformats.org/officeDocument/2006/relationships/header" Target="header3.xml"/><Relationship Id="rId31" Type="http://schemas.openxmlformats.org/officeDocument/2006/relationships/hyperlink" Target="https://lexparency.org/eu/32013R0575/ART_4/" TargetMode="Externa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s://lexparency.org/eu/32013R0575/ART_4/" TargetMode="External"/><Relationship Id="rId27" Type="http://schemas.openxmlformats.org/officeDocument/2006/relationships/hyperlink" Target="https://lexparency.org/eu/32013R0575/ART_4/" TargetMode="External"/><Relationship Id="rId30" Type="http://schemas.openxmlformats.org/officeDocument/2006/relationships/hyperlink" Target="https://lexparency.org/eu/32013R0575/ART_4/" TargetMode="External"/><Relationship Id="rId35" Type="http://schemas.openxmlformats.org/officeDocument/2006/relationships/hyperlink" Target="https://lexparency.org/eu/32013R0575/ART_4/" TargetMode="External"/><Relationship Id="rId43"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ct:contentTypeSchema xmlns:ct="http://schemas.microsoft.com/office/2006/metadata/contentType" xmlns:ma="http://schemas.microsoft.com/office/2006/metadata/properties/metaAttributes" ct:_="" ma:_="" ma:contentTypeName="EC Document" ma:contentTypeID="0x010100BAD999D84E12C74482EA5120F5227F6F00217DECAAC21D6B43958DFE68658C192E" ma:contentTypeVersion="20" ma:contentTypeDescription="Create a new document in this library." ma:contentTypeScope="" ma:versionID="6f0196aeaa3d1db1a2c17ed0562d177a">
  <xsd:schema xmlns:xsd="http://www.w3.org/2001/XMLSchema" xmlns:xs="http://www.w3.org/2001/XMLSchema" xmlns:p="http://schemas.microsoft.com/office/2006/metadata/properties" xmlns:ns2="http://schemas.microsoft.com/sharepoint/v3/fields" xmlns:ns3="144c03d0-0f03-451f-9d46-5279004462a4" xmlns:ns4="f7bb8512-91eb-4bfd-be42-d6f021407e9a" targetNamespace="http://schemas.microsoft.com/office/2006/metadata/properties" ma:root="true" ma:fieldsID="2469ea2fd4df776378740ebbdacb4f53" ns2:_="" ns3:_="" ns4:_="">
    <xsd:import namespace="http://schemas.microsoft.com/sharepoint/v3/fields"/>
    <xsd:import namespace="144c03d0-0f03-451f-9d46-5279004462a4"/>
    <xsd:import namespace="f7bb8512-91eb-4bfd-be42-d6f021407e9a"/>
    <xsd:element name="properties">
      <xsd:complexType>
        <xsd:sequence>
          <xsd:element name="documentManagement">
            <xsd:complexType>
              <xsd:all>
                <xsd:element ref="ns3:EC_Collab_Reference" minOccurs="0"/>
                <xsd:element ref="ns2:_Status" minOccurs="0"/>
                <xsd:element ref="ns3:EC_Collab_DocumentLanguage"/>
                <xsd:element ref="ns3:SharedWithUsers" minOccurs="0"/>
                <xsd:element ref="ns3:SharedWithDetails" minOccurs="0"/>
                <xsd:element ref="ns3:EC_Collab_Statu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13" nillable="true" ma:displayName="Status" ma:default="Not Started" ma:hidden="true" ma:internalName="_Status" ma:readOnly="false">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144c03d0-0f03-451f-9d46-5279004462a4" elementFormDefault="qualified">
    <xsd:import namespace="http://schemas.microsoft.com/office/2006/documentManagement/types"/>
    <xsd:import namespace="http://schemas.microsoft.com/office/infopath/2007/PartnerControls"/>
    <xsd:element name="EC_Collab_Reference" ma:index="12" nillable="true" ma:displayName="Reference" ma:internalName="EC_Collab_Reference" ma:readOnly="false">
      <xsd:simpleType>
        <xsd:restriction base="dms:Text"/>
      </xsd:simpleType>
    </xsd:element>
    <xsd:element name="EC_Collab_DocumentLanguage" ma:index="14" ma:displayName="Language" ma:default="EN" ma:format="Dropdown" ma:internalName="EC_Collab_DocumentLanguage" ma:readOnly="false">
      <xsd:simpleType>
        <xsd:restriction base="dms:Choice">
          <xsd:enumeration value="BG"/>
          <xsd:enumeration value="ES"/>
          <xsd:enumeration value="CS"/>
          <xsd:enumeration value="DA"/>
          <xsd:enumeration value="DE"/>
          <xsd:enumeration value="ET"/>
          <xsd:enumeration value="EL"/>
          <xsd:enumeration value="EN"/>
          <xsd:enumeration value="FR"/>
          <xsd:enumeration value="GA"/>
          <xsd:enumeration value="IT"/>
          <xsd:enumeration value="LT"/>
          <xsd:enumeration value="LV"/>
          <xsd:enumeration value="HU"/>
          <xsd:enumeration value="MT"/>
          <xsd:enumeration value="NL"/>
          <xsd:enumeration value="PL"/>
          <xsd:enumeration value="PT"/>
          <xsd:enumeration value="RO"/>
          <xsd:enumeration value="SK"/>
          <xsd:enumeration value="SL"/>
          <xsd:enumeration value="FI"/>
          <xsd:enumeration value="SV"/>
          <xsd:enumeration value="HR"/>
          <xsd:enumeration value="MK"/>
          <xsd:enumeration value="TR"/>
          <xsd:enumeration value="EU"/>
          <xsd:enumeration value="CA"/>
          <xsd:enumeration value="GL"/>
          <xsd:enumeration value="AB"/>
          <xsd:enumeration value="AA"/>
          <xsd:enumeration value="AF"/>
          <xsd:enumeration value="AK"/>
          <xsd:enumeration value="SQ"/>
          <xsd:enumeration value="AM"/>
          <xsd:enumeration value="AR"/>
          <xsd:enumeration value="AN"/>
          <xsd:enumeration value="HY"/>
          <xsd:enumeration value="AS"/>
          <xsd:enumeration value="AV"/>
          <xsd:enumeration value="AE"/>
          <xsd:enumeration value="AY"/>
          <xsd:enumeration value="AZ"/>
          <xsd:enumeration value="BM"/>
          <xsd:enumeration value="BA"/>
          <xsd:enumeration value="BE"/>
          <xsd:enumeration value="BN"/>
          <xsd:enumeration value="BH"/>
          <xsd:enumeration value="BI"/>
          <xsd:enumeration value="NB"/>
          <xsd:enumeration value="BS"/>
          <xsd:enumeration value="BR"/>
          <xsd:enumeration value="MY"/>
          <xsd:enumeration value="KM"/>
          <xsd:enumeration value="CH"/>
          <xsd:enumeration value="CE"/>
          <xsd:enumeration value="NY"/>
          <xsd:enumeration value="ZH"/>
          <xsd:enumeration value="CU"/>
          <xsd:enumeration value="CV"/>
          <xsd:enumeration value="KW"/>
          <xsd:enumeration value="CO"/>
          <xsd:enumeration value="CR"/>
          <xsd:enumeration value="DV"/>
          <xsd:enumeration value="DZ"/>
          <xsd:enumeration value="EO"/>
          <xsd:enumeration value="EE"/>
          <xsd:enumeration value="FO"/>
          <xsd:enumeration value="FJ"/>
          <xsd:enumeration value="FF"/>
          <xsd:enumeration value="GD"/>
          <xsd:enumeration value="LG"/>
          <xsd:enumeration value="KA"/>
          <xsd:enumeration value="GN"/>
          <xsd:enumeration value="GU"/>
          <xsd:enumeration value="HT"/>
          <xsd:enumeration value="HA"/>
          <xsd:enumeration value="HE"/>
          <xsd:enumeration value="HZ"/>
          <xsd:enumeration value="HI"/>
          <xsd:enumeration value="HO"/>
          <xsd:enumeration value="IS"/>
          <xsd:enumeration value="IO"/>
          <xsd:enumeration value="IG"/>
          <xsd:enumeration value="ID"/>
          <xsd:enumeration value="IA"/>
          <xsd:enumeration value="IE"/>
          <xsd:enumeration value="IU"/>
          <xsd:enumeration value="IK"/>
          <xsd:enumeration value="JA"/>
          <xsd:enumeration value="JV"/>
          <xsd:enumeration value="KL"/>
          <xsd:enumeration value="KN"/>
          <xsd:enumeration value="KR"/>
          <xsd:enumeration value="KS"/>
          <xsd:enumeration value="KK"/>
          <xsd:enumeration value="KI"/>
          <xsd:enumeration value="RW"/>
          <xsd:enumeration value="KY"/>
          <xsd:enumeration value="KV"/>
          <xsd:enumeration value="KG"/>
          <xsd:enumeration value="KO"/>
          <xsd:enumeration value="KJ"/>
          <xsd:enumeration value="KU"/>
          <xsd:enumeration value="LO"/>
          <xsd:enumeration value="LA"/>
          <xsd:enumeration value="LI"/>
          <xsd:enumeration value="LN"/>
          <xsd:enumeration value="LU"/>
          <xsd:enumeration value="LB"/>
          <xsd:enumeration value="MG"/>
          <xsd:enumeration value="MS"/>
          <xsd:enumeration value="ML"/>
          <xsd:enumeration value="GV"/>
          <xsd:enumeration value="MI"/>
          <xsd:enumeration value="MR"/>
          <xsd:enumeration value="MH"/>
          <xsd:enumeration value="MN"/>
          <xsd:enumeration value="NA"/>
          <xsd:enumeration value="NV"/>
          <xsd:enumeration value="ND"/>
          <xsd:enumeration value="NR"/>
          <xsd:enumeration value="NG"/>
          <xsd:enumeration value="NE"/>
          <xsd:enumeration value="SE"/>
          <xsd:enumeration value="NO"/>
          <xsd:enumeration value="NN"/>
          <xsd:enumeration value="OC"/>
          <xsd:enumeration value="OJ"/>
          <xsd:enumeration value="OR"/>
          <xsd:enumeration value="OM"/>
          <xsd:enumeration value="OS"/>
          <xsd:enumeration value="PI"/>
          <xsd:enumeration value="PA"/>
          <xsd:enumeration value="FA"/>
          <xsd:enumeration value="PS"/>
          <xsd:enumeration value="QU"/>
          <xsd:enumeration value="RM"/>
          <xsd:enumeration value="RN"/>
          <xsd:enumeration value="RU"/>
          <xsd:enumeration value="SM"/>
          <xsd:enumeration value="SG"/>
          <xsd:enumeration value="SA"/>
          <xsd:enumeration value="SC"/>
          <xsd:enumeration value="SR"/>
          <xsd:enumeration value="SN"/>
          <xsd:enumeration value="II"/>
          <xsd:enumeration value="SD"/>
          <xsd:enumeration value="SI"/>
          <xsd:enumeration value="SO"/>
          <xsd:enumeration value="ST"/>
          <xsd:enumeration value="SU"/>
          <xsd:enumeration value="SW"/>
          <xsd:enumeration value="SS"/>
          <xsd:enumeration value="TL"/>
          <xsd:enumeration value="TY"/>
          <xsd:enumeration value="TG"/>
          <xsd:enumeration value="TA"/>
          <xsd:enumeration value="TT"/>
          <xsd:enumeration value="TE"/>
          <xsd:enumeration value="TH"/>
          <xsd:enumeration value="BO"/>
          <xsd:enumeration value="TI"/>
          <xsd:enumeration value="TO"/>
          <xsd:enumeration value="TS"/>
          <xsd:enumeration value="TN"/>
          <xsd:enumeration value="TK"/>
          <xsd:enumeration value="TW"/>
          <xsd:enumeration value="UG"/>
          <xsd:enumeration value="UK"/>
          <xsd:enumeration value="UR"/>
          <xsd:enumeration value="UZ"/>
          <xsd:enumeration value="VE"/>
          <xsd:enumeration value="VI"/>
          <xsd:enumeration value="VO"/>
          <xsd:enumeration value="WA"/>
          <xsd:enumeration value="CY"/>
          <xsd:enumeration value="FY"/>
          <xsd:enumeration value="WO"/>
          <xsd:enumeration value="XH"/>
          <xsd:enumeration value="YI"/>
          <xsd:enumeration value="YO"/>
          <xsd:enumeration value="ZA"/>
          <xsd:enumeration value="ZU"/>
        </xsd:restriction>
      </xsd:simpleType>
    </xsd:element>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EC_Collab_Status" ma:index="17" nillable="true" ma:displayName="EC Status" ma:default="Not Started" ma:format="Dropdown" ma:internalName="EC_Collab_Status" ma:readOnly="false">
      <xsd:simpleType>
        <xsd:restriction base="dms:Choice">
          <xsd:enumeration value="Not Started"/>
          <xsd:enumeration value="Draft"/>
          <xsd:enumeration value="Reviewed"/>
          <xsd:enumeration value="Scheduled"/>
          <xsd:enumeration value="Published"/>
          <xsd:enumeration value="Final"/>
          <xsd:enumeration value="Expired"/>
        </xsd:restriction>
      </xsd:simpleType>
    </xsd:element>
  </xsd:schema>
  <xsd:schema xmlns:xsd="http://www.w3.org/2001/XMLSchema" xmlns:xs="http://www.w3.org/2001/XMLSchema" xmlns:dms="http://schemas.microsoft.com/office/2006/documentManagement/types" xmlns:pc="http://schemas.microsoft.com/office/infopath/2007/PartnerControls" targetNamespace="f7bb8512-91eb-4bfd-be42-d6f021407e9a" elementFormDefault="qualified">
    <xsd:import namespace="http://schemas.microsoft.com/office/2006/documentManagement/types"/>
    <xsd:import namespace="http://schemas.microsoft.com/office/infopath/2007/PartnerControls"/>
    <xsd:element name="MediaServiceSearchProperties" ma:index="18"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9" ma:displayName="Author"/>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ma:index="8" ma:displayName="Subject"/>
        <xsd:element ref="dc:description" minOccurs="0" maxOccurs="1" ma:index="11" ma:displayName="Comments"/>
        <xsd:element name="keywords" minOccurs="0" maxOccurs="1" type="xsd:string" ma:index="10"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p:properties xmlns:p="http://schemas.microsoft.com/office/2006/metadata/properties" xmlns:xsi="http://www.w3.org/2001/XMLSchema-instance" xmlns:pc="http://schemas.microsoft.com/office/infopath/2007/PartnerControls">
  <documentManagement>
    <EC_Collab_Reference xmlns="144c03d0-0f03-451f-9d46-5279004462a4" xsi:nil="true"/>
    <EC_Collab_Status xmlns="144c03d0-0f03-451f-9d46-5279004462a4">Not Started</EC_Collab_Status>
    <_Status xmlns="http://schemas.microsoft.com/sharepoint/v3/fields">Not Started</_Status>
    <EC_Collab_DocumentLanguage xmlns="144c03d0-0f03-451f-9d46-5279004462a4">EN</EC_Collab_DocumentLanguage>
  </documentManagement>
</p:propertie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8253D4-E1C9-4CD4-8C20-23990EF15B18}">
  <ds:schemaRefs>
    <ds:schemaRef ds:uri="http://schemas.openxmlformats.org/officeDocument/2006/bibliography"/>
  </ds:schemaRefs>
</ds:datastoreItem>
</file>

<file path=customXml/itemProps2.xml><?xml version="1.0" encoding="utf-8"?>
<ds:datastoreItem xmlns:ds="http://schemas.openxmlformats.org/officeDocument/2006/customXml" ds:itemID="{B82A409A-D122-4EDE-AFA2-1F94BCD4D50D}">
  <ds:schemaRefs>
    <ds:schemaRef ds:uri="http://schemas.openxmlformats.org/officeDocument/2006/bibliography"/>
  </ds:schemaRefs>
</ds:datastoreItem>
</file>

<file path=customXml/itemProps3.xml><?xml version="1.0" encoding="utf-8"?>
<ds:datastoreItem xmlns:ds="http://schemas.openxmlformats.org/officeDocument/2006/customXml" ds:itemID="{CEADD19F-8F26-45D7-A954-F6F6F2EA3C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fields"/>
    <ds:schemaRef ds:uri="144c03d0-0f03-451f-9d46-5279004462a4"/>
    <ds:schemaRef ds:uri="f7bb8512-91eb-4bfd-be42-d6f021407e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DE2E178-07F3-4F44-A13D-EF2CF22C79BD}">
  <ds:schemaRefs>
    <ds:schemaRef ds:uri="http://schemas.openxmlformats.org/officeDocument/2006/bibliography"/>
  </ds:schemaRefs>
</ds:datastoreItem>
</file>

<file path=customXml/itemProps5.xml><?xml version="1.0" encoding="utf-8"?>
<ds:datastoreItem xmlns:ds="http://schemas.openxmlformats.org/officeDocument/2006/customXml" ds:itemID="{7BD4463B-2C99-4733-8DDA-9C0C4A8B77A0}">
  <ds:schemaRefs>
    <ds:schemaRef ds:uri="http://www.w3.org/XML/1998/namespace"/>
    <ds:schemaRef ds:uri="http://purl.org/dc/terms/"/>
    <ds:schemaRef ds:uri="http://schemas.microsoft.com/office/2006/documentManagement/types"/>
    <ds:schemaRef ds:uri="http://schemas.microsoft.com/sharepoint/v3/fields"/>
    <ds:schemaRef ds:uri="144c03d0-0f03-451f-9d46-5279004462a4"/>
    <ds:schemaRef ds:uri="http://schemas.microsoft.com/office/infopath/2007/PartnerControls"/>
    <ds:schemaRef ds:uri="http://purl.org/dc/dcmitype/"/>
    <ds:schemaRef ds:uri="http://purl.org/dc/elements/1.1/"/>
    <ds:schemaRef ds:uri="http://schemas.openxmlformats.org/package/2006/metadata/core-properties"/>
    <ds:schemaRef ds:uri="f7bb8512-91eb-4bfd-be42-d6f021407e9a"/>
    <ds:schemaRef ds:uri="http://schemas.microsoft.com/office/2006/metadata/properties"/>
  </ds:schemaRefs>
</ds:datastoreItem>
</file>

<file path=customXml/itemProps6.xml><?xml version="1.0" encoding="utf-8"?>
<ds:datastoreItem xmlns:ds="http://schemas.openxmlformats.org/officeDocument/2006/customXml" ds:itemID="{EDACBF36-CA69-4144-B494-83E57E6A10A6}">
  <ds:schemaRefs>
    <ds:schemaRef ds:uri="http://schemas.openxmlformats.org/officeDocument/2006/bibliography"/>
  </ds:schemaRefs>
</ds:datastoreItem>
</file>

<file path=customXml/itemProps7.xml><?xml version="1.0" encoding="utf-8"?>
<ds:datastoreItem xmlns:ds="http://schemas.openxmlformats.org/officeDocument/2006/customXml" ds:itemID="{68E85944-6ADA-42E4-9EC7-19802EBD14F6}">
  <ds:schemaRefs>
    <ds:schemaRef ds:uri="http://schemas.openxmlformats.org/officeDocument/2006/bibliography"/>
  </ds:schemaRefs>
</ds:datastoreItem>
</file>

<file path=customXml/itemProps8.xml><?xml version="1.0" encoding="utf-8"?>
<ds:datastoreItem xmlns:ds="http://schemas.openxmlformats.org/officeDocument/2006/customXml" ds:itemID="{8647A95D-82B6-447C-AF05-5B8537BFFF65}">
  <ds:schemaRefs>
    <ds:schemaRef ds:uri="http://schemas.microsoft.com/sharepoint/v3/contenttype/forms"/>
  </ds:schemaRefs>
</ds:datastoreItem>
</file>

<file path=docMetadata/LabelInfo.xml><?xml version="1.0" encoding="utf-8"?>
<clbl:labelList xmlns:clbl="http://schemas.microsoft.com/office/2020/mipLabelMetadata">
  <clbl:label id="{5c7eb9de-735b-4a68-8fe4-c9c62709b012}" enabled="1" method="Standard" siteId="{3bacb4ff-f1a2-4c92-b96c-e99fec826b68}" contentBits="1" removed="0"/>
</clbl:labelList>
</file>

<file path=docProps/app.xml><?xml version="1.0" encoding="utf-8"?>
<Properties xmlns="http://schemas.openxmlformats.org/officeDocument/2006/extended-properties" xmlns:vt="http://schemas.openxmlformats.org/officeDocument/2006/docPropsVTypes">
  <Template>Normal</Template>
  <TotalTime>1</TotalTime>
  <Pages>38</Pages>
  <Words>11989</Words>
  <Characters>67370</Characters>
  <Application>Microsoft Office Word</Application>
  <DocSecurity>0</DocSecurity>
  <Lines>561</Lines>
  <Paragraphs>158</Paragraphs>
  <ScaleCrop>false</ScaleCrop>
  <HeadingPairs>
    <vt:vector size="6" baseType="variant">
      <vt:variant>
        <vt:lpstr>Title</vt:lpstr>
      </vt:variant>
      <vt:variant>
        <vt:i4>1</vt:i4>
      </vt:variant>
      <vt:variant>
        <vt:lpstr>Titel</vt:lpstr>
      </vt:variant>
      <vt:variant>
        <vt:i4>1</vt:i4>
      </vt:variant>
      <vt:variant>
        <vt:lpstr>Cím</vt:lpstr>
      </vt:variant>
      <vt:variant>
        <vt:i4>1</vt:i4>
      </vt:variant>
    </vt:vector>
  </HeadingPairs>
  <TitlesOfParts>
    <vt:vector size="3" baseType="lpstr">
      <vt:lpstr/>
      <vt:lpstr/>
      <vt:lpstr>ANNEX II</vt:lpstr>
    </vt:vector>
  </TitlesOfParts>
  <Company>Deutsche Bundesbank</Company>
  <LinksUpToDate>false</LinksUpToDate>
  <CharactersWithSpaces>79201</CharactersWithSpaces>
  <SharedDoc>false</SharedDoc>
  <HLinks>
    <vt:vector size="204" baseType="variant">
      <vt:variant>
        <vt:i4>7274503</vt:i4>
      </vt:variant>
      <vt:variant>
        <vt:i4>153</vt:i4>
      </vt:variant>
      <vt:variant>
        <vt:i4>0</vt:i4>
      </vt:variant>
      <vt:variant>
        <vt:i4>5</vt:i4>
      </vt:variant>
      <vt:variant>
        <vt:lpwstr>https://lexparency.org/eu/32013R0575/ART_4/</vt:lpwstr>
      </vt:variant>
      <vt:variant>
        <vt:lpwstr>1-61</vt:lpwstr>
      </vt:variant>
      <vt:variant>
        <vt:i4>7274503</vt:i4>
      </vt:variant>
      <vt:variant>
        <vt:i4>150</vt:i4>
      </vt:variant>
      <vt:variant>
        <vt:i4>0</vt:i4>
      </vt:variant>
      <vt:variant>
        <vt:i4>5</vt:i4>
      </vt:variant>
      <vt:variant>
        <vt:lpwstr>https://lexparency.org/eu/32013R0575/ART_4/</vt:lpwstr>
      </vt:variant>
      <vt:variant>
        <vt:lpwstr>1-61</vt:lpwstr>
      </vt:variant>
      <vt:variant>
        <vt:i4>7274503</vt:i4>
      </vt:variant>
      <vt:variant>
        <vt:i4>147</vt:i4>
      </vt:variant>
      <vt:variant>
        <vt:i4>0</vt:i4>
      </vt:variant>
      <vt:variant>
        <vt:i4>5</vt:i4>
      </vt:variant>
      <vt:variant>
        <vt:lpwstr>https://lexparency.org/eu/32013R0575/ART_4/</vt:lpwstr>
      </vt:variant>
      <vt:variant>
        <vt:lpwstr>1-61</vt:lpwstr>
      </vt:variant>
      <vt:variant>
        <vt:i4>7274503</vt:i4>
      </vt:variant>
      <vt:variant>
        <vt:i4>144</vt:i4>
      </vt:variant>
      <vt:variant>
        <vt:i4>0</vt:i4>
      </vt:variant>
      <vt:variant>
        <vt:i4>5</vt:i4>
      </vt:variant>
      <vt:variant>
        <vt:lpwstr>https://lexparency.org/eu/32013R0575/ART_4/</vt:lpwstr>
      </vt:variant>
      <vt:variant>
        <vt:lpwstr>1-61</vt:lpwstr>
      </vt:variant>
      <vt:variant>
        <vt:i4>7274503</vt:i4>
      </vt:variant>
      <vt:variant>
        <vt:i4>141</vt:i4>
      </vt:variant>
      <vt:variant>
        <vt:i4>0</vt:i4>
      </vt:variant>
      <vt:variant>
        <vt:i4>5</vt:i4>
      </vt:variant>
      <vt:variant>
        <vt:lpwstr>https://lexparency.org/eu/32013R0575/ART_4/</vt:lpwstr>
      </vt:variant>
      <vt:variant>
        <vt:lpwstr>1-61</vt:lpwstr>
      </vt:variant>
      <vt:variant>
        <vt:i4>7274503</vt:i4>
      </vt:variant>
      <vt:variant>
        <vt:i4>138</vt:i4>
      </vt:variant>
      <vt:variant>
        <vt:i4>0</vt:i4>
      </vt:variant>
      <vt:variant>
        <vt:i4>5</vt:i4>
      </vt:variant>
      <vt:variant>
        <vt:lpwstr>https://lexparency.org/eu/32013R0575/ART_4/</vt:lpwstr>
      </vt:variant>
      <vt:variant>
        <vt:lpwstr>1-61</vt:lpwstr>
      </vt:variant>
      <vt:variant>
        <vt:i4>7274503</vt:i4>
      </vt:variant>
      <vt:variant>
        <vt:i4>135</vt:i4>
      </vt:variant>
      <vt:variant>
        <vt:i4>0</vt:i4>
      </vt:variant>
      <vt:variant>
        <vt:i4>5</vt:i4>
      </vt:variant>
      <vt:variant>
        <vt:lpwstr>https://lexparency.org/eu/32013R0575/ART_4/</vt:lpwstr>
      </vt:variant>
      <vt:variant>
        <vt:lpwstr>1-61</vt:lpwstr>
      </vt:variant>
      <vt:variant>
        <vt:i4>7274503</vt:i4>
      </vt:variant>
      <vt:variant>
        <vt:i4>132</vt:i4>
      </vt:variant>
      <vt:variant>
        <vt:i4>0</vt:i4>
      </vt:variant>
      <vt:variant>
        <vt:i4>5</vt:i4>
      </vt:variant>
      <vt:variant>
        <vt:lpwstr>https://lexparency.org/eu/32013R0575/ART_4/</vt:lpwstr>
      </vt:variant>
      <vt:variant>
        <vt:lpwstr>1-61</vt:lpwstr>
      </vt:variant>
      <vt:variant>
        <vt:i4>7274503</vt:i4>
      </vt:variant>
      <vt:variant>
        <vt:i4>129</vt:i4>
      </vt:variant>
      <vt:variant>
        <vt:i4>0</vt:i4>
      </vt:variant>
      <vt:variant>
        <vt:i4>5</vt:i4>
      </vt:variant>
      <vt:variant>
        <vt:lpwstr>https://lexparency.org/eu/32013R0575/ART_4/</vt:lpwstr>
      </vt:variant>
      <vt:variant>
        <vt:lpwstr>1-61</vt:lpwstr>
      </vt:variant>
      <vt:variant>
        <vt:i4>7274503</vt:i4>
      </vt:variant>
      <vt:variant>
        <vt:i4>126</vt:i4>
      </vt:variant>
      <vt:variant>
        <vt:i4>0</vt:i4>
      </vt:variant>
      <vt:variant>
        <vt:i4>5</vt:i4>
      </vt:variant>
      <vt:variant>
        <vt:lpwstr>https://lexparency.org/eu/32013R0575/ART_4/</vt:lpwstr>
      </vt:variant>
      <vt:variant>
        <vt:lpwstr>1-61</vt:lpwstr>
      </vt:variant>
      <vt:variant>
        <vt:i4>7274503</vt:i4>
      </vt:variant>
      <vt:variant>
        <vt:i4>123</vt:i4>
      </vt:variant>
      <vt:variant>
        <vt:i4>0</vt:i4>
      </vt:variant>
      <vt:variant>
        <vt:i4>5</vt:i4>
      </vt:variant>
      <vt:variant>
        <vt:lpwstr>https://lexparency.org/eu/32013R0575/ART_4/</vt:lpwstr>
      </vt:variant>
      <vt:variant>
        <vt:lpwstr>1-61</vt:lpwstr>
      </vt:variant>
      <vt:variant>
        <vt:i4>7274503</vt:i4>
      </vt:variant>
      <vt:variant>
        <vt:i4>120</vt:i4>
      </vt:variant>
      <vt:variant>
        <vt:i4>0</vt:i4>
      </vt:variant>
      <vt:variant>
        <vt:i4>5</vt:i4>
      </vt:variant>
      <vt:variant>
        <vt:lpwstr>https://lexparency.org/eu/32013R0575/ART_4/</vt:lpwstr>
      </vt:variant>
      <vt:variant>
        <vt:lpwstr>1-61</vt:lpwstr>
      </vt:variant>
      <vt:variant>
        <vt:i4>7274503</vt:i4>
      </vt:variant>
      <vt:variant>
        <vt:i4>117</vt:i4>
      </vt:variant>
      <vt:variant>
        <vt:i4>0</vt:i4>
      </vt:variant>
      <vt:variant>
        <vt:i4>5</vt:i4>
      </vt:variant>
      <vt:variant>
        <vt:lpwstr>https://lexparency.org/eu/32013R0575/ART_4/</vt:lpwstr>
      </vt:variant>
      <vt:variant>
        <vt:lpwstr>1-61</vt:lpwstr>
      </vt:variant>
      <vt:variant>
        <vt:i4>7274503</vt:i4>
      </vt:variant>
      <vt:variant>
        <vt:i4>114</vt:i4>
      </vt:variant>
      <vt:variant>
        <vt:i4>0</vt:i4>
      </vt:variant>
      <vt:variant>
        <vt:i4>5</vt:i4>
      </vt:variant>
      <vt:variant>
        <vt:lpwstr>https://lexparency.org/eu/32013R0575/ART_4/</vt:lpwstr>
      </vt:variant>
      <vt:variant>
        <vt:lpwstr>1-61</vt:lpwstr>
      </vt:variant>
      <vt:variant>
        <vt:i4>7274503</vt:i4>
      </vt:variant>
      <vt:variant>
        <vt:i4>111</vt:i4>
      </vt:variant>
      <vt:variant>
        <vt:i4>0</vt:i4>
      </vt:variant>
      <vt:variant>
        <vt:i4>5</vt:i4>
      </vt:variant>
      <vt:variant>
        <vt:lpwstr>https://lexparency.org/eu/32013R0575/ART_4/</vt:lpwstr>
      </vt:variant>
      <vt:variant>
        <vt:lpwstr>1-61</vt:lpwstr>
      </vt:variant>
      <vt:variant>
        <vt:i4>7274503</vt:i4>
      </vt:variant>
      <vt:variant>
        <vt:i4>108</vt:i4>
      </vt:variant>
      <vt:variant>
        <vt:i4>0</vt:i4>
      </vt:variant>
      <vt:variant>
        <vt:i4>5</vt:i4>
      </vt:variant>
      <vt:variant>
        <vt:lpwstr>https://lexparency.org/eu/32013R0575/ART_4/</vt:lpwstr>
      </vt:variant>
      <vt:variant>
        <vt:lpwstr>1-61</vt:lpwstr>
      </vt:variant>
      <vt:variant>
        <vt:i4>7274503</vt:i4>
      </vt:variant>
      <vt:variant>
        <vt:i4>105</vt:i4>
      </vt:variant>
      <vt:variant>
        <vt:i4>0</vt:i4>
      </vt:variant>
      <vt:variant>
        <vt:i4>5</vt:i4>
      </vt:variant>
      <vt:variant>
        <vt:lpwstr>https://lexparency.org/eu/32013R0575/ART_4/</vt:lpwstr>
      </vt:variant>
      <vt:variant>
        <vt:lpwstr>1-61</vt:lpwstr>
      </vt:variant>
      <vt:variant>
        <vt:i4>1048638</vt:i4>
      </vt:variant>
      <vt:variant>
        <vt:i4>98</vt:i4>
      </vt:variant>
      <vt:variant>
        <vt:i4>0</vt:i4>
      </vt:variant>
      <vt:variant>
        <vt:i4>5</vt:i4>
      </vt:variant>
      <vt:variant>
        <vt:lpwstr/>
      </vt:variant>
      <vt:variant>
        <vt:lpwstr>_Toc169770169</vt:lpwstr>
      </vt:variant>
      <vt:variant>
        <vt:i4>1048638</vt:i4>
      </vt:variant>
      <vt:variant>
        <vt:i4>92</vt:i4>
      </vt:variant>
      <vt:variant>
        <vt:i4>0</vt:i4>
      </vt:variant>
      <vt:variant>
        <vt:i4>5</vt:i4>
      </vt:variant>
      <vt:variant>
        <vt:lpwstr/>
      </vt:variant>
      <vt:variant>
        <vt:lpwstr>_Toc169770168</vt:lpwstr>
      </vt:variant>
      <vt:variant>
        <vt:i4>1048638</vt:i4>
      </vt:variant>
      <vt:variant>
        <vt:i4>86</vt:i4>
      </vt:variant>
      <vt:variant>
        <vt:i4>0</vt:i4>
      </vt:variant>
      <vt:variant>
        <vt:i4>5</vt:i4>
      </vt:variant>
      <vt:variant>
        <vt:lpwstr/>
      </vt:variant>
      <vt:variant>
        <vt:lpwstr>_Toc169770167</vt:lpwstr>
      </vt:variant>
      <vt:variant>
        <vt:i4>1048638</vt:i4>
      </vt:variant>
      <vt:variant>
        <vt:i4>80</vt:i4>
      </vt:variant>
      <vt:variant>
        <vt:i4>0</vt:i4>
      </vt:variant>
      <vt:variant>
        <vt:i4>5</vt:i4>
      </vt:variant>
      <vt:variant>
        <vt:lpwstr/>
      </vt:variant>
      <vt:variant>
        <vt:lpwstr>_Toc169770166</vt:lpwstr>
      </vt:variant>
      <vt:variant>
        <vt:i4>1048638</vt:i4>
      </vt:variant>
      <vt:variant>
        <vt:i4>74</vt:i4>
      </vt:variant>
      <vt:variant>
        <vt:i4>0</vt:i4>
      </vt:variant>
      <vt:variant>
        <vt:i4>5</vt:i4>
      </vt:variant>
      <vt:variant>
        <vt:lpwstr/>
      </vt:variant>
      <vt:variant>
        <vt:lpwstr>_Toc169770165</vt:lpwstr>
      </vt:variant>
      <vt:variant>
        <vt:i4>1048638</vt:i4>
      </vt:variant>
      <vt:variant>
        <vt:i4>68</vt:i4>
      </vt:variant>
      <vt:variant>
        <vt:i4>0</vt:i4>
      </vt:variant>
      <vt:variant>
        <vt:i4>5</vt:i4>
      </vt:variant>
      <vt:variant>
        <vt:lpwstr/>
      </vt:variant>
      <vt:variant>
        <vt:lpwstr>_Toc169770164</vt:lpwstr>
      </vt:variant>
      <vt:variant>
        <vt:i4>1048638</vt:i4>
      </vt:variant>
      <vt:variant>
        <vt:i4>62</vt:i4>
      </vt:variant>
      <vt:variant>
        <vt:i4>0</vt:i4>
      </vt:variant>
      <vt:variant>
        <vt:i4>5</vt:i4>
      </vt:variant>
      <vt:variant>
        <vt:lpwstr/>
      </vt:variant>
      <vt:variant>
        <vt:lpwstr>_Toc169770163</vt:lpwstr>
      </vt:variant>
      <vt:variant>
        <vt:i4>1048638</vt:i4>
      </vt:variant>
      <vt:variant>
        <vt:i4>56</vt:i4>
      </vt:variant>
      <vt:variant>
        <vt:i4>0</vt:i4>
      </vt:variant>
      <vt:variant>
        <vt:i4>5</vt:i4>
      </vt:variant>
      <vt:variant>
        <vt:lpwstr/>
      </vt:variant>
      <vt:variant>
        <vt:lpwstr>_Toc169770162</vt:lpwstr>
      </vt:variant>
      <vt:variant>
        <vt:i4>1048638</vt:i4>
      </vt:variant>
      <vt:variant>
        <vt:i4>50</vt:i4>
      </vt:variant>
      <vt:variant>
        <vt:i4>0</vt:i4>
      </vt:variant>
      <vt:variant>
        <vt:i4>5</vt:i4>
      </vt:variant>
      <vt:variant>
        <vt:lpwstr/>
      </vt:variant>
      <vt:variant>
        <vt:lpwstr>_Toc169770161</vt:lpwstr>
      </vt:variant>
      <vt:variant>
        <vt:i4>1048638</vt:i4>
      </vt:variant>
      <vt:variant>
        <vt:i4>44</vt:i4>
      </vt:variant>
      <vt:variant>
        <vt:i4>0</vt:i4>
      </vt:variant>
      <vt:variant>
        <vt:i4>5</vt:i4>
      </vt:variant>
      <vt:variant>
        <vt:lpwstr/>
      </vt:variant>
      <vt:variant>
        <vt:lpwstr>_Toc169770160</vt:lpwstr>
      </vt:variant>
      <vt:variant>
        <vt:i4>1245246</vt:i4>
      </vt:variant>
      <vt:variant>
        <vt:i4>38</vt:i4>
      </vt:variant>
      <vt:variant>
        <vt:i4>0</vt:i4>
      </vt:variant>
      <vt:variant>
        <vt:i4>5</vt:i4>
      </vt:variant>
      <vt:variant>
        <vt:lpwstr/>
      </vt:variant>
      <vt:variant>
        <vt:lpwstr>_Toc169770159</vt:lpwstr>
      </vt:variant>
      <vt:variant>
        <vt:i4>1245246</vt:i4>
      </vt:variant>
      <vt:variant>
        <vt:i4>32</vt:i4>
      </vt:variant>
      <vt:variant>
        <vt:i4>0</vt:i4>
      </vt:variant>
      <vt:variant>
        <vt:i4>5</vt:i4>
      </vt:variant>
      <vt:variant>
        <vt:lpwstr/>
      </vt:variant>
      <vt:variant>
        <vt:lpwstr>_Toc169770158</vt:lpwstr>
      </vt:variant>
      <vt:variant>
        <vt:i4>1245246</vt:i4>
      </vt:variant>
      <vt:variant>
        <vt:i4>26</vt:i4>
      </vt:variant>
      <vt:variant>
        <vt:i4>0</vt:i4>
      </vt:variant>
      <vt:variant>
        <vt:i4>5</vt:i4>
      </vt:variant>
      <vt:variant>
        <vt:lpwstr/>
      </vt:variant>
      <vt:variant>
        <vt:lpwstr>_Toc169770157</vt:lpwstr>
      </vt:variant>
      <vt:variant>
        <vt:i4>1245246</vt:i4>
      </vt:variant>
      <vt:variant>
        <vt:i4>20</vt:i4>
      </vt:variant>
      <vt:variant>
        <vt:i4>0</vt:i4>
      </vt:variant>
      <vt:variant>
        <vt:i4>5</vt:i4>
      </vt:variant>
      <vt:variant>
        <vt:lpwstr/>
      </vt:variant>
      <vt:variant>
        <vt:lpwstr>_Toc169770156</vt:lpwstr>
      </vt:variant>
      <vt:variant>
        <vt:i4>1245246</vt:i4>
      </vt:variant>
      <vt:variant>
        <vt:i4>14</vt:i4>
      </vt:variant>
      <vt:variant>
        <vt:i4>0</vt:i4>
      </vt:variant>
      <vt:variant>
        <vt:i4>5</vt:i4>
      </vt:variant>
      <vt:variant>
        <vt:lpwstr/>
      </vt:variant>
      <vt:variant>
        <vt:lpwstr>_Toc169770155</vt:lpwstr>
      </vt:variant>
      <vt:variant>
        <vt:i4>1245246</vt:i4>
      </vt:variant>
      <vt:variant>
        <vt:i4>8</vt:i4>
      </vt:variant>
      <vt:variant>
        <vt:i4>0</vt:i4>
      </vt:variant>
      <vt:variant>
        <vt:i4>5</vt:i4>
      </vt:variant>
      <vt:variant>
        <vt:lpwstr/>
      </vt:variant>
      <vt:variant>
        <vt:lpwstr>_Toc169770154</vt:lpwstr>
      </vt:variant>
      <vt:variant>
        <vt:i4>1245246</vt:i4>
      </vt:variant>
      <vt:variant>
        <vt:i4>2</vt:i4>
      </vt:variant>
      <vt:variant>
        <vt:i4>0</vt:i4>
      </vt:variant>
      <vt:variant>
        <vt:i4>5</vt:i4>
      </vt:variant>
      <vt:variant>
        <vt:lpwstr/>
      </vt:variant>
      <vt:variant>
        <vt:lpwstr>_Toc169770153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Walter Vecchiato</dc:creator>
  <cp:keywords/>
  <cp:lastModifiedBy>Michele Zarpellon</cp:lastModifiedBy>
  <cp:revision>2</cp:revision>
  <cp:lastPrinted>2019-04-08T18:56:00Z</cp:lastPrinted>
  <dcterms:created xsi:type="dcterms:W3CDTF">2025-07-07T10:13:00Z</dcterms:created>
  <dcterms:modified xsi:type="dcterms:W3CDTF">2025-07-07T10:13:00Z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7,8,9,a,b,c</vt:lpwstr>
  </property>
  <property fmtid="{D5CDD505-2E9C-101B-9397-08002B2CF9AE}" pid="3" name="ClassificationContentMarkingHeaderFontProps">
    <vt:lpwstr>#000000,12,Calibri</vt:lpwstr>
  </property>
  <property fmtid="{D5CDD505-2E9C-101B-9397-08002B2CF9AE}" pid="4" name="ClassificationContentMarkingHeaderText">
    <vt:lpwstr>EBA Regular Use</vt:lpwstr>
  </property>
  <property fmtid="{D5CDD505-2E9C-101B-9397-08002B2CF9AE}" pid="5" name="MSIP_Label_5c7eb9de-735b-4a68-8fe4-c9c62709b012_Enabled">
    <vt:lpwstr>true</vt:lpwstr>
  </property>
  <property fmtid="{D5CDD505-2E9C-101B-9397-08002B2CF9AE}" pid="6" name="MSIP_Label_5c7eb9de-735b-4a68-8fe4-c9c62709b012_SetDate">
    <vt:lpwstr>2022-02-23T09:41:15Z</vt:lpwstr>
  </property>
  <property fmtid="{D5CDD505-2E9C-101B-9397-08002B2CF9AE}" pid="7" name="MSIP_Label_5c7eb9de-735b-4a68-8fe4-c9c62709b012_Method">
    <vt:lpwstr>Standard</vt:lpwstr>
  </property>
  <property fmtid="{D5CDD505-2E9C-101B-9397-08002B2CF9AE}" pid="8" name="MSIP_Label_5c7eb9de-735b-4a68-8fe4-c9c62709b012_Name">
    <vt:lpwstr>EBA Regular Use</vt:lpwstr>
  </property>
  <property fmtid="{D5CDD505-2E9C-101B-9397-08002B2CF9AE}" pid="9" name="MSIP_Label_5c7eb9de-735b-4a68-8fe4-c9c62709b012_SiteId">
    <vt:lpwstr>3bacb4ff-f1a2-4c92-b96c-e99fec826b68</vt:lpwstr>
  </property>
  <property fmtid="{D5CDD505-2E9C-101B-9397-08002B2CF9AE}" pid="10" name="MSIP_Label_5c7eb9de-735b-4a68-8fe4-c9c62709b012_ActionId">
    <vt:lpwstr>059a2adb-2436-42e9-bb7b-1395eed19f34</vt:lpwstr>
  </property>
  <property fmtid="{D5CDD505-2E9C-101B-9397-08002B2CF9AE}" pid="11" name="MSIP_Label_5c7eb9de-735b-4a68-8fe4-c9c62709b012_ContentBits">
    <vt:lpwstr>1</vt:lpwstr>
  </property>
  <property fmtid="{D5CDD505-2E9C-101B-9397-08002B2CF9AE}" pid="12" name="ContentTypeId">
    <vt:lpwstr>0x010100BAD999D84E12C74482EA5120F5227F6F00217DECAAC21D6B43958DFE68658C192E</vt:lpwstr>
  </property>
  <property fmtid="{D5CDD505-2E9C-101B-9397-08002B2CF9AE}" pid="13" name="MSIP_Label_6bd9ddd1-4d20-43f6-abfa-fc3c07406f94_Enabled">
    <vt:lpwstr>true</vt:lpwstr>
  </property>
  <property fmtid="{D5CDD505-2E9C-101B-9397-08002B2CF9AE}" pid="14" name="MSIP_Label_6bd9ddd1-4d20-43f6-abfa-fc3c07406f94_SetDate">
    <vt:lpwstr>2024-10-14T10:48:32Z</vt:lpwstr>
  </property>
  <property fmtid="{D5CDD505-2E9C-101B-9397-08002B2CF9AE}" pid="15" name="MSIP_Label_6bd9ddd1-4d20-43f6-abfa-fc3c07406f94_Method">
    <vt:lpwstr>Standard</vt:lpwstr>
  </property>
  <property fmtid="{D5CDD505-2E9C-101B-9397-08002B2CF9AE}" pid="16" name="MSIP_Label_6bd9ddd1-4d20-43f6-abfa-fc3c07406f94_Name">
    <vt:lpwstr>Commission Use</vt:lpwstr>
  </property>
  <property fmtid="{D5CDD505-2E9C-101B-9397-08002B2CF9AE}" pid="17" name="MSIP_Label_6bd9ddd1-4d20-43f6-abfa-fc3c07406f94_SiteId">
    <vt:lpwstr>b24c8b06-522c-46fe-9080-70926f8dddb1</vt:lpwstr>
  </property>
  <property fmtid="{D5CDD505-2E9C-101B-9397-08002B2CF9AE}" pid="18" name="MSIP_Label_6bd9ddd1-4d20-43f6-abfa-fc3c07406f94_ActionId">
    <vt:lpwstr>dca08efc-e1ad-4385-9d18-be293edd7ebb</vt:lpwstr>
  </property>
  <property fmtid="{D5CDD505-2E9C-101B-9397-08002B2CF9AE}" pid="19" name="MSIP_Label_6bd9ddd1-4d20-43f6-abfa-fc3c07406f94_ContentBits">
    <vt:lpwstr>0</vt:lpwstr>
  </property>
</Properties>
</file>